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Kubernetes Architecture</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Kubernetes Architecture</a:t>
            </a:r>
          </a:p>
        </p:txBody>
      </p:sp>
      <p:sp>
        <p:nvSpPr>
          <p:cNvPr id="3" name="Content Placeholder 2"/>
          <p:cNvSpPr>
            <a:spLocks noGrp="1"/>
          </p:cNvSpPr>
          <p:nvPr>
            <p:ph idx="1"/>
          </p:nvPr>
        </p:nvSpPr>
        <p:spPr/>
        <p:txBody>
          <a:bodyPr wrap="square"/>
          <a:lstStyle/>
          <a:p/>
          <a:p>
            <a:pPr>
              <a:defRPr sz="1800">
                <a:solidFill>
                  <a:srgbClr val="000000"/>
                </a:solidFill>
              </a:defRPr>
            </a:pPr>
            <a:r>
              <a:t>Kubernetes architecture is designed to be robust, scalable, and extensible. Key takeaways include:</a:t>
            </a:r>
          </a:p>
          <a:p>
            <a:pPr>
              <a:defRPr sz="1800">
                <a:solidFill>
                  <a:srgbClr val="000000"/>
                </a:solidFill>
              </a:defRPr>
            </a:pPr>
          </a:p>
          <a:p>
            <a:pPr>
              <a:defRPr sz="1800">
                <a:solidFill>
                  <a:srgbClr val="000000"/>
                </a:solidFill>
              </a:defRPr>
            </a:pPr>
            <a:r>
              <a:t>- </a:t>
            </a:r>
            <a:r>
              <a:rPr b="1"/>
              <a:t>Modular Design</a:t>
            </a:r>
            <a:r>
              <a:t>: Different responsibilities are clearly separated among control plane and node components.</a:t>
            </a:r>
          </a:p>
          <a:p>
            <a:pPr>
              <a:defRPr sz="1800">
                <a:solidFill>
                  <a:srgbClr val="000000"/>
                </a:solidFill>
              </a:defRPr>
            </a:pPr>
            <a:r>
              <a:t>- </a:t>
            </a:r>
            <a:r>
              <a:rPr b="1"/>
              <a:t>Declarative Configuration</a:t>
            </a:r>
            <a:r>
              <a:t>: Kubernetes uses YAML/JSON files to define the desired state, enabling automation and repeatability.</a:t>
            </a:r>
          </a:p>
          <a:p>
            <a:pPr>
              <a:defRPr sz="1800">
                <a:solidFill>
                  <a:srgbClr val="000000"/>
                </a:solidFill>
              </a:defRPr>
            </a:pPr>
            <a:r>
              <a:t>- </a:t>
            </a:r>
            <a:r>
              <a:rPr b="1"/>
              <a:t>Self-Healing</a:t>
            </a:r>
            <a:r>
              <a:t>: If a pod or node fails, Kubernetes detects the failure and recreates resources to maintain the desired state.</a:t>
            </a:r>
          </a:p>
          <a:p>
            <a:pPr>
              <a:defRPr sz="1800">
                <a:solidFill>
                  <a:srgbClr val="000000"/>
                </a:solidFill>
              </a:defRPr>
            </a:pPr>
            <a:r>
              <a:t>- </a:t>
            </a:r>
            <a:r>
              <a:rPr b="1"/>
              <a:t>Scalability</a:t>
            </a:r>
            <a:r>
              <a:t>: Kubernetes clusters can scale horizontally by adding more nodes or vertically by increasing resources.</a:t>
            </a:r>
          </a:p>
          <a:p>
            <a:pPr>
              <a:defRPr sz="1800">
                <a:solidFill>
                  <a:srgbClr val="000000"/>
                </a:solidFill>
              </a:defRPr>
            </a:pPr>
            <a:r>
              <a:t>- </a:t>
            </a:r>
            <a:r>
              <a:rPr b="1"/>
              <a:t>Cloud-Agnostic</a:t>
            </a:r>
            <a:r>
              <a:t>: Its architecture supports both on-premise and multi-cloud deployments, offering consistent behavior everywhere.</a:t>
            </a:r>
          </a:p>
          <a:p>
            <a:pPr>
              <a:defRPr sz="1800">
                <a:solidFill>
                  <a:srgbClr val="000000"/>
                </a:solidFill>
              </a:defRPr>
            </a:pPr>
          </a:p>
          <a:p>
            <a:pPr>
              <a:defRPr sz="1800">
                <a:solidFill>
                  <a:srgbClr val="000000"/>
                </a:solidFill>
              </a:defRPr>
            </a:pPr>
            <a:r>
              <a:t>Understanding the architecture is essential for operating, troubleshooting, and building on top of Kubernetes.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Kubernetes Architecture</a:t>
            </a:r>
          </a:p>
          <a:p>
            <a:pPr/>
            <a:r>
              <a:t>High-Level Components</a:t>
            </a:r>
          </a:p>
          <a:p>
            <a:pPr/>
            <a:r>
              <a:t>Control Plane Components</a:t>
            </a:r>
          </a:p>
          <a:p>
            <a:pPr/>
            <a:r>
              <a:t>Worker Node Components</a:t>
            </a:r>
          </a:p>
          <a:p>
            <a:pPr/>
            <a:r>
              <a:t>Kubernetes API Interaction</a:t>
            </a:r>
          </a:p>
          <a:p>
            <a:pPr/>
            <a:r>
              <a:t>Kubernetes Architecture Diagram (Textual View)</a:t>
            </a:r>
          </a:p>
          <a:p>
            <a:pPr/>
            <a:r>
              <a:t>Component Responsibilities</a:t>
            </a:r>
          </a:p>
          <a:p>
            <a:pPr/>
            <a:r>
              <a:t>Flow of a Deployment</a:t>
            </a:r>
          </a:p>
          <a:p>
            <a:pPr/>
            <a:r>
              <a:t>Summary of Kubernetes Architecture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Kubernetes Architecture</a:t>
            </a:r>
          </a:p>
        </p:txBody>
      </p:sp>
      <p:sp>
        <p:nvSpPr>
          <p:cNvPr id="3" name="Content Placeholder 2"/>
          <p:cNvSpPr>
            <a:spLocks noGrp="1"/>
          </p:cNvSpPr>
          <p:nvPr>
            <p:ph idx="1"/>
          </p:nvPr>
        </p:nvSpPr>
        <p:spPr/>
        <p:txBody>
          <a:bodyPr wrap="square"/>
          <a:lstStyle/>
          <a:p/>
          <a:p>
            <a:pPr>
              <a:defRPr sz="1800">
                <a:solidFill>
                  <a:srgbClr val="000000"/>
                </a:solidFill>
              </a:defRPr>
            </a:pPr>
            <a:r>
              <a:t>Kubernetes is an open-source container orchestration platform that automates the deployment, scaling, and management of containerized applications. Its architecture is designed for scalability and fault tolerance. Kubernetes follows a </a:t>
            </a:r>
            <a:r>
              <a:rPr b="1"/>
              <a:t>master-worker architecture</a:t>
            </a:r>
            <a:r>
              <a:t>, where the control plane (master) makes global decisions about the cluster (like scheduling), and the worker nodes are responsible for running the application workloads. This separation ensures centralized control and decentralized execution.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High-Level Components</a:t>
            </a:r>
          </a:p>
        </p:txBody>
      </p:sp>
      <p:sp>
        <p:nvSpPr>
          <p:cNvPr id="3" name="Content Placeholder 2"/>
          <p:cNvSpPr>
            <a:spLocks noGrp="1"/>
          </p:cNvSpPr>
          <p:nvPr>
            <p:ph idx="1"/>
          </p:nvPr>
        </p:nvSpPr>
        <p:spPr/>
        <p:txBody>
          <a:bodyPr wrap="square"/>
          <a:lstStyle/>
          <a:p/>
          <a:p>
            <a:pPr>
              <a:defRPr sz="1800">
                <a:solidFill>
                  <a:srgbClr val="000000"/>
                </a:solidFill>
              </a:defRPr>
            </a:pPr>
            <a:r>
              <a:t>Kubernetes is built around several key components:</a:t>
            </a:r>
          </a:p>
          <a:p>
            <a:pPr>
              <a:defRPr sz="1800">
                <a:solidFill>
                  <a:srgbClr val="000000"/>
                </a:solidFill>
              </a:defRPr>
            </a:pPr>
          </a:p>
          <a:p>
            <a:pPr>
              <a:defRPr sz="1800">
                <a:solidFill>
                  <a:srgbClr val="000000"/>
                </a:solidFill>
              </a:defRPr>
            </a:pPr>
            <a:r>
              <a:t>- </a:t>
            </a:r>
            <a:r>
              <a:rPr b="1"/>
              <a:t>Control Plane</a:t>
            </a:r>
            <a:r>
              <a:t>: This acts as the brain of the cluster, managing the overall state.</a:t>
            </a:r>
          </a:p>
          <a:p>
            <a:pPr>
              <a:defRPr sz="1800">
                <a:solidFill>
                  <a:srgbClr val="000000"/>
                </a:solidFill>
              </a:defRPr>
            </a:pPr>
            <a:r>
              <a:t>- </a:t>
            </a:r>
            <a:r>
              <a:rPr b="1"/>
              <a:t>Worker Nodes</a:t>
            </a:r>
            <a:r>
              <a:t>: These nodes actually run the applications in containers.</a:t>
            </a:r>
          </a:p>
          <a:p>
            <a:pPr>
              <a:defRPr sz="1800">
                <a:solidFill>
                  <a:srgbClr val="000000"/>
                </a:solidFill>
              </a:defRPr>
            </a:pPr>
            <a:r>
              <a:t>- </a:t>
            </a:r>
            <a:r>
              <a:rPr b="1"/>
              <a:t>etcd</a:t>
            </a:r>
            <a:r>
              <a:t>: A distributed, consistent key-value store used for storing all cluster data like node information, secrets, and configurations.</a:t>
            </a:r>
          </a:p>
          <a:p>
            <a:pPr>
              <a:defRPr sz="1800">
                <a:solidFill>
                  <a:srgbClr val="000000"/>
                </a:solidFill>
              </a:defRPr>
            </a:pPr>
            <a:r>
              <a:t>- </a:t>
            </a:r>
            <a:r>
              <a:rPr b="1"/>
              <a:t>API Server</a:t>
            </a:r>
            <a:r>
              <a:t>: The central communication hub that all Kubernetes components and users interact with using RESTful APIs.</a:t>
            </a:r>
          </a:p>
          <a:p>
            <a:pPr>
              <a:defRPr sz="1800">
                <a:solidFill>
                  <a:srgbClr val="000000"/>
                </a:solidFill>
              </a:defRPr>
            </a:pPr>
          </a:p>
          <a:p>
            <a:pPr>
              <a:defRPr sz="1800">
                <a:solidFill>
                  <a:srgbClr val="000000"/>
                </a:solidFill>
              </a:defRPr>
            </a:pPr>
            <a:r>
              <a:t>Together, these components provide the foundation for Kubernetes’ desired state management and automation.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 Plane Components</a:t>
            </a:r>
          </a:p>
        </p:txBody>
      </p:sp>
      <p:sp>
        <p:nvSpPr>
          <p:cNvPr id="3" name="Content Placeholder 2"/>
          <p:cNvSpPr>
            <a:spLocks noGrp="1"/>
          </p:cNvSpPr>
          <p:nvPr>
            <p:ph idx="1"/>
          </p:nvPr>
        </p:nvSpPr>
        <p:spPr/>
        <p:txBody>
          <a:bodyPr wrap="square"/>
          <a:lstStyle/>
          <a:p/>
          <a:p>
            <a:pPr>
              <a:defRPr sz="1800">
                <a:solidFill>
                  <a:srgbClr val="000000"/>
                </a:solidFill>
              </a:defRPr>
            </a:pPr>
            <a:r>
              <a:t>The control plane consists of multiple services that run Kubernetes’ core logic:</a:t>
            </a:r>
          </a:p>
          <a:p>
            <a:pPr>
              <a:defRPr sz="1800">
                <a:solidFill>
                  <a:srgbClr val="000000"/>
                </a:solidFill>
              </a:defRPr>
            </a:pPr>
          </a:p>
          <a:p>
            <a:pPr>
              <a:defRPr sz="1800">
                <a:solidFill>
                  <a:srgbClr val="000000"/>
                </a:solidFill>
              </a:defRPr>
            </a:pPr>
            <a:r>
              <a:t>- </a:t>
            </a:r>
            <a:r>
              <a:rPr b="1"/>
              <a:t>kube-apiserver</a:t>
            </a:r>
            <a:r>
              <a:t>: Acts as the front-end for the Kubernetes control plane. It exposes the Kubernetes API and is the only component that communicates directly with `etcd`.</a:t>
            </a:r>
          </a:p>
          <a:p>
            <a:pPr>
              <a:defRPr sz="1800">
                <a:solidFill>
                  <a:srgbClr val="000000"/>
                </a:solidFill>
              </a:defRPr>
            </a:pPr>
            <a:r>
              <a:t>- </a:t>
            </a:r>
            <a:r>
              <a:rPr b="1"/>
              <a:t>etcd</a:t>
            </a:r>
            <a:r>
              <a:t>: A highly available key-value store that persists cluster state and configuration.</a:t>
            </a:r>
          </a:p>
          <a:p>
            <a:pPr>
              <a:defRPr sz="1800">
                <a:solidFill>
                  <a:srgbClr val="000000"/>
                </a:solidFill>
              </a:defRPr>
            </a:pPr>
            <a:r>
              <a:t>- </a:t>
            </a:r>
            <a:r>
              <a:rPr b="1"/>
              <a:t>kube-scheduler</a:t>
            </a:r>
            <a:r>
              <a:t>: Assigns pods to the most appropriate nodes based on resource requirements, policies, and constraints.</a:t>
            </a:r>
          </a:p>
          <a:p>
            <a:pPr>
              <a:defRPr sz="1800">
                <a:solidFill>
                  <a:srgbClr val="000000"/>
                </a:solidFill>
              </a:defRPr>
            </a:pPr>
            <a:r>
              <a:t>- </a:t>
            </a:r>
            <a:r>
              <a:rPr b="1"/>
              <a:t>kube-controller-manager</a:t>
            </a:r>
            <a:r>
              <a:t>: Manages various controllers that regulate the state of the cluster. For example, the replication controller ensures that a specified number of pod replicas are running at any time.</a:t>
            </a:r>
          </a:p>
          <a:p>
            <a:pPr>
              <a:defRPr sz="1800">
                <a:solidFill>
                  <a:srgbClr val="000000"/>
                </a:solidFill>
              </a:defRPr>
            </a:pPr>
            <a:r>
              <a:t>- </a:t>
            </a:r>
            <a:r>
              <a:rPr b="1"/>
              <a:t>cloud-controller-manager</a:t>
            </a:r>
            <a:r>
              <a:t>: Integrates with cloud providers for managing load balancers, volumes, and more. This allows Kubernetes to run across different cloud environments seamlessly.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Worker Node Components</a:t>
            </a:r>
          </a:p>
        </p:txBody>
      </p:sp>
      <p:sp>
        <p:nvSpPr>
          <p:cNvPr id="3" name="Content Placeholder 2"/>
          <p:cNvSpPr>
            <a:spLocks noGrp="1"/>
          </p:cNvSpPr>
          <p:nvPr>
            <p:ph idx="1"/>
          </p:nvPr>
        </p:nvSpPr>
        <p:spPr/>
        <p:txBody>
          <a:bodyPr wrap="square"/>
          <a:lstStyle/>
          <a:p/>
          <a:p>
            <a:pPr>
              <a:defRPr sz="1800">
                <a:solidFill>
                  <a:srgbClr val="000000"/>
                </a:solidFill>
              </a:defRPr>
            </a:pPr>
            <a:r>
              <a:t>Each worker node is responsible for running pods, which host the application containers. Core components include:</a:t>
            </a:r>
          </a:p>
          <a:p>
            <a:pPr>
              <a:defRPr sz="1800">
                <a:solidFill>
                  <a:srgbClr val="000000"/>
                </a:solidFill>
              </a:defRPr>
            </a:pPr>
          </a:p>
          <a:p>
            <a:pPr>
              <a:defRPr sz="1800">
                <a:solidFill>
                  <a:srgbClr val="000000"/>
                </a:solidFill>
              </a:defRPr>
            </a:pPr>
            <a:r>
              <a:t>- </a:t>
            </a:r>
            <a:r>
              <a:rPr b="1"/>
              <a:t>kubelet</a:t>
            </a:r>
            <a:r>
              <a:t>: An agent that ensures containers are running in a pod as expected. It communicates with the API server and executes pod specifications.</a:t>
            </a:r>
          </a:p>
          <a:p>
            <a:pPr>
              <a:defRPr sz="1800">
                <a:solidFill>
                  <a:srgbClr val="000000"/>
                </a:solidFill>
              </a:defRPr>
            </a:pPr>
            <a:r>
              <a:t>- </a:t>
            </a:r>
            <a:r>
              <a:rPr b="1"/>
              <a:t>kube-proxy</a:t>
            </a:r>
            <a:r>
              <a:t>: Manages the networking rules to allow communication to and from pods. It supports service discovery and load balancing.</a:t>
            </a:r>
          </a:p>
          <a:p>
            <a:pPr>
              <a:defRPr sz="1800">
                <a:solidFill>
                  <a:srgbClr val="000000"/>
                </a:solidFill>
              </a:defRPr>
            </a:pPr>
            <a:r>
              <a:t>- </a:t>
            </a:r>
            <a:r>
              <a:rPr b="1"/>
              <a:t>Container Runtime</a:t>
            </a:r>
            <a:r>
              <a:t>: Software responsible for pulling container images and running them. Kubernetes supports multiple runtimes like Docker, containerd, and CRI-O.</a:t>
            </a:r>
          </a:p>
          <a:p>
            <a:pPr>
              <a:defRPr sz="1800">
                <a:solidFill>
                  <a:srgbClr val="000000"/>
                </a:solidFill>
              </a:defRPr>
            </a:pPr>
          </a:p>
          <a:p>
            <a:pPr>
              <a:defRPr sz="1800">
                <a:solidFill>
                  <a:srgbClr val="000000"/>
                </a:solidFill>
              </a:defRPr>
            </a:pPr>
            <a:r>
              <a:t>These components work together to maintain and monitor the health of application workloads.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API Interaction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```bash</a:t>
            </a:r>
            <a:br/>
            <a:r>
              <a:t>kubectl get pods</a:t>
            </a:r>
            <a:br/>
            <a:r>
              <a:t>kubectl apply -f deployment.yaml</a:t>
            </a:r>
            <a:br/>
            <a:r>
              <a:t>kubectl describe node</a:t>
            </a:r>
            <a:br/>
            <a:r>
              <a: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Architecture Diagram (Textual View)</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```plaintext</a:t>
            </a:r>
            <a:br/>
            <a:r>
              <a:t>+---------------------+</a:t>
            </a:r>
            <a:br/>
            <a:r>
              <a:t>|   Control Plane     |</a:t>
            </a:r>
            <a:br/>
            <a:r>
              <a:t>+---------------------+</a:t>
            </a:r>
            <a:br/>
            <a:r>
              <a:t>| kube-apiserver      |</a:t>
            </a:r>
            <a:br/>
            <a:r>
              <a:t>| etcd                |</a:t>
            </a:r>
            <a:br/>
            <a:r>
              <a:t>| kube-scheduler      |</a:t>
            </a:r>
            <a:br/>
            <a:r>
              <a:t>| controller-manager  |</a:t>
            </a:r>
            <a:br/>
            <a:r>
              <a:t>+---------------------+</a:t>
            </a:r>
            <a:br/>
            <a:r>
              <a:t>        ||</a:t>
            </a:r>
            <a:br/>
            <a:r>
              <a:t>        ||</a:t>
            </a:r>
            <a:br/>
            <a:r>
              <a:t>+------------------+       +------------------+</a:t>
            </a:r>
            <a:br/>
            <a:r>
              <a:t>|  Worker Node 1   |       |  Worker Node 2   |</a:t>
            </a:r>
            <a:br/>
            <a:r>
              <a:t>+------------------+       +------------------+</a:t>
            </a:r>
            <a:br/>
            <a:r>
              <a:t>| kubelet          |       | kubelet          |</a:t>
            </a:r>
            <a:br/>
            <a:r>
              <a:t>| kube-proxy       |       | kube-proxy       |</a:t>
            </a:r>
            <a:br/>
            <a:r>
              <a:t>| Container Runtime|       | Container Runtime|</a:t>
            </a:r>
            <a:br/>
            <a:r>
              <a:t>+------------------+       +------------------+</a:t>
            </a:r>
            <a:br/>
            <a:r>
              <a:t>```</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Component Responsibilities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685800">
                <a:tc>
                  <a:txBody>
                    <a:bodyPr/>
                    <a:lstStyle/>
                    <a:p>
                      <a:pPr>
                        <a:defRPr b="1"/>
                      </a:pPr>
                      <a:r>
                        <a:t>Component</a:t>
                      </a:r>
                    </a:p>
                  </a:txBody>
                  <a:tcPr/>
                </a:tc>
                <a:tc>
                  <a:txBody>
                    <a:bodyPr/>
                    <a:lstStyle/>
                    <a:p>
                      <a:pPr>
                        <a:defRPr b="1"/>
                      </a:pPr>
                      <a:r>
                        <a:t>Responsibility</a:t>
                      </a:r>
                    </a:p>
                  </a:txBody>
                  <a:tcPr/>
                </a:tc>
              </a:tr>
              <a:tr h="685800">
                <a:tc>
                  <a:txBody>
                    <a:bodyPr/>
                    <a:lstStyle/>
                    <a:p>
                      <a:r>
                        <a:t>kube-apiserver</a:t>
                      </a:r>
                    </a:p>
                  </a:txBody>
                  <a:tcPr/>
                </a:tc>
                <a:tc>
                  <a:txBody>
                    <a:bodyPr/>
                    <a:lstStyle/>
                    <a:p>
                      <a:r>
                        <a:t>Handles REST operations and cluster communication</a:t>
                      </a:r>
                    </a:p>
                  </a:txBody>
                  <a:tcPr/>
                </a:tc>
              </a:tr>
              <a:tr h="685800">
                <a:tc>
                  <a:txBody>
                    <a:bodyPr/>
                    <a:lstStyle/>
                    <a:p>
                      <a:r>
                        <a:t>etcd</a:t>
                      </a:r>
                    </a:p>
                  </a:txBody>
                  <a:tcPr/>
                </a:tc>
                <a:tc>
                  <a:txBody>
                    <a:bodyPr/>
                    <a:lstStyle/>
                    <a:p>
                      <a:r>
                        <a:t>Stores all cluster data persistently</a:t>
                      </a:r>
                    </a:p>
                  </a:txBody>
                  <a:tcPr/>
                </a:tc>
              </a:tr>
              <a:tr h="685800">
                <a:tc>
                  <a:txBody>
                    <a:bodyPr/>
                    <a:lstStyle/>
                    <a:p>
                      <a:r>
                        <a:t>kube-scheduler</a:t>
                      </a:r>
                    </a:p>
                  </a:txBody>
                  <a:tcPr/>
                </a:tc>
                <a:tc>
                  <a:txBody>
                    <a:bodyPr/>
                    <a:lstStyle/>
                    <a:p>
                      <a:r>
                        <a:t>Schedules workloads onto worker nodes</a:t>
                      </a:r>
                    </a:p>
                  </a:txBody>
                  <a:tcPr/>
                </a:tc>
              </a:tr>
              <a:tr h="685800">
                <a:tc>
                  <a:txBody>
                    <a:bodyPr/>
                    <a:lstStyle/>
                    <a:p>
                      <a:r>
                        <a:t>kubelet</a:t>
                      </a:r>
                    </a:p>
                  </a:txBody>
                  <a:tcPr/>
                </a:tc>
                <a:tc>
                  <a:txBody>
                    <a:bodyPr/>
                    <a:lstStyle/>
                    <a:p>
                      <a:r>
                        <a:t>Maintains pod lifecycle on a node</a:t>
                      </a:r>
                    </a:p>
                  </a:txBody>
                  <a:tcPr/>
                </a:tc>
              </a:tr>
              <a:tr h="685800">
                <a:tc>
                  <a:txBody>
                    <a:bodyPr/>
                    <a:lstStyle/>
                    <a:p>
                      <a:r>
                        <a:t>kube-proxy</a:t>
                      </a:r>
                    </a:p>
                  </a:txBody>
                  <a:tcPr/>
                </a:tc>
                <a:tc>
                  <a:txBody>
                    <a:bodyPr/>
                    <a:lstStyle/>
                    <a:p>
                      <a:r>
                        <a:t>Handles networking and routing</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Flow of a Deployment</a:t>
            </a:r>
          </a:p>
        </p:txBody>
      </p:sp>
      <p:sp>
        <p:nvSpPr>
          <p:cNvPr id="3" name="Content Placeholder 2"/>
          <p:cNvSpPr>
            <a:spLocks noGrp="1"/>
          </p:cNvSpPr>
          <p:nvPr>
            <p:ph idx="1"/>
          </p:nvPr>
        </p:nvSpPr>
        <p:spPr/>
        <p:txBody>
          <a:bodyPr wrap="square"/>
          <a:lstStyle/>
          <a:p/>
          <a:p>
            <a:pPr>
              <a:defRPr sz="1800">
                <a:solidFill>
                  <a:srgbClr val="000000"/>
                </a:solidFill>
              </a:defRPr>
            </a:pPr>
            <a:r>
              <a:t>Here’s how a typical deployment works in Kubernetes:</a:t>
            </a:r>
          </a:p>
          <a:p>
            <a:pPr>
              <a:defRPr sz="1800">
                <a:solidFill>
                  <a:srgbClr val="000000"/>
                </a:solidFill>
              </a:defRPr>
            </a:pPr>
          </a:p>
          <a:p>
            <a:pPr>
              <a:defRPr sz="1800">
                <a:solidFill>
                  <a:srgbClr val="000000"/>
                </a:solidFill>
              </a:defRPr>
            </a:pPr>
            <a:r>
              <a:t>1. A user issues a command like `kubectl apply -f deployment.yaml`, defining the desired application state.</a:t>
            </a:r>
          </a:p>
          <a:p>
            <a:pPr>
              <a:defRPr sz="1800">
                <a:solidFill>
                  <a:srgbClr val="000000"/>
                </a:solidFill>
              </a:defRPr>
            </a:pPr>
            <a:r>
              <a:t>2. The </a:t>
            </a:r>
            <a:r>
              <a:rPr b="1"/>
              <a:t>kube-apiserver</a:t>
            </a:r>
            <a:r>
              <a:t> receives the request and stores the new configuration in </a:t>
            </a:r>
            <a:r>
              <a:rPr b="1"/>
              <a:t>etcd</a:t>
            </a:r>
            <a:r>
              <a:t>.</a:t>
            </a:r>
          </a:p>
          <a:p>
            <a:pPr>
              <a:defRPr sz="1800">
                <a:solidFill>
                  <a:srgbClr val="000000"/>
                </a:solidFill>
              </a:defRPr>
            </a:pPr>
            <a:r>
              <a:t>3. The </a:t>
            </a:r>
            <a:r>
              <a:rPr b="1"/>
              <a:t>scheduler</a:t>
            </a:r>
            <a:r>
              <a:t> reviews unscheduled pods and assigns them to appropriate worker nodes.</a:t>
            </a:r>
          </a:p>
          <a:p>
            <a:pPr>
              <a:defRPr sz="1800">
                <a:solidFill>
                  <a:srgbClr val="000000"/>
                </a:solidFill>
              </a:defRPr>
            </a:pPr>
            <a:r>
              <a:t>4. The </a:t>
            </a:r>
            <a:r>
              <a:rPr b="1"/>
              <a:t>kubelet</a:t>
            </a:r>
            <a:r>
              <a:t> on the selected node retrieves the pod specification and pulls the necessary container image using the container runtime.</a:t>
            </a:r>
          </a:p>
          <a:p>
            <a:pPr>
              <a:defRPr sz="1800">
                <a:solidFill>
                  <a:srgbClr val="000000"/>
                </a:solidFill>
              </a:defRPr>
            </a:pPr>
            <a:r>
              <a:t>5. The application containers are started and monitored for health.</a:t>
            </a:r>
          </a:p>
          <a:p>
            <a:pPr>
              <a:defRPr sz="1800">
                <a:solidFill>
                  <a:srgbClr val="000000"/>
                </a:solidFill>
              </a:defRPr>
            </a:pPr>
            <a:r>
              <a:t>6. Any changes in pod or container status are reported back to the API server, updating the cluster’s current state.</a:t>
            </a:r>
          </a:p>
          <a:p>
            <a:pPr>
              <a:defRPr sz="1800">
                <a:solidFill>
                  <a:srgbClr val="000000"/>
                </a:solidFill>
              </a:defRPr>
            </a:pPr>
          </a:p>
          <a:p>
            <a:pPr>
              <a:defRPr sz="1800">
                <a:solidFill>
                  <a:srgbClr val="000000"/>
                </a:solidFill>
              </a:defRPr>
            </a:pPr>
            <a:r>
              <a:t>This loop ensures Kubernetes continuously tries to match the current state with the desired state.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