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Master Node</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lstStyle/>
          <a:p/>
          <a:p>
            <a:pPr>
              <a:defRPr sz="1800">
                <a:solidFill>
                  <a:srgbClr val="000000"/>
                </a:solidFill>
              </a:defRPr>
            </a:pPr>
            <a:r>
              <a:t>The Master Node in Kubernetes is the heart of the cluster, overseeing critical processes such as scheduling, configuration management, and maintaining cluster state. Each of its components—the </a:t>
            </a:r>
            <a:r>
              <a:rPr b="1"/>
              <a:t>kube-apiserver</a:t>
            </a:r>
            <a:r>
              <a:t>, </a:t>
            </a:r>
            <a:r>
              <a:rPr b="1"/>
              <a:t>etcd</a:t>
            </a:r>
            <a:r>
              <a:t>, </a:t>
            </a:r>
            <a:r>
              <a:rPr b="1"/>
              <a:t>kube-scheduler</a:t>
            </a:r>
            <a:r>
              <a:t>, </a:t>
            </a:r>
            <a:r>
              <a:rPr b="1"/>
              <a:t>kube-controller-manager</a:t>
            </a:r>
            <a:r>
              <a:t>, and </a:t>
            </a:r>
            <a:r>
              <a:rPr b="1"/>
              <a:t>cloud-controller-manager</a:t>
            </a:r>
            <a:r>
              <a:t>—work in harmony to ensure the efficient operation of the Kubernetes cluster. Without these components, Kubernetes would not be able to orchestrate containerized applications effectively or maintain the desired state of workloads.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Master Node</a:t>
            </a:r>
          </a:p>
          <a:p>
            <a:pPr/>
            <a:r>
              <a:t>Key Components of the Master Node</a:t>
            </a:r>
          </a:p>
          <a:p>
            <a:pPr/>
            <a:r>
              <a:t>kube-apiserver</a:t>
            </a:r>
          </a:p>
          <a:p>
            <a:pPr/>
            <a:r>
              <a:t>etcd</a:t>
            </a:r>
          </a:p>
          <a:p>
            <a:pPr/>
            <a:r>
              <a:t>kube-scheduler</a:t>
            </a:r>
          </a:p>
          <a:p>
            <a:pPr/>
            <a:r>
              <a:t>kube-controller-manager</a:t>
            </a:r>
          </a:p>
          <a:p>
            <a:pPr/>
            <a:r>
              <a:t>cloud-controller-manager</a:t>
            </a:r>
          </a:p>
          <a:p>
            <a:pPr/>
            <a:r>
              <a:t>Master Node Components - Summary Table</a:t>
            </a:r>
          </a:p>
          <a:p>
            <a:pPr/>
            <a:r>
              <a:t>Conclusion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Master Node</a:t>
            </a:r>
          </a:p>
        </p:txBody>
      </p:sp>
      <p:sp>
        <p:nvSpPr>
          <p:cNvPr id="3" name="Content Placeholder 2"/>
          <p:cNvSpPr>
            <a:spLocks noGrp="1"/>
          </p:cNvSpPr>
          <p:nvPr>
            <p:ph idx="1"/>
          </p:nvPr>
        </p:nvSpPr>
        <p:spPr/>
        <p:txBody>
          <a:bodyPr wrap="square"/>
          <a:lstStyle/>
          <a:p/>
          <a:p>
            <a:pPr>
              <a:defRPr sz="1800">
                <a:solidFill>
                  <a:srgbClr val="000000"/>
                </a:solidFill>
              </a:defRPr>
            </a:pPr>
            <a:r>
              <a:t>In Kubernetes, the </a:t>
            </a:r>
            <a:r>
              <a:rPr b="1"/>
              <a:t>Master Node</a:t>
            </a:r>
            <a:r>
              <a:t> is the control plane responsible for managing the entire cluster. It makes global decisions about the cluster and ensures that the desired state of applications is achieved and maintained. The Master Node orchestrates and manages the Worker Nodes, where the actual workloads (pods) run. It is responsible for scheduling, cluster state management, and handling API requests. Without a functioning Master Node, a Kubernetes cluster cannot operate efficiently.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Components of the Master Node</a:t>
            </a:r>
          </a:p>
        </p:txBody>
      </p:sp>
      <p:sp>
        <p:nvSpPr>
          <p:cNvPr id="3" name="Content Placeholder 2"/>
          <p:cNvSpPr>
            <a:spLocks noGrp="1"/>
          </p:cNvSpPr>
          <p:nvPr>
            <p:ph idx="1"/>
          </p:nvPr>
        </p:nvSpPr>
        <p:spPr/>
        <p:txBody>
          <a:bodyPr wrap="square"/>
          <a:lstStyle/>
          <a:p/>
          <a:p>
            <a:pPr>
              <a:defRPr sz="1800">
                <a:solidFill>
                  <a:srgbClr val="000000"/>
                </a:solidFill>
              </a:defRPr>
            </a:pPr>
            <a:r>
              <a:t>The Master Node is composed of several core components, each playing a crucial role in the management and orchestration of Kubernetes clusters. These components include:</a:t>
            </a:r>
          </a:p>
          <a:p>
            <a:pPr>
              <a:defRPr sz="1800">
                <a:solidFill>
                  <a:srgbClr val="000000"/>
                </a:solidFill>
              </a:defRPr>
            </a:pPr>
          </a:p>
          <a:p>
            <a:pPr>
              <a:defRPr sz="1800">
                <a:solidFill>
                  <a:srgbClr val="000000"/>
                </a:solidFill>
              </a:defRPr>
            </a:pPr>
            <a:r>
              <a:t>- </a:t>
            </a:r>
            <a:r>
              <a:rPr b="1"/>
              <a:t>kube-apiserver</a:t>
            </a:r>
            <a:r>
              <a:t>: The API server, which serves as the entry point for all REST commands used to control the cluster.</a:t>
            </a:r>
          </a:p>
          <a:p>
            <a:pPr>
              <a:defRPr sz="1800">
                <a:solidFill>
                  <a:srgbClr val="000000"/>
                </a:solidFill>
              </a:defRPr>
            </a:pPr>
            <a:r>
              <a:t>- </a:t>
            </a:r>
            <a:r>
              <a:rPr b="1"/>
              <a:t>etcd</a:t>
            </a:r>
            <a:r>
              <a:t>: A consistent, highly-available key-value store that stores all cluster data.</a:t>
            </a:r>
          </a:p>
          <a:p>
            <a:pPr>
              <a:defRPr sz="1800">
                <a:solidFill>
                  <a:srgbClr val="000000"/>
                </a:solidFill>
              </a:defRPr>
            </a:pPr>
            <a:r>
              <a:t>- </a:t>
            </a:r>
            <a:r>
              <a:rPr b="1"/>
              <a:t>kube-scheduler</a:t>
            </a:r>
            <a:r>
              <a:t>: The component that decides where new pods will run based on available resources.</a:t>
            </a:r>
          </a:p>
          <a:p>
            <a:pPr>
              <a:defRPr sz="1800">
                <a:solidFill>
                  <a:srgbClr val="000000"/>
                </a:solidFill>
              </a:defRPr>
            </a:pPr>
            <a:r>
              <a:t>- </a:t>
            </a:r>
            <a:r>
              <a:rPr b="1"/>
              <a:t>kube-controller-manager</a:t>
            </a:r>
            <a:r>
              <a:t>: Manages controllers to regulate the state of the cluster.</a:t>
            </a:r>
          </a:p>
          <a:p>
            <a:pPr>
              <a:defRPr sz="1800">
                <a:solidFill>
                  <a:srgbClr val="000000"/>
                </a:solidFill>
              </a:defRPr>
            </a:pPr>
            <a:r>
              <a:t>- </a:t>
            </a:r>
            <a:r>
              <a:rPr b="1"/>
              <a:t>cloud-controller-manager</a:t>
            </a:r>
            <a:r>
              <a:t>: Handles cloud-specific control logic, integrating with the cloud provider's API.</a:t>
            </a:r>
          </a:p>
          <a:p>
            <a:pPr>
              <a:defRPr sz="1800">
                <a:solidFill>
                  <a:srgbClr val="000000"/>
                </a:solidFill>
              </a:defRPr>
            </a:pPr>
          </a:p>
          <a:p>
            <a:pPr>
              <a:defRPr sz="1800">
                <a:solidFill>
                  <a:srgbClr val="000000"/>
                </a:solidFill>
              </a:defRPr>
            </a:pPr>
            <a:r>
              <a:t>Each of these components has specific functions, which together ensure that the Kubernetes cluster operates smoothly and consistently.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kube-apiserver</a:t>
            </a:r>
          </a:p>
        </p:txBody>
      </p:sp>
      <p:sp>
        <p:nvSpPr>
          <p:cNvPr id="3" name="Content Placeholder 2"/>
          <p:cNvSpPr>
            <a:spLocks noGrp="1"/>
          </p:cNvSpPr>
          <p:nvPr>
            <p:ph idx="1"/>
          </p:nvPr>
        </p:nvSpPr>
        <p:spPr/>
        <p:txBody>
          <a:bodyPr wrap="square"/>
          <a:lstStyle/>
          <a:p/>
          <a:p>
            <a:pPr>
              <a:defRPr sz="1800">
                <a:solidFill>
                  <a:srgbClr val="000000"/>
                </a:solidFill>
              </a:defRPr>
            </a:pPr>
            <a:r>
              <a:t>The </a:t>
            </a:r>
            <a:r>
              <a:rPr b="1"/>
              <a:t>kube-apiserver</a:t>
            </a:r>
            <a:r>
              <a:t> is a crucial component in the Kubernetes Master Node and serves as the front-end for the Kubernetes control plane. It is responsible for exposing the Kubernetes API, which is the primary interface for interacting with the cluster.</a:t>
            </a:r>
          </a:p>
          <a:p>
            <a:pPr>
              <a:defRPr sz="1800">
                <a:solidFill>
                  <a:srgbClr val="000000"/>
                </a:solidFill>
              </a:defRPr>
            </a:pPr>
          </a:p>
          <a:p>
            <a:pPr>
              <a:defRPr sz="1800">
                <a:solidFill>
                  <a:srgbClr val="000000"/>
                </a:solidFill>
              </a:defRPr>
            </a:pPr>
            <a:r>
              <a:t>- It accepts REST API requests from users or other components and processes them.</a:t>
            </a:r>
          </a:p>
          <a:p>
            <a:pPr>
              <a:defRPr sz="1800">
                <a:solidFill>
                  <a:srgbClr val="000000"/>
                </a:solidFill>
              </a:defRPr>
            </a:pPr>
            <a:r>
              <a:t>- It handles validation and configuration of API objects, such as Pods, Services, and Deployments.</a:t>
            </a:r>
          </a:p>
          <a:p>
            <a:pPr>
              <a:defRPr sz="1800">
                <a:solidFill>
                  <a:srgbClr val="000000"/>
                </a:solidFill>
              </a:defRPr>
            </a:pPr>
            <a:r>
              <a:t>- As the central hub, it communicates with all other components, ensuring they are in sync.</a:t>
            </a:r>
          </a:p>
          <a:p>
            <a:pPr>
              <a:defRPr sz="1800">
                <a:solidFill>
                  <a:srgbClr val="000000"/>
                </a:solidFill>
              </a:defRPr>
            </a:pPr>
            <a:r>
              <a:t>- It also exposes a secure API for both internal and external access, ensuring that communication remains safe and authorized.</a:t>
            </a:r>
          </a:p>
          <a:p>
            <a:pPr>
              <a:defRPr sz="1800">
                <a:solidFill>
                  <a:srgbClr val="000000"/>
                </a:solidFill>
              </a:defRPr>
            </a:pPr>
          </a:p>
          <a:p>
            <a:pPr>
              <a:defRPr sz="1800">
                <a:solidFill>
                  <a:srgbClr val="000000"/>
                </a:solidFill>
              </a:defRPr>
            </a:pPr>
            <a:r>
              <a:t>In short, </a:t>
            </a:r>
            <a:r>
              <a:rPr b="1"/>
              <a:t>kube-apiserver</a:t>
            </a:r>
            <a:r>
              <a:t> is the mediator between the user, the cluster, and other control plane components.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etcd</a:t>
            </a:r>
          </a:p>
        </p:txBody>
      </p:sp>
      <p:sp>
        <p:nvSpPr>
          <p:cNvPr id="3" name="Content Placeholder 2"/>
          <p:cNvSpPr>
            <a:spLocks noGrp="1"/>
          </p:cNvSpPr>
          <p:nvPr>
            <p:ph idx="1"/>
          </p:nvPr>
        </p:nvSpPr>
        <p:spPr/>
        <p:txBody>
          <a:bodyPr wrap="square"/>
          <a:lstStyle/>
          <a:p/>
          <a:p>
            <a:pPr>
              <a:defRPr sz="1800">
                <a:solidFill>
                  <a:srgbClr val="000000"/>
                </a:solidFill>
              </a:defRPr>
            </a:pPr>
            <a:r>
              <a:t>The </a:t>
            </a:r>
            <a:r>
              <a:rPr b="1"/>
              <a:t>etcd</a:t>
            </a:r>
            <a:r>
              <a:t> component is a highly available and consistent key-value store that is used by Kubernetes to store all of its cluster state. It is the single source of truth for the cluster’s configuration and data.</a:t>
            </a:r>
          </a:p>
          <a:p>
            <a:pPr>
              <a:defRPr sz="1800">
                <a:solidFill>
                  <a:srgbClr val="000000"/>
                </a:solidFill>
              </a:defRPr>
            </a:pPr>
          </a:p>
          <a:p>
            <a:pPr>
              <a:defRPr sz="1800">
                <a:solidFill>
                  <a:srgbClr val="000000"/>
                </a:solidFill>
              </a:defRPr>
            </a:pPr>
            <a:r>
              <a:t>- </a:t>
            </a:r>
            <a:r>
              <a:rPr b="1"/>
              <a:t>etcd</a:t>
            </a:r>
            <a:r>
              <a:t> stores important data such as cluster state, configurations, secrets, and other critical information.</a:t>
            </a:r>
          </a:p>
          <a:p>
            <a:pPr>
              <a:defRPr sz="1800">
                <a:solidFill>
                  <a:srgbClr val="000000"/>
                </a:solidFill>
              </a:defRPr>
            </a:pPr>
            <a:r>
              <a:t>- It ensures that all components in the Kubernetes control plane have consistent and synchronized data.</a:t>
            </a:r>
          </a:p>
          <a:p>
            <a:pPr>
              <a:defRPr sz="1800">
                <a:solidFill>
                  <a:srgbClr val="000000"/>
                </a:solidFill>
              </a:defRPr>
            </a:pPr>
            <a:r>
              <a:t>- </a:t>
            </a:r>
            <a:r>
              <a:rPr b="1"/>
              <a:t>etcd</a:t>
            </a:r>
            <a:r>
              <a:t> is designed to be highly available and fault-tolerant, with replication and backups being critical for disaster recovery.</a:t>
            </a:r>
          </a:p>
          <a:p>
            <a:pPr>
              <a:defRPr sz="1800">
                <a:solidFill>
                  <a:srgbClr val="000000"/>
                </a:solidFill>
              </a:defRPr>
            </a:pPr>
            <a:r>
              <a:t>- Changes to the cluster, such as scaling applications or modifying configurations, are all recorded in </a:t>
            </a:r>
            <a:r>
              <a:rPr b="1"/>
              <a:t>etcd</a:t>
            </a:r>
            <a:r>
              <a:t>, and the system ensures that the data is preserved across failures.</a:t>
            </a:r>
          </a:p>
          <a:p>
            <a:pPr>
              <a:defRPr sz="1800">
                <a:solidFill>
                  <a:srgbClr val="000000"/>
                </a:solidFill>
              </a:defRPr>
            </a:pPr>
          </a:p>
          <a:p>
            <a:pPr>
              <a:defRPr sz="1800">
                <a:solidFill>
                  <a:srgbClr val="000000"/>
                </a:solidFill>
              </a:defRPr>
            </a:pPr>
            <a:r>
              <a:t>In essence, </a:t>
            </a:r>
            <a:r>
              <a:rPr b="1"/>
              <a:t>etcd</a:t>
            </a:r>
            <a:r>
              <a:t> enables Kubernetes to maintain the consistency and availability of critical cluster data, even during failures.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kube-scheduler</a:t>
            </a:r>
          </a:p>
        </p:txBody>
      </p:sp>
      <p:sp>
        <p:nvSpPr>
          <p:cNvPr id="3" name="Content Placeholder 2"/>
          <p:cNvSpPr>
            <a:spLocks noGrp="1"/>
          </p:cNvSpPr>
          <p:nvPr>
            <p:ph idx="1"/>
          </p:nvPr>
        </p:nvSpPr>
        <p:spPr/>
        <p:txBody>
          <a:bodyPr wrap="square"/>
          <a:lstStyle/>
          <a:p/>
          <a:p>
            <a:pPr>
              <a:defRPr sz="1800">
                <a:solidFill>
                  <a:srgbClr val="000000"/>
                </a:solidFill>
              </a:defRPr>
            </a:pPr>
            <a:r>
              <a:t>The </a:t>
            </a:r>
            <a:r>
              <a:rPr b="1"/>
              <a:t>kube-scheduler</a:t>
            </a:r>
            <a:r>
              <a:t> is the component of the Kubernetes control plane that is responsible for selecting a node for newly created pods. It ensures that the pods are scheduled based on available resources and other constraints.</a:t>
            </a:r>
          </a:p>
          <a:p>
            <a:pPr>
              <a:defRPr sz="1800">
                <a:solidFill>
                  <a:srgbClr val="000000"/>
                </a:solidFill>
              </a:defRPr>
            </a:pPr>
          </a:p>
          <a:p>
            <a:pPr>
              <a:defRPr sz="1800">
                <a:solidFill>
                  <a:srgbClr val="000000"/>
                </a:solidFill>
              </a:defRPr>
            </a:pPr>
            <a:r>
              <a:t>- The </a:t>
            </a:r>
            <a:r>
              <a:rPr b="1"/>
              <a:t>scheduler</a:t>
            </a:r>
            <a:r>
              <a:t> watches for newly created pods that have no assigned node.</a:t>
            </a:r>
          </a:p>
          <a:p>
            <a:pPr>
              <a:defRPr sz="1800">
                <a:solidFill>
                  <a:srgbClr val="000000"/>
                </a:solidFill>
              </a:defRPr>
            </a:pPr>
            <a:r>
              <a:t>- It selects a node based on factors such as available resources (CPU, memory), node affinity/anti-affinity, taints and tolerations, and custom scheduling rules.</a:t>
            </a:r>
          </a:p>
          <a:p>
            <a:pPr>
              <a:defRPr sz="1800">
                <a:solidFill>
                  <a:srgbClr val="000000"/>
                </a:solidFill>
              </a:defRPr>
            </a:pPr>
            <a:r>
              <a:t>- The scheduler also considers workloads already running on the nodes to avoid overloading any specific node.</a:t>
            </a:r>
          </a:p>
          <a:p>
            <a:pPr>
              <a:defRPr sz="1800">
                <a:solidFill>
                  <a:srgbClr val="000000"/>
                </a:solidFill>
              </a:defRPr>
            </a:pPr>
            <a:r>
              <a:t>- It ensures that the cluster is optimally utilized by distributing workloads in a balanced and resource-efficient way.</a:t>
            </a:r>
          </a:p>
          <a:p>
            <a:pPr>
              <a:defRPr sz="1800">
                <a:solidFill>
                  <a:srgbClr val="000000"/>
                </a:solidFill>
              </a:defRPr>
            </a:pPr>
          </a:p>
          <a:p>
            <a:pPr>
              <a:defRPr sz="1800">
                <a:solidFill>
                  <a:srgbClr val="000000"/>
                </a:solidFill>
              </a:defRPr>
            </a:pPr>
            <a:r>
              <a:t>In summary, the </a:t>
            </a:r>
            <a:r>
              <a:rPr b="1"/>
              <a:t>kube-scheduler</a:t>
            </a:r>
            <a:r>
              <a:t> ensures that the right workloads are assigned to the right nodes based on resource availability and scheduling policies.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kube-controller-manager</a:t>
            </a:r>
          </a:p>
        </p:txBody>
      </p:sp>
      <p:sp>
        <p:nvSpPr>
          <p:cNvPr id="3" name="Content Placeholder 2"/>
          <p:cNvSpPr>
            <a:spLocks noGrp="1"/>
          </p:cNvSpPr>
          <p:nvPr>
            <p:ph idx="1"/>
          </p:nvPr>
        </p:nvSpPr>
        <p:spPr/>
        <p:txBody>
          <a:bodyPr wrap="square"/>
          <a:lstStyle/>
          <a:p/>
          <a:p>
            <a:pPr>
              <a:defRPr sz="1800">
                <a:solidFill>
                  <a:srgbClr val="000000"/>
                </a:solidFill>
              </a:defRPr>
            </a:pPr>
            <a:r>
              <a:t>The </a:t>
            </a:r>
            <a:r>
              <a:rPr b="1"/>
              <a:t>kube-controller-manager</a:t>
            </a:r>
            <a:r>
              <a:t> is responsible for running various controllers within the Kubernetes cluster. Each controller ensures that the cluster is operating in the desired state by continuously monitoring and correcting any discrepancies between the actual and desired states.</a:t>
            </a:r>
          </a:p>
          <a:p>
            <a:pPr>
              <a:defRPr sz="1800">
                <a:solidFill>
                  <a:srgbClr val="000000"/>
                </a:solidFill>
              </a:defRPr>
            </a:pPr>
          </a:p>
          <a:p>
            <a:pPr>
              <a:defRPr sz="1800">
                <a:solidFill>
                  <a:srgbClr val="000000"/>
                </a:solidFill>
              </a:defRPr>
            </a:pPr>
            <a:r>
              <a:t>- </a:t>
            </a:r>
            <a:r>
              <a:rPr b="1"/>
              <a:t>Node Controller</a:t>
            </a:r>
            <a:r>
              <a:t>: Manages node health, detects node failures, and updates the cluster state accordingly.</a:t>
            </a:r>
          </a:p>
          <a:p>
            <a:pPr>
              <a:defRPr sz="1800">
                <a:solidFill>
                  <a:srgbClr val="000000"/>
                </a:solidFill>
              </a:defRPr>
            </a:pPr>
            <a:r>
              <a:t>- </a:t>
            </a:r>
            <a:r>
              <a:rPr b="1"/>
              <a:t>Replication Controller</a:t>
            </a:r>
            <a:r>
              <a:t>: Ensures that the desired number of pod replicas are running in the cluster, automatically replacing pods when they fail or are deleted.</a:t>
            </a:r>
          </a:p>
          <a:p>
            <a:pPr>
              <a:defRPr sz="1800">
                <a:solidFill>
                  <a:srgbClr val="000000"/>
                </a:solidFill>
              </a:defRPr>
            </a:pPr>
            <a:r>
              <a:t>- </a:t>
            </a:r>
            <a:r>
              <a:rPr b="1"/>
              <a:t>Endpoints Controller</a:t>
            </a:r>
            <a:r>
              <a:t>: Manages the network endpoints for services.</a:t>
            </a:r>
          </a:p>
          <a:p>
            <a:pPr>
              <a:defRPr sz="1800">
                <a:solidFill>
                  <a:srgbClr val="000000"/>
                </a:solidFill>
              </a:defRPr>
            </a:pPr>
            <a:r>
              <a:t>- Other controllers handle resources like namespaces, service accounts, and persistent volumes.</a:t>
            </a:r>
          </a:p>
          <a:p>
            <a:pPr>
              <a:defRPr sz="1800">
                <a:solidFill>
                  <a:srgbClr val="000000"/>
                </a:solidFill>
              </a:defRPr>
            </a:pPr>
          </a:p>
          <a:p>
            <a:pPr>
              <a:defRPr sz="1800">
                <a:solidFill>
                  <a:srgbClr val="000000"/>
                </a:solidFill>
              </a:defRPr>
            </a:pPr>
            <a:r>
              <a:t>By running these controllers, the </a:t>
            </a:r>
            <a:r>
              <a:rPr b="1"/>
              <a:t>kube-controller-manager</a:t>
            </a:r>
            <a:r>
              <a:t> helps automate routine cluster management tasks, ensuring that the cluster state is always aligned with user specifications.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cloud-controller-manager</a:t>
            </a:r>
          </a:p>
        </p:txBody>
      </p:sp>
      <p:sp>
        <p:nvSpPr>
          <p:cNvPr id="3" name="Content Placeholder 2"/>
          <p:cNvSpPr>
            <a:spLocks noGrp="1"/>
          </p:cNvSpPr>
          <p:nvPr>
            <p:ph idx="1"/>
          </p:nvPr>
        </p:nvSpPr>
        <p:spPr/>
        <p:txBody>
          <a:bodyPr wrap="square"/>
          <a:lstStyle/>
          <a:p/>
          <a:p>
            <a:pPr>
              <a:defRPr sz="1800">
                <a:solidFill>
                  <a:srgbClr val="000000"/>
                </a:solidFill>
              </a:defRPr>
            </a:pPr>
            <a:r>
              <a:t>The </a:t>
            </a:r>
            <a:r>
              <a:rPr b="1"/>
              <a:t>cloud-controller-manager</a:t>
            </a:r>
            <a:r>
              <a:t> allows Kubernetes to interact with cloud provider APIs for managing cloud-specific resources such as load balancers, storage volumes, and network configurations.</a:t>
            </a:r>
          </a:p>
          <a:p>
            <a:pPr>
              <a:defRPr sz="1800">
                <a:solidFill>
                  <a:srgbClr val="000000"/>
                </a:solidFill>
              </a:defRPr>
            </a:pPr>
          </a:p>
          <a:p>
            <a:pPr>
              <a:defRPr sz="1800">
                <a:solidFill>
                  <a:srgbClr val="000000"/>
                </a:solidFill>
              </a:defRPr>
            </a:pPr>
            <a:r>
              <a:t>- It is particularly useful in cloud-based Kubernetes environments like AWS, GCP, or Azure.</a:t>
            </a:r>
          </a:p>
          <a:p>
            <a:pPr>
              <a:defRPr sz="1800">
                <a:solidFill>
                  <a:srgbClr val="000000"/>
                </a:solidFill>
              </a:defRPr>
            </a:pPr>
            <a:r>
              <a:t>- It manages cloud-specific tasks, such as adding or removing nodes based on the cloud provider's API, managing persistent storage volumes, and configuring cloud load balancers.</a:t>
            </a:r>
          </a:p>
          <a:p>
            <a:pPr>
              <a:defRPr sz="1800">
                <a:solidFill>
                  <a:srgbClr val="000000"/>
                </a:solidFill>
              </a:defRPr>
            </a:pPr>
            <a:r>
              <a:t>- The </a:t>
            </a:r>
            <a:r>
              <a:rPr b="1"/>
              <a:t>cloud-controller-manager</a:t>
            </a:r>
            <a:r>
              <a:t> also helps Kubernetes integrate seamlessly with cloud services like storage, networking, and auto-scaling.</a:t>
            </a:r>
          </a:p>
          <a:p>
            <a:pPr>
              <a:defRPr sz="1800">
                <a:solidFill>
                  <a:srgbClr val="000000"/>
                </a:solidFill>
              </a:defRPr>
            </a:pPr>
            <a:r>
              <a:t>- It is an optional component and is only used in cloud-based deployments.</a:t>
            </a:r>
          </a:p>
          <a:p>
            <a:pPr>
              <a:defRPr sz="1800">
                <a:solidFill>
                  <a:srgbClr val="000000"/>
                </a:solidFill>
              </a:defRPr>
            </a:pPr>
          </a:p>
          <a:p>
            <a:pPr>
              <a:defRPr sz="1800">
                <a:solidFill>
                  <a:srgbClr val="000000"/>
                </a:solidFill>
              </a:defRPr>
            </a:pPr>
            <a:r>
              <a:t>This component extends Kubernetes' capabilities by enabling cloud-native features to be seamlessly integrated into the orchestration workflow.</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Master Node Components - Summary Table</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4114800"/>
                <a:gridCol w="4114800"/>
              </a:tblGrid>
              <a:tr h="685800">
                <a:tc>
                  <a:txBody>
                    <a:bodyPr/>
                    <a:lstStyle/>
                    <a:p>
                      <a:pPr>
                        <a:defRPr b="1"/>
                      </a:pPr>
                      <a:r>
                        <a:t>Component</a:t>
                      </a:r>
                    </a:p>
                  </a:txBody>
                  <a:tcPr/>
                </a:tc>
                <a:tc>
                  <a:txBody>
                    <a:bodyPr/>
                    <a:lstStyle/>
                    <a:p>
                      <a:pPr>
                        <a:defRPr b="1"/>
                      </a:pPr>
                      <a:r>
                        <a:t>Role</a:t>
                      </a:r>
                    </a:p>
                  </a:txBody>
                  <a:tcPr/>
                </a:tc>
              </a:tr>
              <a:tr h="685800">
                <a:tc>
                  <a:txBody>
                    <a:bodyPr/>
                    <a:lstStyle/>
                    <a:p>
                      <a:r>
                        <a:t>kube-apiserver</a:t>
                      </a:r>
                    </a:p>
                  </a:txBody>
                  <a:tcPr/>
                </a:tc>
                <a:tc>
                  <a:txBody>
                    <a:bodyPr/>
                    <a:lstStyle/>
                    <a:p>
                      <a:r>
                        <a:t>Handles API requests, central communication hub, exposes secure API</a:t>
                      </a:r>
                    </a:p>
                  </a:txBody>
                  <a:tcPr/>
                </a:tc>
              </a:tr>
              <a:tr h="685800">
                <a:tc>
                  <a:txBody>
                    <a:bodyPr/>
                    <a:lstStyle/>
                    <a:p>
                      <a:r>
                        <a:t>etcd</a:t>
                      </a:r>
                    </a:p>
                  </a:txBody>
                  <a:tcPr/>
                </a:tc>
                <a:tc>
                  <a:txBody>
                    <a:bodyPr/>
                    <a:lstStyle/>
                    <a:p>
                      <a:r>
                        <a:t>Stores configuration, state data, and ensures consistency across the cluster</a:t>
                      </a:r>
                    </a:p>
                  </a:txBody>
                  <a:tcPr/>
                </a:tc>
              </a:tr>
              <a:tr h="685800">
                <a:tc>
                  <a:txBody>
                    <a:bodyPr/>
                    <a:lstStyle/>
                    <a:p>
                      <a:r>
                        <a:t>kube-scheduler</a:t>
                      </a:r>
                    </a:p>
                  </a:txBody>
                  <a:tcPr/>
                </a:tc>
                <a:tc>
                  <a:txBody>
                    <a:bodyPr/>
                    <a:lstStyle/>
                    <a:p>
                      <a:r>
                        <a:t>Schedules pods on nodes based on available resources and constraints</a:t>
                      </a:r>
                    </a:p>
                  </a:txBody>
                  <a:tcPr/>
                </a:tc>
              </a:tr>
              <a:tr h="685800">
                <a:tc>
                  <a:txBody>
                    <a:bodyPr/>
                    <a:lstStyle/>
                    <a:p>
                      <a:r>
                        <a:t>kube-controller-manager</a:t>
                      </a:r>
                    </a:p>
                  </a:txBody>
                  <a:tcPr/>
                </a:tc>
                <a:tc>
                  <a:txBody>
                    <a:bodyPr/>
                    <a:lstStyle/>
                    <a:p>
                      <a:r>
                        <a:t>Manages controllers to regulate cluster state and ensures desired state</a:t>
                      </a:r>
                    </a:p>
                  </a:txBody>
                  <a:tcPr/>
                </a:tc>
              </a:tr>
              <a:tr h="685800">
                <a:tc>
                  <a:txBody>
                    <a:bodyPr/>
                    <a:lstStyle/>
                    <a:p>
                      <a:r>
                        <a:t>cloud-controller-manager</a:t>
                      </a:r>
                    </a:p>
                  </a:txBody>
                  <a:tcPr/>
                </a:tc>
                <a:tc>
                  <a:txBody>
                    <a:bodyPr/>
                    <a:lstStyle/>
                    <a:p>
                      <a:r>
                        <a:t>Manages cloud-specific resources and integrates with cloud provider APIs</a:t>
                      </a:r>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