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etcd</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etcd’s Role</a:t>
            </a:r>
          </a:p>
        </p:txBody>
      </p:sp>
      <p:sp>
        <p:nvSpPr>
          <p:cNvPr id="3" name="Content Placeholder 2"/>
          <p:cNvSpPr>
            <a:spLocks noGrp="1"/>
          </p:cNvSpPr>
          <p:nvPr>
            <p:ph idx="1"/>
          </p:nvPr>
        </p:nvSpPr>
        <p:spPr/>
        <p:txBody>
          <a:bodyPr wrap="square"/>
          <a:lstStyle/>
          <a:p/>
          <a:p>
            <a:pPr>
              <a:defRPr sz="1800">
                <a:solidFill>
                  <a:srgbClr val="000000"/>
                </a:solidFill>
              </a:defRPr>
            </a:pPr>
            <a:r>
              <a:t/>
            </a:r>
            <a:r>
              <a:rPr b="1"/>
              <a:t>etcd is the most important component in the Kubernetes control plane.</a:t>
            </a:r>
            <a:r>
              <a:t> It holds the authoritative state of the entire cluster, ensuring all decisions and configurations are consistent across nodes. Without etcd:</a:t>
            </a:r>
          </a:p>
          <a:p>
            <a:pPr>
              <a:defRPr sz="1800">
                <a:solidFill>
                  <a:srgbClr val="000000"/>
                </a:solidFill>
              </a:defRPr>
            </a:pPr>
            <a:r>
              <a:t>- Kubernetes can’t remember what resources exist or how they should behave</a:t>
            </a:r>
          </a:p>
          <a:p>
            <a:pPr>
              <a:defRPr sz="1800">
                <a:solidFill>
                  <a:srgbClr val="000000"/>
                </a:solidFill>
              </a:defRPr>
            </a:pPr>
            <a:r>
              <a:t>- Controllers can’t reconcile the actual state with the desired state</a:t>
            </a:r>
          </a:p>
          <a:p>
            <a:pPr>
              <a:defRPr sz="1800">
                <a:solidFill>
                  <a:srgbClr val="000000"/>
                </a:solidFill>
              </a:defRPr>
            </a:pPr>
            <a:r>
              <a:t>- The API server cannot respond to user requests</a:t>
            </a:r>
          </a:p>
          <a:p>
            <a:pPr>
              <a:defRPr sz="1800">
                <a:solidFill>
                  <a:srgbClr val="000000"/>
                </a:solidFill>
              </a:defRPr>
            </a:pPr>
            <a:r>
              <a:t>In short, etcd acts like the *brain and memory* of Kubernetes. Understanding and maintaining it is key to running a stable, secure, and scalable cluster.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etcd</a:t>
            </a:r>
          </a:p>
          <a:p>
            <a:pPr/>
            <a:r>
              <a:t>Why etcd is Critical in Kubernetes</a:t>
            </a:r>
          </a:p>
          <a:p>
            <a:pPr/>
            <a:r>
              <a:t>What Data is Stored in etcd?</a:t>
            </a:r>
          </a:p>
          <a:p>
            <a:pPr/>
            <a:r>
              <a:t>Kubernetes ↔ etcd Interaction Flow</a:t>
            </a:r>
          </a:p>
          <a:p>
            <a:pPr/>
            <a:r>
              <a:t>Example: etcd Key-Value Pair</a:t>
            </a:r>
          </a:p>
          <a:p>
            <a:pPr/>
            <a:r>
              <a:t>etcd vs Traditional Databases</a:t>
            </a:r>
          </a:p>
          <a:p>
            <a:pPr/>
            <a:r>
              <a:t>Best Practices with etcd</a:t>
            </a:r>
          </a:p>
          <a:p>
            <a:pPr/>
            <a:r>
              <a:t>What Happens if etcd Fails?</a:t>
            </a:r>
          </a:p>
          <a:p>
            <a:pPr/>
            <a:r>
              <a:t>Summary of etcd’s Role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etcd</a:t>
            </a:r>
          </a:p>
        </p:txBody>
      </p:sp>
      <p:sp>
        <p:nvSpPr>
          <p:cNvPr id="3" name="Content Placeholder 2"/>
          <p:cNvSpPr>
            <a:spLocks noGrp="1"/>
          </p:cNvSpPr>
          <p:nvPr>
            <p:ph idx="1"/>
          </p:nvPr>
        </p:nvSpPr>
        <p:spPr/>
        <p:txBody>
          <a:bodyPr wrap="square"/>
          <a:lstStyle/>
          <a:p/>
          <a:p>
            <a:pPr>
              <a:defRPr sz="1800">
                <a:solidFill>
                  <a:srgbClr val="000000"/>
                </a:solidFill>
              </a:defRPr>
            </a:pPr>
            <a:r>
              <a:t/>
            </a:r>
            <a:r>
              <a:rPr b="1"/>
              <a:t>etcd</a:t>
            </a:r>
            <a:r>
              <a:t> is a fast, reliable, and distributed key-value store that plays a crucial role in Kubernetes. It is responsible for storing all the configuration data, state information, and metadata of the Kubernetes cluster. This means that every change you make to the cluster—like deploying an application, updating a configuration, or scaling services—is stored in etcd. It is written in Go and uses the </a:t>
            </a:r>
            <a:r>
              <a:rPr b="1"/>
              <a:t>Raft consensus algorithm</a:t>
            </a:r>
            <a:r>
              <a:t> to maintain consistency across multiple nodes, even in the case of network failures or crashes.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etcd is Critical in Kubernetes</a:t>
            </a:r>
          </a:p>
        </p:txBody>
      </p:sp>
      <p:sp>
        <p:nvSpPr>
          <p:cNvPr id="3" name="Content Placeholder 2"/>
          <p:cNvSpPr>
            <a:spLocks noGrp="1"/>
          </p:cNvSpPr>
          <p:nvPr>
            <p:ph idx="1"/>
          </p:nvPr>
        </p:nvSpPr>
        <p:spPr/>
        <p:txBody>
          <a:bodyPr wrap="square"/>
          <a:lstStyle/>
          <a:p/>
          <a:p>
            <a:pPr>
              <a:defRPr sz="1800">
                <a:solidFill>
                  <a:srgbClr val="000000"/>
                </a:solidFill>
              </a:defRPr>
            </a:pPr>
            <a:r>
              <a:t>In Kubernetes, </a:t>
            </a:r>
            <a:r>
              <a:rPr b="1"/>
              <a:t>etcd acts as the cluster’s memory</a:t>
            </a:r>
            <a:r>
              <a:t>. Without etcd, Kubernetes would not know what resources exist, how they are configured, or what state they should be in. It:</a:t>
            </a:r>
          </a:p>
          <a:p>
            <a:pPr>
              <a:defRPr sz="1800">
                <a:solidFill>
                  <a:srgbClr val="000000"/>
                </a:solidFill>
              </a:defRPr>
            </a:pPr>
            <a:r>
              <a:t>- </a:t>
            </a:r>
            <a:r>
              <a:rPr b="1"/>
              <a:t>Persists cluster state</a:t>
            </a:r>
            <a:r>
              <a:t> even if a control plane node is restarted</a:t>
            </a:r>
          </a:p>
          <a:p>
            <a:pPr>
              <a:defRPr sz="1800">
                <a:solidFill>
                  <a:srgbClr val="000000"/>
                </a:solidFill>
              </a:defRPr>
            </a:pPr>
            <a:r>
              <a:t>- </a:t>
            </a:r>
            <a:r>
              <a:rPr b="1"/>
              <a:t>Stores sensitive configurations</a:t>
            </a:r>
            <a:r>
              <a:t> like Secrets and ConfigMaps securely</a:t>
            </a:r>
          </a:p>
          <a:p>
            <a:pPr>
              <a:defRPr sz="1800">
                <a:solidFill>
                  <a:srgbClr val="000000"/>
                </a:solidFill>
              </a:defRPr>
            </a:pPr>
            <a:r>
              <a:t>- </a:t>
            </a:r>
            <a:r>
              <a:rPr b="1"/>
              <a:t>Ensures strong consistency</a:t>
            </a:r>
            <a:r>
              <a:t>, which means all nodes see the same cluster state at any given time</a:t>
            </a:r>
          </a:p>
          <a:p>
            <a:pPr>
              <a:defRPr sz="1800">
                <a:solidFill>
                  <a:srgbClr val="000000"/>
                </a:solidFill>
              </a:defRPr>
            </a:pPr>
            <a:r>
              <a:t>- </a:t>
            </a:r>
            <a:r>
              <a:rPr b="1"/>
              <a:t>Supports high availability</a:t>
            </a:r>
            <a:r>
              <a:t>, enabling Kubernetes to function correctly even if some etcd nodes go down</a:t>
            </a:r>
          </a:p>
          <a:p>
            <a:pPr>
              <a:defRPr sz="1800">
                <a:solidFill>
                  <a:srgbClr val="000000"/>
                </a:solidFill>
              </a:defRPr>
            </a:pPr>
            <a:r>
              <a:t>This makes etcd essential for the reliability and correctness of the entire cluster.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Data is Stored in etcd?</a:t>
            </a:r>
          </a:p>
        </p:txBody>
      </p:sp>
      <p:sp>
        <p:nvSpPr>
          <p:cNvPr id="3" name="Content Placeholder 2"/>
          <p:cNvSpPr>
            <a:spLocks noGrp="1"/>
          </p:cNvSpPr>
          <p:nvPr>
            <p:ph idx="1"/>
          </p:nvPr>
        </p:nvSpPr>
        <p:spPr/>
        <p:txBody>
          <a:bodyPr wrap="square"/>
          <a:lstStyle/>
          <a:p/>
          <a:p>
            <a:pPr>
              <a:defRPr sz="1800">
                <a:solidFill>
                  <a:srgbClr val="000000"/>
                </a:solidFill>
              </a:defRPr>
            </a:pPr>
            <a:r>
              <a:t/>
            </a:r>
            <a:r>
              <a:rPr b="1"/>
              <a:t>etcd stores nearly everything that defines and maintains your Kubernetes cluster.</a:t>
            </a:r>
            <a:r>
              <a:t> This includes:</a:t>
            </a:r>
          </a:p>
          <a:p>
            <a:pPr>
              <a:defRPr sz="1800">
                <a:solidFill>
                  <a:srgbClr val="000000"/>
                </a:solidFill>
              </a:defRPr>
            </a:pPr>
            <a:r>
              <a:t>- </a:t>
            </a:r>
            <a:r>
              <a:rPr b="1"/>
              <a:t>Pods and nodes state</a:t>
            </a:r>
            <a:r>
              <a:t>: etcd keeps track of all running pods and the health of nodes</a:t>
            </a:r>
          </a:p>
          <a:p>
            <a:pPr>
              <a:defRPr sz="1800">
                <a:solidFill>
                  <a:srgbClr val="000000"/>
                </a:solidFill>
              </a:defRPr>
            </a:pPr>
            <a:r>
              <a:t>- </a:t>
            </a:r>
            <a:r>
              <a:rPr b="1"/>
              <a:t>ConfigMaps and Secrets</a:t>
            </a:r>
            <a:r>
              <a:t>: for application configurations and sensitive data</a:t>
            </a:r>
          </a:p>
          <a:p>
            <a:pPr>
              <a:defRPr sz="1800">
                <a:solidFill>
                  <a:srgbClr val="000000"/>
                </a:solidFill>
              </a:defRPr>
            </a:pPr>
            <a:r>
              <a:t>- </a:t>
            </a:r>
            <a:r>
              <a:rPr b="1"/>
              <a:t>Service discovery data</a:t>
            </a:r>
            <a:r>
              <a:t>: such as IPs and endpoints for Kubernetes Services</a:t>
            </a:r>
          </a:p>
          <a:p>
            <a:pPr>
              <a:defRPr sz="1800">
                <a:solidFill>
                  <a:srgbClr val="000000"/>
                </a:solidFill>
              </a:defRPr>
            </a:pPr>
            <a:r>
              <a:t>- </a:t>
            </a:r>
            <a:r>
              <a:rPr b="1"/>
              <a:t>Resource definitions</a:t>
            </a:r>
            <a:r>
              <a:t>: like deployments, replica sets, and autoscalers</a:t>
            </a:r>
          </a:p>
          <a:p>
            <a:pPr>
              <a:defRPr sz="1800">
                <a:solidFill>
                  <a:srgbClr val="000000"/>
                </a:solidFill>
              </a:defRPr>
            </a:pPr>
            <a:r>
              <a:t>- </a:t>
            </a:r>
            <a:r>
              <a:rPr b="1"/>
              <a:t>RBAC rules and user permissions</a:t>
            </a:r>
            <a:r>
              <a:t>: to manage cluster access</a:t>
            </a:r>
          </a:p>
          <a:p>
            <a:pPr>
              <a:defRPr sz="1800">
                <a:solidFill>
                  <a:srgbClr val="000000"/>
                </a:solidFill>
              </a:defRPr>
            </a:pPr>
            <a:r>
              <a:t>This centralization allows the Kubernetes control plane to function smoothly and consistently.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Kubernetes ↔ etcd Interaction Flow</a:t>
            </a:r>
          </a:p>
        </p:txBody>
      </p:sp>
      <p:sp>
        <p:nvSpPr>
          <p:cNvPr id="3" name="Content Placeholder 2"/>
          <p:cNvSpPr>
            <a:spLocks noGrp="1"/>
          </p:cNvSpPr>
          <p:nvPr>
            <p:ph idx="1"/>
          </p:nvPr>
        </p:nvSpPr>
        <p:spPr/>
        <p:txBody>
          <a:bodyPr wrap="square"/>
          <a:lstStyle/>
          <a:p/>
          <a:p>
            <a:pPr>
              <a:defRPr sz="1800">
                <a:solidFill>
                  <a:srgbClr val="000000"/>
                </a:solidFill>
              </a:defRPr>
            </a:pPr>
            <a:r>
              <a:t/>
            </a:r>
            <a:r>
              <a:rPr b="1"/>
              <a:t>etcd is not accessed directly by users or most components.</a:t>
            </a:r>
            <a:r>
              <a:t> Instead, Kubernetes components like the API server, controller manager, and scheduler interact with etcd to read or update the cluster state.</a:t>
            </a:r>
          </a:p>
          <a:p>
            <a:pPr>
              <a:defRPr sz="1800">
                <a:solidFill>
                  <a:srgbClr val="000000"/>
                </a:solidFill>
              </a:defRPr>
            </a:pPr>
            <a:r>
              <a:t>Here’s how it works:</a:t>
            </a:r>
          </a:p>
          <a:p>
            <a:pPr>
              <a:defRPr sz="1800">
                <a:solidFill>
                  <a:srgbClr val="000000"/>
                </a:solidFill>
              </a:defRPr>
            </a:pPr>
            <a:r>
              <a:t>1. </a:t>
            </a:r>
            <a:r>
              <a:rPr b="1"/>
              <a:t>API Server</a:t>
            </a:r>
            <a:r>
              <a:t> receives user requests (like creating a pod)</a:t>
            </a:r>
          </a:p>
          <a:p>
            <a:pPr>
              <a:defRPr sz="1800">
                <a:solidFill>
                  <a:srgbClr val="000000"/>
                </a:solidFill>
              </a:defRPr>
            </a:pPr>
            <a:r>
              <a:t>2. It </a:t>
            </a:r>
            <a:r>
              <a:rPr b="1"/>
              <a:t>validates</a:t>
            </a:r>
            <a:r>
              <a:t> the request and </a:t>
            </a:r>
            <a:r>
              <a:rPr b="1"/>
              <a:t>writes the object</a:t>
            </a:r>
            <a:r>
              <a:t> to etcd</a:t>
            </a:r>
          </a:p>
          <a:p>
            <a:pPr>
              <a:defRPr sz="1800">
                <a:solidFill>
                  <a:srgbClr val="000000"/>
                </a:solidFill>
              </a:defRPr>
            </a:pPr>
            <a:r>
              <a:t>3. </a:t>
            </a:r>
            <a:r>
              <a:rPr b="1"/>
              <a:t>Controllers</a:t>
            </a:r>
            <a:r>
              <a:t> (like ReplicaSetController) and the </a:t>
            </a:r>
            <a:r>
              <a:rPr b="1"/>
              <a:t>scheduler</a:t>
            </a:r>
            <a:r>
              <a:t> watch etcd for updates</a:t>
            </a:r>
          </a:p>
          <a:p>
            <a:pPr>
              <a:defRPr sz="1800">
                <a:solidFill>
                  <a:srgbClr val="000000"/>
                </a:solidFill>
              </a:defRPr>
            </a:pPr>
            <a:r>
              <a:t>4. They take action based on the current state stored in etcd (e.g., schedule pod on a node)</a:t>
            </a:r>
          </a:p>
          <a:p>
            <a:pPr>
              <a:defRPr sz="1800">
                <a:solidFill>
                  <a:srgbClr val="000000"/>
                </a:solidFill>
              </a:defRPr>
            </a:pPr>
            <a:r>
              <a:t>This design ensures separation of concerns and enables the system to recover gracefully if a component fails.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etcd Key-Value Pair</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Key: `/registry/pods/default/nginx-pod`</a:t>
            </a:r>
            <a:br/>
            <a:r>
              <a:t>Value:</a:t>
            </a:r>
            <a:br/>
            <a:r>
              <a:t>```json</a:t>
            </a:r>
            <a:br/>
            <a:r>
              <a:t>{</a:t>
            </a:r>
            <a:br/>
            <a:r>
              <a:t>  "metadata": {</a:t>
            </a:r>
            <a:br/>
            <a:r>
              <a:t>    "name": "nginx-pod",</a:t>
            </a:r>
            <a:br/>
            <a:r>
              <a:t>    "namespace": "default"</a:t>
            </a:r>
            <a:br/>
            <a:r>
              <a:t>  },</a:t>
            </a:r>
            <a:br/>
            <a:r>
              <a:t>  "spec": {</a:t>
            </a:r>
            <a:br/>
            <a:r>
              <a:t>    "containers": [</a:t>
            </a:r>
            <a:br/>
            <a:r>
              <a:t>      { "name": "nginx", "image": "nginx:latest" }</a:t>
            </a:r>
            <a:br/>
            <a:r>
              <a:t>    ]</a:t>
            </a:r>
            <a:br/>
            <a:r>
              <a:t>  }</a:t>
            </a:r>
            <a:br/>
            <a:r>
              <a:t>}</a:t>
            </a:r>
            <a:br/>
            <a:r>
              <a:t>```</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etcd vs Traditional Databases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822960">
                <a:tc>
                  <a:txBody>
                    <a:bodyPr/>
                    <a:lstStyle/>
                    <a:p>
                      <a:pPr>
                        <a:defRPr b="1"/>
                      </a:pPr>
                      <a:r>
                        <a:t>Aspect</a:t>
                      </a:r>
                    </a:p>
                  </a:txBody>
                  <a:tcPr/>
                </a:tc>
                <a:tc>
                  <a:txBody>
                    <a:bodyPr/>
                    <a:lstStyle/>
                    <a:p>
                      <a:pPr>
                        <a:defRPr b="1"/>
                      </a:pPr>
                      <a:r>
                        <a:t>Traditional DB</a:t>
                      </a:r>
                    </a:p>
                  </a:txBody>
                  <a:tcPr/>
                </a:tc>
                <a:tc>
                  <a:txBody>
                    <a:bodyPr/>
                    <a:lstStyle/>
                    <a:p>
                      <a:pPr>
                        <a:defRPr b="1"/>
                      </a:pPr>
                      <a:r>
                        <a:t>etcd</a:t>
                      </a:r>
                    </a:p>
                  </a:txBody>
                  <a:tcPr/>
                </a:tc>
              </a:tr>
              <a:tr h="822960">
                <a:tc>
                  <a:txBody>
                    <a:bodyPr/>
                    <a:lstStyle/>
                    <a:p>
                      <a:r>
                        <a:t>Purpose</a:t>
                      </a:r>
                    </a:p>
                  </a:txBody>
                  <a:tcPr/>
                </a:tc>
                <a:tc>
                  <a:txBody>
                    <a:bodyPr/>
                    <a:lstStyle/>
                    <a:p>
                      <a:r>
                        <a:t>Application data store</a:t>
                      </a:r>
                    </a:p>
                  </a:txBody>
                  <a:tcPr/>
                </a:tc>
                <a:tc>
                  <a:txBody>
                    <a:bodyPr/>
                    <a:lstStyle/>
                    <a:p>
                      <a:r>
                        <a:t>Cluster state store</a:t>
                      </a:r>
                    </a:p>
                  </a:txBody>
                  <a:tcPr/>
                </a:tc>
              </a:tr>
              <a:tr h="822960">
                <a:tc>
                  <a:txBody>
                    <a:bodyPr/>
                    <a:lstStyle/>
                    <a:p>
                      <a:r>
                        <a:t>Data Model</a:t>
                      </a:r>
                    </a:p>
                  </a:txBody>
                  <a:tcPr/>
                </a:tc>
                <a:tc>
                  <a:txBody>
                    <a:bodyPr/>
                    <a:lstStyle/>
                    <a:p>
                      <a:r>
                        <a:t>Relational / NoSQL</a:t>
                      </a:r>
                    </a:p>
                  </a:txBody>
                  <a:tcPr/>
                </a:tc>
                <a:tc>
                  <a:txBody>
                    <a:bodyPr/>
                    <a:lstStyle/>
                    <a:p>
                      <a:r>
                        <a:t>Key-value pairs</a:t>
                      </a:r>
                    </a:p>
                  </a:txBody>
                  <a:tcPr/>
                </a:tc>
              </a:tr>
              <a:tr h="822960">
                <a:tc>
                  <a:txBody>
                    <a:bodyPr/>
                    <a:lstStyle/>
                    <a:p>
                      <a:r>
                        <a:t>Consistency</a:t>
                      </a:r>
                    </a:p>
                  </a:txBody>
                  <a:tcPr/>
                </a:tc>
                <a:tc>
                  <a:txBody>
                    <a:bodyPr/>
                    <a:lstStyle/>
                    <a:p>
                      <a:r>
                        <a:t>Depends on DB</a:t>
                      </a:r>
                    </a:p>
                  </a:txBody>
                  <a:tcPr/>
                </a:tc>
                <a:tc>
                  <a:txBody>
                    <a:bodyPr/>
                    <a:lstStyle/>
                    <a:p>
                      <a:r>
                        <a:t>Strong (via Raft)</a:t>
                      </a:r>
                    </a:p>
                  </a:txBody>
                  <a:tcPr/>
                </a:tc>
              </a:tr>
              <a:tr h="822960">
                <a:tc>
                  <a:txBody>
                    <a:bodyPr/>
                    <a:lstStyle/>
                    <a:p>
                      <a:r>
                        <a:t>Usage in Kubernetes</a:t>
                      </a:r>
                    </a:p>
                  </a:txBody>
                  <a:tcPr/>
                </a:tc>
                <a:tc>
                  <a:txBody>
                    <a:bodyPr/>
                    <a:lstStyle/>
                    <a:p>
                      <a:r>
                        <a:t>Not used</a:t>
                      </a:r>
                    </a:p>
                  </a:txBody>
                  <a:tcPr/>
                </a:tc>
                <a:tc>
                  <a:txBody>
                    <a:bodyPr/>
                    <a:lstStyle/>
                    <a:p>
                      <a:r>
                        <a:t>Stores all control plane data</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Best Practices with etcd</a:t>
            </a:r>
          </a:p>
        </p:txBody>
      </p:sp>
      <p:sp>
        <p:nvSpPr>
          <p:cNvPr id="3" name="Content Placeholder 2"/>
          <p:cNvSpPr>
            <a:spLocks noGrp="1"/>
          </p:cNvSpPr>
          <p:nvPr>
            <p:ph idx="1"/>
          </p:nvPr>
        </p:nvSpPr>
        <p:spPr/>
        <p:txBody>
          <a:bodyPr wrap="square"/>
          <a:lstStyle/>
          <a:p/>
          <a:p>
            <a:pPr>
              <a:defRPr sz="1800">
                <a:solidFill>
                  <a:srgbClr val="000000"/>
                </a:solidFill>
              </a:defRPr>
            </a:pPr>
            <a:r>
              <a:t/>
            </a:r>
            <a:r>
              <a:rPr b="1"/>
              <a:t>Since etcd is the backbone of Kubernetes, it must be protected and managed carefully.</a:t>
            </a:r>
            <a:r>
              <a:t> Here are some best practices:</a:t>
            </a:r>
          </a:p>
          <a:p>
            <a:pPr>
              <a:defRPr sz="1800">
                <a:solidFill>
                  <a:srgbClr val="000000"/>
                </a:solidFill>
              </a:defRPr>
            </a:pPr>
            <a:r>
              <a:t>- </a:t>
            </a:r>
            <a:r>
              <a:rPr b="1"/>
              <a:t>Back up etcd regularly</a:t>
            </a:r>
            <a:r>
              <a:t> to avoid data loss in case of failure</a:t>
            </a:r>
          </a:p>
          <a:p>
            <a:pPr>
              <a:defRPr sz="1800">
                <a:solidFill>
                  <a:srgbClr val="000000"/>
                </a:solidFill>
              </a:defRPr>
            </a:pPr>
            <a:r>
              <a:t>- </a:t>
            </a:r>
            <a:r>
              <a:rPr b="1"/>
              <a:t>Secure etcd with TLS</a:t>
            </a:r>
            <a:r>
              <a:t> to prevent unauthorized access and data leaks</a:t>
            </a:r>
          </a:p>
          <a:p>
            <a:pPr>
              <a:defRPr sz="1800">
                <a:solidFill>
                  <a:srgbClr val="000000"/>
                </a:solidFill>
              </a:defRPr>
            </a:pPr>
            <a:r>
              <a:t>- </a:t>
            </a:r>
            <a:r>
              <a:rPr b="1"/>
              <a:t>Use authentication and role-based access control</a:t>
            </a:r>
            <a:r>
              <a:t> to enforce security policies</a:t>
            </a:r>
          </a:p>
          <a:p>
            <a:pPr>
              <a:defRPr sz="1800">
                <a:solidFill>
                  <a:srgbClr val="000000"/>
                </a:solidFill>
              </a:defRPr>
            </a:pPr>
            <a:r>
              <a:t>- </a:t>
            </a:r>
            <a:r>
              <a:rPr b="1"/>
              <a:t>Monitor etcd</a:t>
            </a:r>
            <a:r>
              <a:t> for performance, disk usage, and latency using Prometheus or other tools</a:t>
            </a:r>
          </a:p>
          <a:p>
            <a:pPr>
              <a:defRPr sz="1800">
                <a:solidFill>
                  <a:srgbClr val="000000"/>
                </a:solidFill>
              </a:defRPr>
            </a:pPr>
            <a:r>
              <a:t>- </a:t>
            </a:r>
            <a:r>
              <a:rPr b="1"/>
              <a:t>Deploy etcd as a clustered service</a:t>
            </a:r>
            <a:r>
              <a:t> with an odd number of nodes (e.g., 3, 5) to ensure quorum-based consensus and high availability</a:t>
            </a:r>
          </a:p>
          <a:p>
            <a:pPr>
              <a:defRPr sz="1800">
                <a:solidFill>
                  <a:srgbClr val="000000"/>
                </a:solidFill>
              </a:defRPr>
            </a:pPr>
            <a:r>
              <a:t>By following these, you can maintain a healthy and resilient Kubernetes cluster.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Happens if etcd Fails?</a:t>
            </a:r>
          </a:p>
        </p:txBody>
      </p:sp>
      <p:sp>
        <p:nvSpPr>
          <p:cNvPr id="3" name="Content Placeholder 2"/>
          <p:cNvSpPr>
            <a:spLocks noGrp="1"/>
          </p:cNvSpPr>
          <p:nvPr>
            <p:ph idx="1"/>
          </p:nvPr>
        </p:nvSpPr>
        <p:spPr/>
        <p:txBody>
          <a:bodyPr wrap="square"/>
          <a:lstStyle/>
          <a:p/>
          <a:p>
            <a:pPr>
              <a:defRPr sz="1800">
                <a:solidFill>
                  <a:srgbClr val="000000"/>
                </a:solidFill>
              </a:defRPr>
            </a:pPr>
            <a:r>
              <a:t/>
            </a:r>
            <a:r>
              <a:rPr b="1"/>
              <a:t>If etcd becomes unavailable, Kubernetes loses access to its single source of truth.</a:t>
            </a:r>
            <a:r>
              <a:t> Here’s what happens:</a:t>
            </a:r>
          </a:p>
          <a:p>
            <a:pPr>
              <a:defRPr sz="1800">
                <a:solidFill>
                  <a:srgbClr val="000000"/>
                </a:solidFill>
              </a:defRPr>
            </a:pPr>
            <a:r>
              <a:t>- The </a:t>
            </a:r>
            <a:r>
              <a:rPr b="1"/>
              <a:t>API Server cannot read or write cluster state</a:t>
            </a:r>
            <a:r>
              <a:t>, making any new requests (like creating or deleting pods) fail</a:t>
            </a:r>
          </a:p>
          <a:p>
            <a:pPr>
              <a:defRPr sz="1800">
                <a:solidFill>
                  <a:srgbClr val="000000"/>
                </a:solidFill>
              </a:defRPr>
            </a:pPr>
            <a:r>
              <a:t>- The </a:t>
            </a:r>
            <a:r>
              <a:rPr b="1"/>
              <a:t>scheduler and controllers can't make decisions</a:t>
            </a:r>
            <a:r>
              <a:t> based on the latest state</a:t>
            </a:r>
          </a:p>
          <a:p>
            <a:pPr>
              <a:defRPr sz="1800">
                <a:solidFill>
                  <a:srgbClr val="000000"/>
                </a:solidFill>
              </a:defRPr>
            </a:pPr>
            <a:r>
              <a:t>- However, </a:t>
            </a:r>
            <a:r>
              <a:rPr b="1"/>
              <a:t>existing workloads will continue to run</a:t>
            </a:r>
            <a:r>
              <a:t> on worker nodes until they need updates</a:t>
            </a:r>
          </a:p>
          <a:p>
            <a:pPr>
              <a:defRPr sz="1800">
                <a:solidFill>
                  <a:srgbClr val="000000"/>
                </a:solidFill>
              </a:defRPr>
            </a:pPr>
            <a:r>
              <a:t>- To recover, you must </a:t>
            </a:r>
            <a:r>
              <a:rPr b="1"/>
              <a:t>restore etcd from a snapshot</a:t>
            </a:r>
            <a:r>
              <a:t> or fix the existing cluster</a:t>
            </a:r>
          </a:p>
          <a:p>
            <a:pPr>
              <a:defRPr sz="1800">
                <a:solidFill>
                  <a:srgbClr val="000000"/>
                </a:solidFill>
              </a:defRPr>
            </a:pPr>
            <a:r>
              <a:t>This underlines the importance of backups and high availability configurations for etcd.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