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kube-proxy</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kube-proxy</a:t>
            </a:r>
          </a:p>
          <a:p>
            <a:pPr/>
            <a:r>
              <a:t>What Does kube-proxy Do?</a:t>
            </a:r>
          </a:p>
          <a:p>
            <a:pPr/>
            <a:r>
              <a:t>kube-proxy Operating Modes</a:t>
            </a:r>
          </a:p>
          <a:p>
            <a:pPr/>
            <a:r>
              <a:t>kube-proxy Workflow Example</a:t>
            </a:r>
          </a:p>
          <a:p>
            <a:pPr/>
            <a:r>
              <a:t>Example: Service Traffic Routing</a:t>
            </a:r>
          </a:p>
          <a:p>
            <a:pPr/>
            <a:r>
              <a:t>Why kube-proxy Is Important</a:t>
            </a:r>
          </a:p>
          <a:p>
            <a:pPr/>
            <a:r>
              <a:t>Common Issues with kube-proxy</a:t>
            </a:r>
          </a:p>
          <a:p>
            <a:pPr/>
            <a:r>
              <a:t>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kube-proxy</a:t>
            </a:r>
          </a:p>
        </p:txBody>
      </p:sp>
      <p:sp>
        <p:nvSpPr>
          <p:cNvPr id="3" name="Content Placeholder 2"/>
          <p:cNvSpPr>
            <a:spLocks noGrp="1"/>
          </p:cNvSpPr>
          <p:nvPr>
            <p:ph idx="1"/>
          </p:nvPr>
        </p:nvSpPr>
        <p:spPr/>
        <p:txBody>
          <a:bodyPr wrap="square"/>
          <a:lstStyle/>
          <a:p/>
          <a:p>
            <a:pPr>
              <a:defRPr sz="1800">
                <a:solidFill>
                  <a:srgbClr val="000000"/>
                </a:solidFill>
              </a:defRPr>
            </a:pPr>
            <a:r>
              <a:t/>
            </a:r>
            <a:r>
              <a:rPr b="1"/>
              <a:t>kube-proxy</a:t>
            </a:r>
            <a:r>
              <a:t> is a core networking component in Kubernetes that runs on every node. Its main job is to manage network communication within the cluster. It does this by maintaining rules that allow pods to communicate with services. kube-proxy enables </a:t>
            </a:r>
            <a:r>
              <a:rPr b="1"/>
              <a:t>service abstraction</a:t>
            </a:r>
            <a:r>
              <a:t>, meaning users and applications can access a service using a stable IP address or DNS name, even if the underlying pods change dynamically.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Does kube-proxy Do?</a:t>
            </a:r>
          </a:p>
        </p:txBody>
      </p:sp>
      <p:sp>
        <p:nvSpPr>
          <p:cNvPr id="3" name="Content Placeholder 2"/>
          <p:cNvSpPr>
            <a:spLocks noGrp="1"/>
          </p:cNvSpPr>
          <p:nvPr>
            <p:ph idx="1"/>
          </p:nvPr>
        </p:nvSpPr>
        <p:spPr/>
        <p:txBody>
          <a:bodyPr wrap="square"/>
          <a:lstStyle/>
          <a:p/>
          <a:p>
            <a:pPr>
              <a:defRPr sz="1800">
                <a:solidFill>
                  <a:srgbClr val="000000"/>
                </a:solidFill>
              </a:defRPr>
            </a:pPr>
            <a:r>
              <a:t>kube-proxy plays a critical role in </a:t>
            </a:r>
            <a:r>
              <a:rPr b="1"/>
              <a:t>routing network traffic</a:t>
            </a:r>
            <a:r>
              <a:t> inside the Kubernetes cluster. Here's what it does:</a:t>
            </a:r>
          </a:p>
          <a:p>
            <a:pPr>
              <a:defRPr sz="1800">
                <a:solidFill>
                  <a:srgbClr val="000000"/>
                </a:solidFill>
              </a:defRPr>
            </a:pPr>
          </a:p>
          <a:p>
            <a:pPr>
              <a:defRPr sz="1800">
                <a:solidFill>
                  <a:srgbClr val="000000"/>
                </a:solidFill>
              </a:defRPr>
            </a:pPr>
            <a:r>
              <a:t>- </a:t>
            </a:r>
            <a:r>
              <a:rPr b="1"/>
              <a:t>Routes traffic</a:t>
            </a:r>
            <a:r>
              <a:t> to the correct backend pod that matches the service selector.</a:t>
            </a:r>
          </a:p>
          <a:p>
            <a:pPr>
              <a:defRPr sz="1800">
                <a:solidFill>
                  <a:srgbClr val="000000"/>
                </a:solidFill>
              </a:defRPr>
            </a:pPr>
            <a:r>
              <a:t>- Performs </a:t>
            </a:r>
            <a:r>
              <a:rPr b="1"/>
              <a:t>round-robin load balancing</a:t>
            </a:r>
            <a:r>
              <a:t> among the available pods to ensure even distribution.</a:t>
            </a:r>
          </a:p>
          <a:p>
            <a:pPr>
              <a:defRPr sz="1800">
                <a:solidFill>
                  <a:srgbClr val="000000"/>
                </a:solidFill>
              </a:defRPr>
            </a:pPr>
            <a:r>
              <a:t>- Maintains and updates </a:t>
            </a:r>
            <a:r>
              <a:rPr b="1"/>
              <a:t>iptables or IPVS rules</a:t>
            </a:r>
            <a:r>
              <a:t> to define how traffic is forwarded.</a:t>
            </a:r>
          </a:p>
          <a:p>
            <a:pPr>
              <a:defRPr sz="1800">
                <a:solidFill>
                  <a:srgbClr val="000000"/>
                </a:solidFill>
              </a:defRPr>
            </a:pPr>
            <a:r>
              <a:t>- Constantly watches the Kubernetes API to stay updated with the changes in services and endpoints.</a:t>
            </a:r>
          </a:p>
          <a:p>
            <a:pPr>
              <a:defRPr sz="1800">
                <a:solidFill>
                  <a:srgbClr val="000000"/>
                </a:solidFill>
              </a:defRPr>
            </a:pPr>
          </a:p>
          <a:p>
            <a:pPr>
              <a:defRPr sz="1800">
                <a:solidFill>
                  <a:srgbClr val="000000"/>
                </a:solidFill>
              </a:defRPr>
            </a:pPr>
            <a:r>
              <a:t>This dynamic behavior ensures reliable communication between services and workloads in Kubernetes.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kube-proxy Operating Modes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1028700">
                <a:tc>
                  <a:txBody>
                    <a:bodyPr/>
                    <a:lstStyle/>
                    <a:p>
                      <a:pPr>
                        <a:defRPr b="1"/>
                      </a:pPr>
                      <a:r>
                        <a:t>Description</a:t>
                      </a:r>
                    </a:p>
                  </a:txBody>
                  <a:tcPr/>
                </a:tc>
                <a:tc>
                  <a:txBody>
                    <a:bodyPr/>
                    <a:lstStyle/>
                    <a:p>
                      <a:pPr>
                        <a:defRPr b="1"/>
                      </a:pPr>
                      <a:r>
                        <a:t>Mode</a:t>
                      </a:r>
                    </a:p>
                  </a:txBody>
                  <a:tcPr/>
                </a:tc>
              </a:tr>
              <a:tr h="1028700">
                <a:tc>
                  <a:txBody>
                    <a:bodyPr/>
                    <a:lstStyle/>
                    <a:p>
                      <a:r>
                        <a:t>Routes traffic through a userspace proxy process. Deprecated and less efficient.</a:t>
                      </a:r>
                    </a:p>
                  </a:txBody>
                  <a:tcPr/>
                </a:tc>
                <a:tc>
                  <a:txBody>
                    <a:bodyPr/>
                    <a:lstStyle/>
                    <a:p>
                      <a:r>
                        <a:t>userspace</a:t>
                      </a:r>
                    </a:p>
                  </a:txBody>
                  <a:tcPr/>
                </a:tc>
              </a:tr>
              <a:tr h="1028700">
                <a:tc>
                  <a:txBody>
                    <a:bodyPr/>
                    <a:lstStyle/>
                    <a:p>
                      <a:r>
                        <a:t>Uses iptables rules to redirect traffic. More efficient and widely used.</a:t>
                      </a:r>
                    </a:p>
                  </a:txBody>
                  <a:tcPr/>
                </a:tc>
                <a:tc>
                  <a:txBody>
                    <a:bodyPr/>
                    <a:lstStyle/>
                    <a:p>
                      <a:r>
                        <a:t>iptables</a:t>
                      </a:r>
                    </a:p>
                  </a:txBody>
                  <a:tcPr/>
                </a:tc>
              </a:tr>
              <a:tr h="1028700">
                <a:tc>
                  <a:txBody>
                    <a:bodyPr/>
                    <a:lstStyle/>
                    <a:p>
                      <a:r>
                        <a:t>Uses IP Virtual Server for advanced load balancing. Most scalable and performant.</a:t>
                      </a:r>
                    </a:p>
                  </a:txBody>
                  <a:tcPr/>
                </a:tc>
                <a:tc>
                  <a:txBody>
                    <a:bodyPr/>
                    <a:lstStyle/>
                    <a:p>
                      <a:r>
                        <a:t>IPVS</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kube-proxy Workflow Example</a:t>
            </a:r>
          </a:p>
        </p:txBody>
      </p:sp>
      <p:sp>
        <p:nvSpPr>
          <p:cNvPr id="3" name="Content Placeholder 2"/>
          <p:cNvSpPr>
            <a:spLocks noGrp="1"/>
          </p:cNvSpPr>
          <p:nvPr>
            <p:ph idx="1"/>
          </p:nvPr>
        </p:nvSpPr>
        <p:spPr/>
        <p:txBody>
          <a:bodyPr wrap="square"/>
          <a:lstStyle/>
          <a:p/>
          <a:p>
            <a:pPr>
              <a:defRPr sz="1800">
                <a:solidFill>
                  <a:srgbClr val="000000"/>
                </a:solidFill>
              </a:defRPr>
            </a:pPr>
            <a:r>
              <a:t>To understand kube-proxy better, let’s walk through a simplified workflow:</a:t>
            </a:r>
          </a:p>
          <a:p>
            <a:pPr>
              <a:defRPr sz="1800">
                <a:solidFill>
                  <a:srgbClr val="000000"/>
                </a:solidFill>
              </a:defRPr>
            </a:pPr>
          </a:p>
          <a:p>
            <a:pPr>
              <a:defRPr sz="1800">
                <a:solidFill>
                  <a:srgbClr val="000000"/>
                </a:solidFill>
              </a:defRPr>
            </a:pPr>
            <a:r>
              <a:t>1. </a:t>
            </a:r>
            <a:r>
              <a:rPr b="1"/>
              <a:t>Service Creation</a:t>
            </a:r>
            <a:r>
              <a:t>: When you create a service in Kubernetes, kube-proxy gets notified through the API server.</a:t>
            </a:r>
          </a:p>
          <a:p>
            <a:pPr>
              <a:defRPr sz="1800">
                <a:solidFill>
                  <a:srgbClr val="000000"/>
                </a:solidFill>
              </a:defRPr>
            </a:pPr>
            <a:r>
              <a:t>2. </a:t>
            </a:r>
            <a:r>
              <a:rPr b="1"/>
              <a:t>Rule Update</a:t>
            </a:r>
            <a:r>
              <a:t>: kube-proxy updates iptables/IPVS rules to route traffic based on the new service's configuration.</a:t>
            </a:r>
          </a:p>
          <a:p>
            <a:pPr>
              <a:defRPr sz="1800">
                <a:solidFill>
                  <a:srgbClr val="000000"/>
                </a:solidFill>
              </a:defRPr>
            </a:pPr>
            <a:r>
              <a:t>3. </a:t>
            </a:r>
            <a:r>
              <a:rPr b="1"/>
              <a:t>Request Routing</a:t>
            </a:r>
            <a:r>
              <a:t>: When a client pod sends traffic to the service's ClusterIP, the rules forward it to one of the matching backend pods.</a:t>
            </a:r>
          </a:p>
          <a:p>
            <a:pPr>
              <a:defRPr sz="1800">
                <a:solidFill>
                  <a:srgbClr val="000000"/>
                </a:solidFill>
              </a:defRPr>
            </a:pPr>
            <a:r>
              <a:t>4. </a:t>
            </a:r>
            <a:r>
              <a:rPr b="1"/>
              <a:t>Automatic Failover</a:t>
            </a:r>
            <a:r>
              <a:t>: If a pod goes down or is removed, kube-proxy detects it and updates the routing rules automatically, ensuring no broken connections.</a:t>
            </a:r>
          </a:p>
          <a:p>
            <a:pPr>
              <a:defRPr sz="1800">
                <a:solidFill>
                  <a:srgbClr val="000000"/>
                </a:solidFill>
              </a:defRPr>
            </a:pPr>
          </a:p>
          <a:p>
            <a:pPr>
              <a:defRPr sz="1800">
                <a:solidFill>
                  <a:srgbClr val="000000"/>
                </a:solidFill>
              </a:defRPr>
            </a:pPr>
            <a:r>
              <a:t>This automation keeps your applications resilient and scalable.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Service Traffic Routing</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apiVersion: v1</a:t>
            </a:r>
            <a:br/>
            <a:r>
              <a:t>kind: Service</a:t>
            </a:r>
            <a:br/>
            <a:r>
              <a:t>metadata:</a:t>
            </a:r>
            <a:br/>
            <a:r>
              <a:t>  name: my-service</a:t>
            </a:r>
            <a:br/>
            <a:r>
              <a:t>spec:</a:t>
            </a:r>
            <a:br/>
            <a:r>
              <a:t>  selector:</a:t>
            </a:r>
            <a:br/>
            <a:r>
              <a:t>    app: my-app</a:t>
            </a:r>
            <a:br/>
            <a:r>
              <a:t>  ports:</a:t>
            </a:r>
            <a:br/>
            <a:r>
              <a:t>    - protocol: TCP</a:t>
            </a:r>
            <a:br/>
            <a:r>
              <a:t>      port: 80</a:t>
            </a:r>
            <a:br/>
            <a:r>
              <a:t>      targetPort: 9376</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kube-proxy Is Important</a:t>
            </a:r>
          </a:p>
        </p:txBody>
      </p:sp>
      <p:sp>
        <p:nvSpPr>
          <p:cNvPr id="3" name="Content Placeholder 2"/>
          <p:cNvSpPr>
            <a:spLocks noGrp="1"/>
          </p:cNvSpPr>
          <p:nvPr>
            <p:ph idx="1"/>
          </p:nvPr>
        </p:nvSpPr>
        <p:spPr/>
        <p:txBody>
          <a:bodyPr wrap="square"/>
          <a:lstStyle/>
          <a:p/>
          <a:p>
            <a:pPr>
              <a:defRPr sz="1800">
                <a:solidFill>
                  <a:srgbClr val="000000"/>
                </a:solidFill>
              </a:defRPr>
            </a:pPr>
            <a:r>
              <a:t/>
            </a:r>
            <a:r>
              <a:rPr b="1"/>
              <a:t>kube-proxy</a:t>
            </a:r>
            <a:r>
              <a:t> is essential for maintaining seamless connectivity between services and workloads. Here's why it's crucial:</a:t>
            </a:r>
          </a:p>
          <a:p>
            <a:pPr>
              <a:defRPr sz="1800">
                <a:solidFill>
                  <a:srgbClr val="000000"/>
                </a:solidFill>
              </a:defRPr>
            </a:pPr>
          </a:p>
          <a:p>
            <a:pPr>
              <a:defRPr sz="1800">
                <a:solidFill>
                  <a:srgbClr val="000000"/>
                </a:solidFill>
              </a:defRPr>
            </a:pPr>
            <a:r>
              <a:t>- It hides the complexity of managing multiple pods behind a </a:t>
            </a:r>
            <a:r>
              <a:rPr b="1"/>
              <a:t>single access point (Service IP)</a:t>
            </a:r>
            <a:r>
              <a:t>.</a:t>
            </a:r>
          </a:p>
          <a:p>
            <a:pPr>
              <a:defRPr sz="1800">
                <a:solidFill>
                  <a:srgbClr val="000000"/>
                </a:solidFill>
              </a:defRPr>
            </a:pPr>
            <a:r>
              <a:t>- It provides </a:t>
            </a:r>
            <a:r>
              <a:rPr b="1"/>
              <a:t>high availability</a:t>
            </a:r>
            <a:r>
              <a:t> by forwarding traffic only to healthy pods.</a:t>
            </a:r>
          </a:p>
          <a:p>
            <a:pPr>
              <a:defRPr sz="1800">
                <a:solidFill>
                  <a:srgbClr val="000000"/>
                </a:solidFill>
              </a:defRPr>
            </a:pPr>
            <a:r>
              <a:t>- It </a:t>
            </a:r>
            <a:r>
              <a:rPr b="1"/>
              <a:t>simplifies application deployment</a:t>
            </a:r>
            <a:r>
              <a:t>, as developers don’t need to hard-code IPs or manage DNS manually.</a:t>
            </a:r>
          </a:p>
          <a:p>
            <a:pPr>
              <a:defRPr sz="1800">
                <a:solidFill>
                  <a:srgbClr val="000000"/>
                </a:solidFill>
              </a:defRPr>
            </a:pPr>
            <a:r>
              <a:t>- It ensures </a:t>
            </a:r>
            <a:r>
              <a:rPr b="1"/>
              <a:t>network policies and firewall rules</a:t>
            </a:r>
            <a:r>
              <a:t> are always up to date with the current state of the cluster.</a:t>
            </a:r>
          </a:p>
          <a:p>
            <a:pPr>
              <a:defRPr sz="1800">
                <a:solidFill>
                  <a:srgbClr val="000000"/>
                </a:solidFill>
              </a:defRPr>
            </a:pPr>
          </a:p>
          <a:p>
            <a:pPr>
              <a:defRPr sz="1800">
                <a:solidFill>
                  <a:srgbClr val="000000"/>
                </a:solidFill>
              </a:defRPr>
            </a:pPr>
            <a:r>
              <a:t>Without kube-proxy, Kubernetes would not be able to provide stable service access across its dynamic environment.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Issues with kube-proxy</a:t>
            </a:r>
          </a:p>
        </p:txBody>
      </p:sp>
      <p:sp>
        <p:nvSpPr>
          <p:cNvPr id="3" name="Content Placeholder 2"/>
          <p:cNvSpPr>
            <a:spLocks noGrp="1"/>
          </p:cNvSpPr>
          <p:nvPr>
            <p:ph idx="1"/>
          </p:nvPr>
        </p:nvSpPr>
        <p:spPr/>
        <p:txBody>
          <a:bodyPr wrap="square"/>
          <a:lstStyle/>
          <a:p/>
          <a:p>
            <a:pPr>
              <a:defRPr sz="1800">
                <a:solidFill>
                  <a:srgbClr val="000000"/>
                </a:solidFill>
              </a:defRPr>
            </a:pPr>
            <a:r>
              <a:t>Even though kube-proxy is powerful, it's not without challenges:</a:t>
            </a:r>
          </a:p>
          <a:p>
            <a:pPr>
              <a:defRPr sz="1800">
                <a:solidFill>
                  <a:srgbClr val="000000"/>
                </a:solidFill>
              </a:defRPr>
            </a:pPr>
          </a:p>
          <a:p>
            <a:pPr>
              <a:defRPr sz="1800">
                <a:solidFill>
                  <a:srgbClr val="000000"/>
                </a:solidFill>
              </a:defRPr>
            </a:pPr>
            <a:r>
              <a:t>- </a:t>
            </a:r>
            <a:r>
              <a:rPr b="1"/>
              <a:t>Latency in rule updates</a:t>
            </a:r>
            <a:r>
              <a:t> can occur when many services or pods are added or removed quickly.</a:t>
            </a:r>
          </a:p>
          <a:p>
            <a:pPr>
              <a:defRPr sz="1800">
                <a:solidFill>
                  <a:srgbClr val="000000"/>
                </a:solidFill>
              </a:defRPr>
            </a:pPr>
            <a:r>
              <a:t>- Misconfigurations in </a:t>
            </a:r>
            <a:r>
              <a:rPr b="1"/>
              <a:t>iptables or IPVS</a:t>
            </a:r>
            <a:r>
              <a:t> rules can lead to failed service access or intermittent connectivity issues.</a:t>
            </a:r>
          </a:p>
          <a:p>
            <a:pPr>
              <a:defRPr sz="1800">
                <a:solidFill>
                  <a:srgbClr val="000000"/>
                </a:solidFill>
              </a:defRPr>
            </a:pPr>
            <a:r>
              <a:t>- In large clusters, kube-proxy can consume more </a:t>
            </a:r>
            <a:r>
              <a:rPr b="1"/>
              <a:t>CPU and memory</a:t>
            </a:r>
            <a:r>
              <a:t>, especially in `iptables` mode due to a linear rule-matching process.</a:t>
            </a:r>
          </a:p>
          <a:p>
            <a:pPr>
              <a:defRPr sz="1800">
                <a:solidFill>
                  <a:srgbClr val="000000"/>
                </a:solidFill>
              </a:defRPr>
            </a:pPr>
            <a:r>
              <a:t>- When using custom network plugins, kube-proxy behavior might conflict with plugin logic, leading to unexpected routing behavior.</a:t>
            </a:r>
          </a:p>
          <a:p>
            <a:pPr>
              <a:defRPr sz="1800">
                <a:solidFill>
                  <a:srgbClr val="000000"/>
                </a:solidFill>
              </a:defRPr>
            </a:pPr>
          </a:p>
          <a:p>
            <a:pPr>
              <a:defRPr sz="1800">
                <a:solidFill>
                  <a:srgbClr val="000000"/>
                </a:solidFill>
              </a:defRPr>
            </a:pPr>
            <a:r>
              <a:t>Understanding these limitations is key to tuning and troubleshooting your Kubernetes networking.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wrap="square"/>
          <a:lstStyle/>
          <a:p/>
          <a:p>
            <a:pPr>
              <a:defRPr sz="1800">
                <a:solidFill>
                  <a:srgbClr val="000000"/>
                </a:solidFill>
              </a:defRPr>
            </a:pPr>
            <a:r>
              <a:t>To sum up, </a:t>
            </a:r>
            <a:r>
              <a:rPr b="1"/>
              <a:t>kube-proxy</a:t>
            </a:r>
            <a:r>
              <a:t> acts as the network traffic controller in Kubernetes. It ensures that requests to services are correctly routed to the right pods. By managing network rules dynamically using iptables or IPVS, it provides the backbone for </a:t>
            </a:r>
            <a:r>
              <a:rPr b="1"/>
              <a:t>service discovery</a:t>
            </a:r>
            <a:r>
              <a:t>, </a:t>
            </a:r>
            <a:r>
              <a:rPr b="1"/>
              <a:t>load balancing</a:t>
            </a:r>
            <a:r>
              <a:t>, and </a:t>
            </a:r>
            <a:r>
              <a:rPr b="1"/>
              <a:t>high availability</a:t>
            </a:r>
            <a:r>
              <a:t> within the cluster.</a:t>
            </a:r>
          </a:p>
          <a:p>
            <a:pPr>
              <a:defRPr sz="1800">
                <a:solidFill>
                  <a:srgbClr val="000000"/>
                </a:solidFill>
              </a:defRPr>
            </a:pPr>
          </a:p>
          <a:p>
            <a:pPr>
              <a:defRPr sz="1800">
                <a:solidFill>
                  <a:srgbClr val="000000"/>
                </a:solidFill>
              </a:defRPr>
            </a:pPr>
            <a:r>
              <a:t>Whether you're running a small or large-scale application, kube-proxy ensures your internal networking remains robust, scalable, and easy to manage.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