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Service Discovery</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Limitations of Environment Variable Discovery</a:t>
            </a:r>
          </a:p>
        </p:txBody>
      </p:sp>
      <p:sp>
        <p:nvSpPr>
          <p:cNvPr id="3" name="Content Placeholder 2"/>
          <p:cNvSpPr>
            <a:spLocks noGrp="1"/>
          </p:cNvSpPr>
          <p:nvPr>
            <p:ph idx="1"/>
          </p:nvPr>
        </p:nvSpPr>
        <p:spPr/>
        <p:txBody>
          <a:bodyPr wrap="square"/>
          <a:lstStyle/>
          <a:p/>
          <a:p>
            <a:pPr>
              <a:defRPr sz="1800">
                <a:solidFill>
                  <a:srgbClr val="000000"/>
                </a:solidFill>
              </a:defRPr>
            </a:pPr>
            <a:r>
              <a:t>While using environment variables is simple and lightweight, it has some key limitations:</a:t>
            </a:r>
          </a:p>
          <a:p>
            <a:pPr>
              <a:defRPr sz="1800">
                <a:solidFill>
                  <a:srgbClr val="000000"/>
                </a:solidFill>
              </a:defRPr>
            </a:pPr>
          </a:p>
          <a:p>
            <a:pPr>
              <a:defRPr sz="1800">
                <a:solidFill>
                  <a:srgbClr val="000000"/>
                </a:solidFill>
              </a:defRPr>
            </a:pPr>
            <a:r>
              <a:t>- Variables are set only </a:t>
            </a:r>
            <a:r>
              <a:rPr b="1"/>
              <a:t>once</a:t>
            </a:r>
            <a:r>
              <a:t> during pod creation</a:t>
            </a:r>
          </a:p>
          <a:p>
            <a:pPr>
              <a:defRPr sz="1800">
                <a:solidFill>
                  <a:srgbClr val="000000"/>
                </a:solidFill>
              </a:defRPr>
            </a:pPr>
            <a:r>
              <a:t>- If a new service is added later, running pods won’t know about it</a:t>
            </a:r>
          </a:p>
          <a:p>
            <a:pPr>
              <a:defRPr sz="1800">
                <a:solidFill>
                  <a:srgbClr val="000000"/>
                </a:solidFill>
              </a:defRPr>
            </a:pPr>
            <a:r>
              <a:t>- Changes to services won't reflect in already-running pods</a:t>
            </a:r>
          </a:p>
          <a:p>
            <a:pPr>
              <a:defRPr sz="1800">
                <a:solidFill>
                  <a:srgbClr val="000000"/>
                </a:solidFill>
              </a:defRPr>
            </a:pPr>
          </a:p>
          <a:p>
            <a:pPr>
              <a:defRPr sz="1800">
                <a:solidFill>
                  <a:srgbClr val="000000"/>
                </a:solidFill>
              </a:defRPr>
            </a:pPr>
            <a:r>
              <a:t>For dynamic and frequently changing environments, this approach is not ideal. </a:t>
            </a:r>
            <a:r>
              <a:rPr b="1"/>
              <a:t>DNS-based service discovery</a:t>
            </a:r>
            <a:r>
              <a:t> is the recommended method as it reflects real-time changes and provides more flexibility.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Recap: Kubernetes Service Discovery</a:t>
            </a:r>
          </a:p>
        </p:txBody>
      </p:sp>
      <p:sp>
        <p:nvSpPr>
          <p:cNvPr id="3" name="Content Placeholder 2"/>
          <p:cNvSpPr>
            <a:spLocks noGrp="1"/>
          </p:cNvSpPr>
          <p:nvPr>
            <p:ph idx="1"/>
          </p:nvPr>
        </p:nvSpPr>
        <p:spPr/>
        <p:txBody>
          <a:bodyPr wrap="square"/>
          <a:lstStyle/>
          <a:p/>
          <a:p>
            <a:pPr>
              <a:defRPr sz="1800">
                <a:solidFill>
                  <a:srgbClr val="000000"/>
                </a:solidFill>
              </a:defRPr>
            </a:pPr>
            <a:r>
              <a:t/>
            </a:r>
            <a:r>
              <a:rPr b="1"/>
              <a:t>Kubernetes service discovery</a:t>
            </a:r>
            <a:r>
              <a:t> is a critical component for building scalable and resilient microservices. Here’s what we’ve learned:</a:t>
            </a:r>
          </a:p>
          <a:p>
            <a:pPr>
              <a:defRPr sz="1800">
                <a:solidFill>
                  <a:srgbClr val="000000"/>
                </a:solidFill>
              </a:defRPr>
            </a:pPr>
          </a:p>
          <a:p>
            <a:pPr>
              <a:defRPr sz="1800">
                <a:solidFill>
                  <a:srgbClr val="000000"/>
                </a:solidFill>
              </a:defRPr>
            </a:pPr>
            <a:r>
              <a:t>- Services act as </a:t>
            </a:r>
            <a:r>
              <a:rPr b="1"/>
              <a:t>stable access points</a:t>
            </a:r>
            <a:r>
              <a:t> for groups of dynamic pods</a:t>
            </a:r>
          </a:p>
          <a:p>
            <a:pPr>
              <a:defRPr sz="1800">
                <a:solidFill>
                  <a:srgbClr val="000000"/>
                </a:solidFill>
              </a:defRPr>
            </a:pPr>
            <a:r>
              <a:t>- </a:t>
            </a:r>
            <a:r>
              <a:rPr b="1"/>
              <a:t>DNS (via CoreDNS)</a:t>
            </a:r>
            <a:r>
              <a:t> automatically manages service names and IP resolution</a:t>
            </a:r>
          </a:p>
          <a:p>
            <a:pPr>
              <a:defRPr sz="1800">
                <a:solidFill>
                  <a:srgbClr val="000000"/>
                </a:solidFill>
              </a:defRPr>
            </a:pPr>
            <a:r>
              <a:t>- Environment variables offer basic discovery but are static</a:t>
            </a:r>
          </a:p>
          <a:p>
            <a:pPr>
              <a:defRPr sz="1800">
                <a:solidFill>
                  <a:srgbClr val="000000"/>
                </a:solidFill>
              </a:defRPr>
            </a:pPr>
            <a:r>
              <a:t>- Internal load balancing ensures traffic is spread across healthy pods</a:t>
            </a:r>
          </a:p>
          <a:p>
            <a:pPr>
              <a:defRPr sz="1800">
                <a:solidFill>
                  <a:srgbClr val="000000"/>
                </a:solidFill>
              </a:defRPr>
            </a:pPr>
          </a:p>
          <a:p>
            <a:pPr>
              <a:defRPr sz="1800">
                <a:solidFill>
                  <a:srgbClr val="000000"/>
                </a:solidFill>
              </a:defRPr>
            </a:pPr>
            <a:r>
              <a:t>Together, these features help applications find and communicate with each other </a:t>
            </a:r>
            <a:r>
              <a:rPr b="1"/>
              <a:t>reliably</a:t>
            </a:r>
            <a:r>
              <a:t>, even as the infrastructure changes underneath.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Service Discovery</a:t>
            </a:r>
          </a:p>
          <a:p>
            <a:pPr/>
            <a:r>
              <a:t>Why Service Discovery is Needed</a:t>
            </a:r>
          </a:p>
          <a:p>
            <a:pPr/>
            <a:r>
              <a:t>Kubernetes Services as Discovery Mechanism</a:t>
            </a:r>
          </a:p>
          <a:p>
            <a:pPr/>
            <a:r>
              <a:t>Service Types in Kubernetes</a:t>
            </a:r>
          </a:p>
          <a:p>
            <a:pPr/>
            <a:r>
              <a:t>DNS-Based Service Discovery</a:t>
            </a:r>
          </a:p>
          <a:p>
            <a:pPr/>
            <a:r>
              <a:t>How Cluster DNS Resolves Services</a:t>
            </a:r>
          </a:p>
          <a:p>
            <a:pPr/>
            <a:r>
              <a:t>Example: Accessing a Service via DNS</a:t>
            </a:r>
          </a:p>
          <a:p>
            <a:pPr/>
            <a:r>
              <a:t>Environment Variable Based Discovery</a:t>
            </a:r>
          </a:p>
          <a:p>
            <a:pPr/>
            <a:r>
              <a:t>Limitations of Environment Variable Discovery</a:t>
            </a:r>
          </a:p>
          <a:p>
            <a:pPr/>
            <a:r>
              <a:t>Recap: Kubernetes Service Discovery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Service Discovery</a:t>
            </a:r>
          </a:p>
        </p:txBody>
      </p:sp>
      <p:sp>
        <p:nvSpPr>
          <p:cNvPr id="3" name="Content Placeholder 2"/>
          <p:cNvSpPr>
            <a:spLocks noGrp="1"/>
          </p:cNvSpPr>
          <p:nvPr>
            <p:ph idx="1"/>
          </p:nvPr>
        </p:nvSpPr>
        <p:spPr/>
        <p:txBody>
          <a:bodyPr wrap="square"/>
          <a:lstStyle/>
          <a:p/>
          <a:p>
            <a:pPr>
              <a:defRPr sz="1800">
                <a:solidFill>
                  <a:srgbClr val="000000"/>
                </a:solidFill>
              </a:defRPr>
            </a:pPr>
            <a:r>
              <a:t>In Kubernetes, </a:t>
            </a:r>
            <a:r>
              <a:rPr b="1"/>
              <a:t>service discovery</a:t>
            </a:r>
            <a:r>
              <a:t> refers to the process of automatically detecting and accessing services running in the cluster. Since pods are dynamic — they can be created, destroyed, or moved between nodes — their IP addresses change frequently. Service discovery solves this challenge by providing stable endpoints (via Services) so applications can communicate reliably, even when the underlying pod IPs change.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Service Discovery is Needed</a:t>
            </a:r>
          </a:p>
        </p:txBody>
      </p:sp>
      <p:sp>
        <p:nvSpPr>
          <p:cNvPr id="3" name="Content Placeholder 2"/>
          <p:cNvSpPr>
            <a:spLocks noGrp="1"/>
          </p:cNvSpPr>
          <p:nvPr>
            <p:ph idx="1"/>
          </p:nvPr>
        </p:nvSpPr>
        <p:spPr/>
        <p:txBody>
          <a:bodyPr wrap="square"/>
          <a:lstStyle/>
          <a:p/>
          <a:p>
            <a:pPr>
              <a:defRPr sz="1800">
                <a:solidFill>
                  <a:srgbClr val="000000"/>
                </a:solidFill>
              </a:defRPr>
            </a:pPr>
            <a:r>
              <a:t>Kubernetes manages containerized applications in a highly dynamic environment. Each pod gets a unique IP address, but:</a:t>
            </a:r>
          </a:p>
          <a:p>
            <a:pPr>
              <a:defRPr sz="1800">
                <a:solidFill>
                  <a:srgbClr val="000000"/>
                </a:solidFill>
              </a:defRPr>
            </a:pPr>
            <a:r>
              <a:t>- Pods can die and restart anytime (e.g., during a crash or rolling update)</a:t>
            </a:r>
          </a:p>
          <a:p>
            <a:pPr>
              <a:defRPr sz="1800">
                <a:solidFill>
                  <a:srgbClr val="000000"/>
                </a:solidFill>
              </a:defRPr>
            </a:pPr>
            <a:r>
              <a:t>- New pods may get new IPs</a:t>
            </a:r>
          </a:p>
          <a:p>
            <a:pPr>
              <a:defRPr sz="1800">
                <a:solidFill>
                  <a:srgbClr val="000000"/>
                </a:solidFill>
              </a:defRPr>
            </a:pPr>
            <a:r>
              <a:t>- Manually managing these changes is error-prone and not scalable</a:t>
            </a:r>
          </a:p>
          <a:p>
            <a:pPr>
              <a:defRPr sz="1800">
                <a:solidFill>
                  <a:srgbClr val="000000"/>
                </a:solidFill>
              </a:defRPr>
            </a:pPr>
          </a:p>
          <a:p>
            <a:pPr>
              <a:defRPr sz="1800">
                <a:solidFill>
                  <a:srgbClr val="000000"/>
                </a:solidFill>
              </a:defRPr>
            </a:pPr>
            <a:r>
              <a:t>Service discovery allows apps to refer to each other using stable </a:t>
            </a:r>
            <a:r>
              <a:rPr b="1"/>
              <a:t>names or endpoints</a:t>
            </a:r>
            <a:r>
              <a:t>. This makes it possible for microservices to locate and communicate with each other consistently without worrying about changing IPs.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Services as Discovery Mechanism</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Service</a:t>
            </a:r>
            <a:r>
              <a:t> in Kubernetes is a logical abstraction that defines a policy to access a set of pods. It groups pods using </a:t>
            </a:r>
            <a:r>
              <a:rPr b="1"/>
              <a:t>labels</a:t>
            </a:r>
            <a:r>
              <a:t>, and routes traffic to them using a single stable IP address and DNS name. This allows clients to communicate with the service without needing to know which pod is handling the request. Even if pods change, the service endpoint remains the same — providing seamless service discovery.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 Types in Kubernetes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822960">
                <a:tc>
                  <a:txBody>
                    <a:bodyPr/>
                    <a:lstStyle/>
                    <a:p>
                      <a:pPr>
                        <a:defRPr b="1"/>
                      </a:pPr>
                      <a:r>
                        <a:t>Description</a:t>
                      </a:r>
                    </a:p>
                  </a:txBody>
                  <a:tcPr/>
                </a:tc>
                <a:tc>
                  <a:txBody>
                    <a:bodyPr/>
                    <a:lstStyle/>
                    <a:p>
                      <a:pPr>
                        <a:defRPr b="1"/>
                      </a:pPr>
                      <a:r>
                        <a:t>Type</a:t>
                      </a:r>
                    </a:p>
                  </a:txBody>
                  <a:tcPr/>
                </a:tc>
              </a:tr>
              <a:tr h="822960">
                <a:tc>
                  <a:txBody>
                    <a:bodyPr/>
                    <a:lstStyle/>
                    <a:p>
                      <a:r>
                        <a:t>Default type. Accessible only within the cluster.</a:t>
                      </a:r>
                    </a:p>
                  </a:txBody>
                  <a:tcPr/>
                </a:tc>
                <a:tc>
                  <a:txBody>
                    <a:bodyPr/>
                    <a:lstStyle/>
                    <a:p>
                      <a:r>
                        <a:t>ClusterIP</a:t>
                      </a:r>
                    </a:p>
                  </a:txBody>
                  <a:tcPr/>
                </a:tc>
              </a:tr>
              <a:tr h="822960">
                <a:tc>
                  <a:txBody>
                    <a:bodyPr/>
                    <a:lstStyle/>
                    <a:p>
                      <a:r>
                        <a:t>Exposes the service on a static port on each node.</a:t>
                      </a:r>
                    </a:p>
                  </a:txBody>
                  <a:tcPr/>
                </a:tc>
                <a:tc>
                  <a:txBody>
                    <a:bodyPr/>
                    <a:lstStyle/>
                    <a:p>
                      <a:r>
                        <a:t>NodePort</a:t>
                      </a:r>
                    </a:p>
                  </a:txBody>
                  <a:tcPr/>
                </a:tc>
              </a:tr>
              <a:tr h="822960">
                <a:tc>
                  <a:txBody>
                    <a:bodyPr/>
                    <a:lstStyle/>
                    <a:p>
                      <a:r>
                        <a:t>Creates an external load balancer in supported cloud providers.</a:t>
                      </a:r>
                    </a:p>
                  </a:txBody>
                  <a:tcPr/>
                </a:tc>
                <a:tc>
                  <a:txBody>
                    <a:bodyPr/>
                    <a:lstStyle/>
                    <a:p>
                      <a:r>
                        <a:t>LoadBalancer</a:t>
                      </a:r>
                    </a:p>
                  </a:txBody>
                  <a:tcPr/>
                </a:tc>
              </a:tr>
              <a:tr h="822960">
                <a:tc>
                  <a:txBody>
                    <a:bodyPr/>
                    <a:lstStyle/>
                    <a:p>
                      <a:r>
                        <a:t>Maps service to an external DNS name.</a:t>
                      </a:r>
                    </a:p>
                  </a:txBody>
                  <a:tcPr/>
                </a:tc>
                <a:tc>
                  <a:txBody>
                    <a:bodyPr/>
                    <a:lstStyle/>
                    <a:p>
                      <a:r>
                        <a:t>ExternalName</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DNS-Based Service Discovery</a:t>
            </a:r>
          </a:p>
        </p:txBody>
      </p:sp>
      <p:sp>
        <p:nvSpPr>
          <p:cNvPr id="3" name="Content Placeholder 2"/>
          <p:cNvSpPr>
            <a:spLocks noGrp="1"/>
          </p:cNvSpPr>
          <p:nvPr>
            <p:ph idx="1"/>
          </p:nvPr>
        </p:nvSpPr>
        <p:spPr/>
        <p:txBody>
          <a:bodyPr wrap="square"/>
          <a:lstStyle/>
          <a:p/>
          <a:p>
            <a:pPr>
              <a:defRPr sz="1800">
                <a:solidFill>
                  <a:srgbClr val="000000"/>
                </a:solidFill>
              </a:defRPr>
            </a:pPr>
            <a:r>
              <a:t>Kubernetes runs a DNS service — typically </a:t>
            </a:r>
            <a:r>
              <a:rPr b="1"/>
              <a:t>CoreDNS</a:t>
            </a:r>
            <a:r>
              <a:t> — that watches for changes in services and pods. When a service is created, CoreDNS automatically assigns it a DNS name. For example, a service named `my-service` in the `default` namespace is resolvable via:</a:t>
            </a:r>
          </a:p>
          <a:p>
            <a:pPr>
              <a:defRPr sz="1800">
                <a:solidFill>
                  <a:srgbClr val="000000"/>
                </a:solidFill>
              </a:defRPr>
            </a:pPr>
          </a:p>
          <a:p>
            <a:pPr>
              <a:defRPr sz="1800">
                <a:solidFill>
                  <a:srgbClr val="000000"/>
                </a:solidFill>
              </a:defRPr>
            </a:pPr>
            <a:r>
              <a:t>- `my-service`</a:t>
            </a:r>
          </a:p>
          <a:p>
            <a:pPr>
              <a:defRPr sz="1800">
                <a:solidFill>
                  <a:srgbClr val="000000"/>
                </a:solidFill>
              </a:defRPr>
            </a:pPr>
            <a:r>
              <a:t>- `my-service.default`</a:t>
            </a:r>
          </a:p>
          <a:p>
            <a:pPr>
              <a:defRPr sz="1800">
                <a:solidFill>
                  <a:srgbClr val="000000"/>
                </a:solidFill>
              </a:defRPr>
            </a:pPr>
            <a:r>
              <a:t>- `my-service.default.svc.cluster.local`</a:t>
            </a:r>
          </a:p>
          <a:p>
            <a:pPr>
              <a:defRPr sz="1800">
                <a:solidFill>
                  <a:srgbClr val="000000"/>
                </a:solidFill>
              </a:defRPr>
            </a:pPr>
          </a:p>
          <a:p>
            <a:pPr>
              <a:defRPr sz="1800">
                <a:solidFill>
                  <a:srgbClr val="000000"/>
                </a:solidFill>
              </a:defRPr>
            </a:pPr>
            <a:r>
              <a:t>Applications can use these DNS names to reliably reach the service, even if the actual pod IPs behind it change. This DNS-based approach is preferred for modern microservice architectures due to its flexibility and automatic updates.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Cluster DNS Resolves Services</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CoreDNS</a:t>
            </a:r>
            <a:r>
              <a:t> service in the cluster listens for Kubernetes API changes and maintains DNS records for all services. When a pod tries to access `my-service`, CoreDNS resolves it to the service's </a:t>
            </a:r>
            <a:r>
              <a:rPr b="1"/>
              <a:t>ClusterIP</a:t>
            </a:r>
            <a:r>
              <a:t> (a virtual IP address). Kubernetes then performs </a:t>
            </a:r>
            <a:r>
              <a:rPr b="1"/>
              <a:t>internal load balancing</a:t>
            </a:r>
            <a:r>
              <a:t> to forward the request to one of the healthy pods selected by the service. This DNS-based resolution abstracts the complexity of managing IP addresses manually and ensures high availability.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Accessing a Service via DNS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curl http://my-service.default.svc.cluster.local</a:t>
            </a:r>
            <a:br/>
            <a:r>
              <a:t>```</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 Variable Based Discovery</a:t>
            </a:r>
          </a:p>
        </p:txBody>
      </p:sp>
      <p:sp>
        <p:nvSpPr>
          <p:cNvPr id="3" name="Content Placeholder 2"/>
          <p:cNvSpPr>
            <a:spLocks noGrp="1"/>
          </p:cNvSpPr>
          <p:nvPr>
            <p:ph idx="1"/>
          </p:nvPr>
        </p:nvSpPr>
        <p:spPr/>
        <p:txBody>
          <a:bodyPr wrap="square"/>
          <a:lstStyle/>
          <a:p/>
          <a:p>
            <a:pPr>
              <a:defRPr sz="1800">
                <a:solidFill>
                  <a:srgbClr val="000000"/>
                </a:solidFill>
              </a:defRPr>
            </a:pPr>
            <a:r>
              <a:t>When a pod starts, Kubernetes injects a set of environment variables that represent available services. These variables include the service’s IP address and port, like:</a:t>
            </a:r>
          </a:p>
          <a:p>
            <a:pPr>
              <a:defRPr sz="1800">
                <a:solidFill>
                  <a:srgbClr val="000000"/>
                </a:solidFill>
              </a:defRPr>
            </a:pPr>
          </a:p>
          <a:p>
            <a:pPr>
              <a:defRPr sz="1800">
                <a:solidFill>
                  <a:srgbClr val="000000"/>
                </a:solidFill>
              </a:defRPr>
            </a:pPr>
            <a:r>
              <a:t>- `MY_SERVICE_SERVICE_HOST=10.0.0.1`</a:t>
            </a:r>
          </a:p>
          <a:p>
            <a:pPr>
              <a:defRPr sz="1800">
                <a:solidFill>
                  <a:srgbClr val="000000"/>
                </a:solidFill>
              </a:defRPr>
            </a:pPr>
            <a:r>
              <a:t>- `MY_SERVICE_SERVICE_PORT=80`</a:t>
            </a:r>
          </a:p>
          <a:p>
            <a:pPr>
              <a:defRPr sz="1800">
                <a:solidFill>
                  <a:srgbClr val="000000"/>
                </a:solidFill>
              </a:defRPr>
            </a:pPr>
          </a:p>
          <a:p>
            <a:pPr>
              <a:defRPr sz="1800">
                <a:solidFill>
                  <a:srgbClr val="000000"/>
                </a:solidFill>
              </a:defRPr>
            </a:pPr>
            <a:r>
              <a:t>This allows legacy applications or simple scripts to discover and connect to services using environment variables. However, this method is static and doesn’t reflect new services added after the pod starts. It is more suitable for initial configurations or backward compatibility.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