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Docker का उपयोग करने के लाभ क्या हैं?</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सुरक्षा</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सुरक्षा को बढ़ाता है क्योंकि यह एप्लिकेशनों को प्रोसेस स्तर पर अलग करता है। इसका मतलब है कि एक कंटेनर में किसी भी प्रकार की कमजोरियां अन्य कंटेनरों को प्रभावित नहीं करेंगी। इसके अलावा, कंटेनरों को विशिष्ट प्रिविलेज़, रीड-ओनली फाइल सिस्टम, और नेटवर्क एक्सेस नियंत्रण के साथ कॉन्फ़िगर किया जा सकता है।</a:t>
            </a:r>
          </a:p>
          <a:p>
            <a:pPr>
              <a:defRPr sz="1800">
                <a:solidFill>
                  <a:srgbClr val="000000"/>
                </a:solidFill>
              </a:defRPr>
            </a:pPr>
          </a:p>
          <a:p>
            <a:pPr algn="ctr">
              <a:defRPr b="1" sz="2400">
                <a:solidFill>
                  <a:srgbClr val="000000"/>
                </a:solidFill>
              </a:defRPr>
            </a:pPr>
            <a:r>
              <a:t>उपकरण और प्रैक्टिसेज़:</a:t>
            </a:r>
          </a:p>
          <a:p>
            <a:pPr>
              <a:defRPr sz="1800">
                <a:solidFill>
                  <a:srgbClr val="000000"/>
                </a:solidFill>
              </a:defRPr>
            </a:pPr>
            <a:r>
              <a:t>- </a:t>
            </a:r>
            <a:r>
              <a:rPr b="1"/>
              <a:t>Docker Bench</a:t>
            </a:r>
            <a:r>
              <a:t> का उपयोग करके सुरक्षा ऑडिट करें।</a:t>
            </a:r>
          </a:p>
          <a:p>
            <a:pPr>
              <a:defRPr sz="1800">
                <a:solidFill>
                  <a:srgbClr val="000000"/>
                </a:solidFill>
              </a:defRPr>
            </a:pPr>
            <a:r>
              <a:t>- </a:t>
            </a:r>
            <a:r>
              <a:rPr b="1"/>
              <a:t>AppArmor</a:t>
            </a:r>
            <a:r>
              <a:t>, </a:t>
            </a:r>
            <a:r>
              <a:rPr b="1"/>
              <a:t>SELinux</a:t>
            </a:r>
            <a:r>
              <a:t>, और </a:t>
            </a:r>
            <a:r>
              <a:rPr b="1"/>
              <a:t>Seccomp</a:t>
            </a:r>
            <a:r>
              <a:t> प्रोफाइल का उपयोग करें।</a:t>
            </a:r>
          </a:p>
          <a:p>
            <a:pPr>
              <a:defRPr sz="1800">
                <a:solidFill>
                  <a:srgbClr val="000000"/>
                </a:solidFill>
              </a:defRPr>
            </a:pPr>
            <a:r>
              <a:t>- हमेशा न्यूनतम बेस इमेजेस (जैसे `alpine`) का उपयोग करें ताकि हमले की सतह को कम किया जा सके।</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स्केलेबिलिटी और माइक्रोसर्विसेज़</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माइक्रोसर्विस आर्किटेक्चर के लिए आदर्श है। प्रत्येक सेवा (जैसे, यूज़र सेवा, ऑथ सेवा, भुगतान सेवा) अपने स्वयं के कंटेनर में चलती है और API के माध्यम से संवाद करती है। कंटेनरों को स्वतंत्र रूप से डिप्लॉय, स्केल और अपडेट किया जा सकता है, बिना अन्य सेवाओं को प्रभावित किए।</a:t>
            </a:r>
          </a:p>
          <a:p>
            <a:pPr>
              <a:defRPr sz="1800">
                <a:solidFill>
                  <a:srgbClr val="000000"/>
                </a:solidFill>
              </a:defRPr>
            </a:pPr>
          </a:p>
          <a:p>
            <a:pPr algn="ctr">
              <a:defRPr b="1" sz="2400">
                <a:solidFill>
                  <a:srgbClr val="000000"/>
                </a:solidFill>
              </a:defRPr>
            </a:pPr>
            <a:r>
              <a:t>उपकरण:</a:t>
            </a:r>
          </a:p>
          <a:p>
            <a:pPr>
              <a:defRPr sz="1800">
                <a:solidFill>
                  <a:srgbClr val="000000"/>
                </a:solidFill>
              </a:defRPr>
            </a:pPr>
            <a:r>
              <a:t>कंटेनरीकृत एप्लिकेशनों को प्रबंधित करने के लिए </a:t>
            </a:r>
            <a:r>
              <a:rPr b="1"/>
              <a:t>Kubernetes</a:t>
            </a:r>
            <a:r>
              <a:t>, </a:t>
            </a:r>
            <a:r>
              <a:rPr b="1"/>
              <a:t>Docker Swarm</a:t>
            </a:r>
            <a:r>
              <a:t>, या </a:t>
            </a:r>
            <a:r>
              <a:rPr b="1"/>
              <a:t>Nomad</a:t>
            </a:r>
            <a:r>
              <a:t> जैसे ऑर्केस्ट्रेशन प्लेटफ़ॉर्म का उपयोग करें, जो ऑटो-स्केलिंग, सेल्फ-हीलिंग, सेवा खोज, और रोलिंग अपडेट को सक्षम करते हैं।</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पर्यावरणों के लिए संस्करण नियंत्रण</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Dockerfiles और `docker-compose` कॉन्फ़िगरेशन सामान्य टेक्स्ट होते हैं और इन्हें Git के माध्यम से संस्करणित किया जा सकता है। यह इंफ्रास्ट्रक्चर को पुन: उत्पन्न करने योग्य और ट्रेस करने योग्य बनाता है, ठीक वैसे जैसे एप्लिकेशन कोड होता है।</a:t>
            </a:r>
          </a:p>
          <a:p>
            <a:pPr>
              <a:defRPr sz="1800">
                <a:solidFill>
                  <a:srgbClr val="000000"/>
                </a:solidFill>
              </a:defRPr>
            </a:pPr>
          </a:p>
          <a:p>
            <a:pPr algn="ctr">
              <a:defRPr b="1" sz="2400">
                <a:solidFill>
                  <a:srgbClr val="000000"/>
                </a:solidFill>
              </a:defRPr>
            </a:pPr>
            <a:r>
              <a:t>लाभ:</a:t>
            </a:r>
          </a:p>
          <a:p>
            <a:pPr>
              <a:defRPr sz="1800">
                <a:solidFill>
                  <a:srgbClr val="000000"/>
                </a:solidFill>
              </a:defRPr>
            </a:pPr>
            <a:r>
              <a:t>आप आसानी से अपने एप्लिकेशन या कॉन्फ़िगरेशन का पिछला संस्करण रॉलबैक कर सकते हैं। हर परिवर्तन ट्रैक किया जाता है, रिव्यू किया जाता है, और पुन: उत्पन्न किया जा सकता है — जो टीम सहयोग और डिबगिंग को बेहतर बनाता है।</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इंफ्रास्ट्रक्चर एज़ कोड (IaC)</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इंफ्रास्ट्रक्चर एज़ कोड को सपोर्ट करता है, जो आपको `Dockerfile` और `docker-compose.yml` जैसे टेक्स्ट फ़ाइलों के माध्यम से पूरे वातावरण को परिभाषित करने की अनुमति देता है। इससे इंफ्रास्ट्रक्चर सेटअप को प्रबंधित, परीक्षण और संस्करणित करना आसान हो जाता है।</a:t>
            </a:r>
          </a:p>
          <a:p>
            <a:pPr>
              <a:defRPr sz="1800">
                <a:solidFill>
                  <a:srgbClr val="000000"/>
                </a:solidFill>
              </a:defRPr>
            </a:pPr>
          </a:p>
          <a:p>
            <a:pPr algn="ctr">
              <a:defRPr b="1" sz="2400">
                <a:solidFill>
                  <a:srgbClr val="000000"/>
                </a:solidFill>
              </a:defRPr>
            </a:pPr>
            <a:r>
              <a:t>लाभ:</a:t>
            </a:r>
          </a:p>
          <a:p>
            <a:pPr>
              <a:defRPr sz="1800">
                <a:solidFill>
                  <a:srgbClr val="000000"/>
                </a:solidFill>
              </a:defRPr>
            </a:pPr>
            <a:r>
              <a:t>आप अपने डेवलपमेंट या टेस्ट वातावरण में डेटाबेस, कैशेस, संदेश कतारें, और अधिक की स्वचालित रूप से सेटअप कर सकते हैं। जटिल वातावरण को टीमों के बीच या यहां तक कि महाद्वीपों के बीच सेकंडों में दोहराया जा सकता है।</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समुदाय और इकोसिस्टम</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का एक बड़ा और सक्रिय समुदाय है, जिसका अर्थ है कि Docker Hub पर हजारों पूर्व-निर्मित इमेजेस उपलब्ध हैं, जो डेटाबेस, प्रोग्रामिंग भाषाओं, निगरानी उपकरणों और प्रॉक्सी जैसी चीजों से लेकर सब कुछ कवर करती हैं।</a:t>
            </a:r>
          </a:p>
          <a:p>
            <a:pPr>
              <a:defRPr sz="1800">
                <a:solidFill>
                  <a:srgbClr val="000000"/>
                </a:solidFill>
              </a:defRPr>
            </a:pPr>
          </a:p>
          <a:p>
            <a:pPr algn="ctr">
              <a:defRPr b="1" sz="2400">
                <a:solidFill>
                  <a:srgbClr val="000000"/>
                </a:solidFill>
              </a:defRPr>
            </a:pPr>
            <a:r>
              <a:t>इकोसिस्टम उपकरण:</a:t>
            </a:r>
          </a:p>
          <a:p>
            <a:pPr>
              <a:defRPr sz="1800">
                <a:solidFill>
                  <a:srgbClr val="000000"/>
                </a:solidFill>
              </a:defRPr>
            </a:pPr>
            <a:r>
              <a:t>- </a:t>
            </a:r>
            <a:r>
              <a:rPr b="1"/>
              <a:t>Docker Desktop</a:t>
            </a:r>
            <a:r>
              <a:t>: कंटेनरों को प्रबंधित करने के लिए GUI।</a:t>
            </a:r>
          </a:p>
          <a:p>
            <a:pPr>
              <a:defRPr sz="1800">
                <a:solidFill>
                  <a:srgbClr val="000000"/>
                </a:solidFill>
              </a:defRPr>
            </a:pPr>
            <a:r>
              <a:t>- </a:t>
            </a:r>
            <a:r>
              <a:rPr b="1"/>
              <a:t>Portainer</a:t>
            </a:r>
            <a:r>
              <a:t>: Docker प्रबंधन के लिए वेब इंटरफ़ेस।</a:t>
            </a:r>
          </a:p>
          <a:p>
            <a:pPr>
              <a:defRPr sz="1800">
                <a:solidFill>
                  <a:srgbClr val="000000"/>
                </a:solidFill>
              </a:defRPr>
            </a:pPr>
            <a:r>
              <a:t>- </a:t>
            </a:r>
            <a:r>
              <a:rPr b="1"/>
              <a:t>Dive</a:t>
            </a:r>
            <a:r>
              <a:t>: इमेज लेयर्स का विश्लेषण करने का उपकरण।</a:t>
            </a:r>
          </a:p>
          <a:p>
            <a:pPr>
              <a:defRPr sz="1800">
                <a:solidFill>
                  <a:srgbClr val="000000"/>
                </a:solidFill>
              </a:defRPr>
            </a:pPr>
          </a:p>
          <a:p>
            <a:pPr algn="ctr">
              <a:defRPr b="1" sz="2400">
                <a:solidFill>
                  <a:srgbClr val="000000"/>
                </a:solidFill>
              </a:defRPr>
            </a:pPr>
            <a:r>
              <a:t>प्रभाव:</a:t>
            </a:r>
          </a:p>
          <a:p>
            <a:pPr>
              <a:defRPr sz="1800">
                <a:solidFill>
                  <a:srgbClr val="000000"/>
                </a:solidFill>
              </a:defRPr>
            </a:pPr>
            <a:r>
              <a:t>मजबूत समुदाय समर्थन त्वरित समस्या निवारण, समृद्ध दस्तावेज़ीकरण, और निरंतर नवाचार सुनिश्चित करता है।</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Docker का उपयोग करने के लाभ क्या हैं?</a:t>
            </a:r>
          </a:p>
          <a:p>
            <a:pPr/>
            <a:r>
              <a:t>पर्यावरणों के बीच सुसंगतता</a:t>
            </a:r>
          </a:p>
          <a:p>
            <a:pPr/>
            <a:r>
              <a:t>आइसोलेशन (अलगाव)</a:t>
            </a:r>
          </a:p>
          <a:p>
            <a:pPr/>
            <a:r>
              <a:t>हल्के और तेज़</a:t>
            </a:r>
          </a:p>
          <a:p>
            <a:pPr/>
            <a:r>
              <a:t>पोर्टेबिलिटी</a:t>
            </a:r>
          </a:p>
          <a:p>
            <a:pPr/>
            <a:r>
              <a:t>सरल कॉन्फ़िगरेशन</a:t>
            </a:r>
          </a:p>
          <a:p>
            <a:pPr/>
            <a:r>
              <a:t>कुशल संसाधन उपयोग</a:t>
            </a:r>
          </a:p>
          <a:p>
            <a:pPr/>
            <a:r>
              <a:t>CI/CD इंटीग्रेशन</a:t>
            </a:r>
          </a:p>
          <a:p>
            <a:pPr/>
            <a:r>
              <a:t>सुरक्षा</a:t>
            </a:r>
          </a:p>
          <a:p>
            <a:pPr/>
            <a:r>
              <a:t>स्केलेबिलिटी और माइक्रोसर्विसेज़</a:t>
            </a:r>
          </a:p>
          <a:p>
            <a:pPr/>
            <a:r>
              <a:t>पर्यावरणों के लिए संस्करण नियंत्रण</a:t>
            </a:r>
          </a:p>
          <a:p>
            <a:pPr/>
            <a:r>
              <a:t>इंफ्रास्ट्रक्चर एज़ कोड (IaC)</a:t>
            </a:r>
          </a:p>
          <a:p>
            <a:pPr/>
            <a:r>
              <a:t>समुदाय और इकोसिस्टम</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Docker का उपयोग करने के लाभ क्या हैं?</a:t>
            </a:r>
          </a:p>
        </p:txBody>
      </p:sp>
      <p:sp>
        <p:nvSpPr>
          <p:cNvPr id="3" name="Content Placeholder 2"/>
          <p:cNvSpPr>
            <a:spLocks noGrp="1"/>
          </p:cNvSpPr>
          <p:nvPr>
            <p:ph idx="1"/>
          </p:nvPr>
        </p:nvSpPr>
        <p:spPr/>
        <p:txBody>
          <a:bodyPr wrap="square"/>
          <a:lstStyle/>
          <a:p/>
          <a:p>
            <a:pPr algn="ctr">
              <a:defRPr b="1" sz="2400">
                <a:solidFill>
                  <a:srgbClr val="000000"/>
                </a:solidFill>
              </a:defRPr>
            </a:pPr>
            <a:r>
              <a:t>परिचय:</a:t>
            </a:r>
          </a:p>
          <a:p>
            <a:pPr>
              <a:defRPr sz="1800">
                <a:solidFill>
                  <a:srgbClr val="000000"/>
                </a:solidFill>
              </a:defRPr>
            </a:pPr>
            <a:r>
              <a:t>Docker एक ओपन-सोर्स प्लेटफ़ॉर्म है जो डेवलपर्स को एप्लिकेशनों को हल्के, पोर्टेबल कंटेनरों में स्वचालित रूप से डिप्लॉय करने की अनुमति देता है। कंटेनर एप्लिकेशन कोड के साथ-साथ उसकी सभी डिपेंडेंसीज़, कॉन्फ़िगरेशन और वातावरण सेटिंग्स शामिल करता है, जो यह सुनिश्चित करता है कि एप्लिकेशन जहां भी डिप्लॉय हो, वही चलेगा। Docker आधुनिक DevOps वर्कफ़्लो, continuous integration और delivery (CI/CD), माइक्रोसर्विसेज़, और क्लाउड-नेटिव डेवलपमेंट में केंद्रीय भूमिका निभाता है।</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पर्यावरणों के बीच सुसंगतता</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की एक बड़ी ताकत यह है कि यह डेवलपमेंट, टेस्टिंग और प्रोडक्शन पर्यावरणों के बीच सुसंगतता सुनिश्चित करता है। यह इसलिए है क्योंकि Docker एप्लिकेशन और उसकी डिपेंडेंसीज़ को एक ही इमेज में पैक करता है, जिससे यह सुनिश्चित होता है कि एप्लिकेशन का व्यवहार किसी भी जगह पर एक जैसा होता है जहाँ इसे चलाया जाता है।</a:t>
            </a:r>
          </a:p>
          <a:p>
            <a:pPr>
              <a:defRPr sz="1800">
                <a:solidFill>
                  <a:srgbClr val="000000"/>
                </a:solidFill>
              </a:defRPr>
            </a:pPr>
          </a:p>
          <a:p>
            <a:pPr algn="ctr">
              <a:defRPr b="1" sz="2400">
                <a:solidFill>
                  <a:srgbClr val="000000"/>
                </a:solidFill>
              </a:defRPr>
            </a:pPr>
            <a:r>
              <a:t>वास्तविक-विश्व प्रभाव:</a:t>
            </a:r>
          </a:p>
          <a:p>
            <a:pPr>
              <a:defRPr sz="1800">
                <a:solidFill>
                  <a:srgbClr val="000000"/>
                </a:solidFill>
              </a:defRPr>
            </a:pPr>
            <a:r>
              <a:t>पारंपरिक सेटअप में, वातावरण कॉन्फ़िगरेशन (OS वर्शन, लाइब्रेरी वर्शन, पथ सेटिंग्स) में मामूली अंतर एप्लिकेशन को प्रोडक्शन में स्थानांतरित करते समय विफल कर सकते हैं। Docker इसे नियंत्रित और पुन: उत्पन्न किए गए वातावरण के साथ समाप्त कर देता है।</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आइसोलेशन (अलगाव)</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प्रत्येक Docker कंटेनर होस्ट सिस्टम और अन्य कंटेनरों से पूर्ण रूप से अलगाव में कार्य करता है। इसका अपना फाइल सिस्टम, प्रक्रियाएँ, नेटवर्क इंटरफ़ेस और संसाधन होते हैं। इससे एप्लिकेशनों के बीच उच्च स्तर का सुरक्षा और अलगाव प्राप्त होता है।</a:t>
            </a:r>
          </a:p>
          <a:p>
            <a:pPr>
              <a:defRPr sz="1800">
                <a:solidFill>
                  <a:srgbClr val="000000"/>
                </a:solidFill>
              </a:defRPr>
            </a:pPr>
          </a:p>
          <a:p>
            <a:pPr algn="ctr">
              <a:defRPr b="1" sz="2400">
                <a:solidFill>
                  <a:srgbClr val="000000"/>
                </a:solidFill>
              </a:defRPr>
            </a:pPr>
            <a:r>
              <a:t>उपयोग केस:</a:t>
            </a:r>
          </a:p>
          <a:p>
            <a:pPr>
              <a:defRPr sz="1800">
                <a:solidFill>
                  <a:srgbClr val="000000"/>
                </a:solidFill>
              </a:defRPr>
            </a:pPr>
            <a:r>
              <a:t>कई एप्लिकेशनों के बीच, जिनके सॉफ़्टवेयर की आवश्यकताएँ (जैसे, Python या Node के विभिन्न वर्शन) भिन्न होती हैं, उन्हें एक ही मशीन पर बिना किसी समस्या के एक साथ चलाया जा सकता है। यह अलगाव परीक्षण या डिबगिंग वातावरण बनाने में भी मदद करता है जो प्रोडक्शन के समान होते हैं, बिना वास्तविक प्रोडक्शन सिस्टम में हस्तक्षेप किए।</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हल्के और तेज़</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पारंपरिक वर्चुअल मशीनों के विपरीत, Docker कंटेनरों को एक पूर्ण गेस्ट ऑपरेटिंग सिस्टम की आवश्यकता नहीं होती है। वे होस्ट कर्नल को साझा करते हैं और अलग-अलग प्रक्रियाओं के रूप में चलते हैं। इस आर्किटेक्चर के कारण कंटेनर जल्दी स्टार्ट होते हैं और VMs की तुलना में कम ओवरहेड होता है।</a:t>
            </a:r>
          </a:p>
          <a:p>
            <a:pPr>
              <a:defRPr sz="1800">
                <a:solidFill>
                  <a:srgbClr val="000000"/>
                </a:solidFill>
              </a:defRPr>
            </a:pPr>
          </a:p>
          <a:p>
            <a:pPr algn="ctr">
              <a:defRPr b="1" sz="2400">
                <a:solidFill>
                  <a:srgbClr val="000000"/>
                </a:solidFill>
              </a:defRPr>
            </a:pPr>
            <a:r>
              <a:t>लाभ:</a:t>
            </a:r>
          </a:p>
          <a:p>
            <a:pPr>
              <a:defRPr sz="1800">
                <a:solidFill>
                  <a:srgbClr val="000000"/>
                </a:solidFill>
              </a:defRPr>
            </a:pPr>
            <a:r>
              <a:t>- कंटेनर सेकंड (या उससे भी कम) में स्टार्ट होते हैं, जिससे तेज़ी से स्केलिंग संभव होती है।</a:t>
            </a:r>
          </a:p>
          <a:p>
            <a:pPr>
              <a:defRPr sz="1800">
                <a:solidFill>
                  <a:srgbClr val="000000"/>
                </a:solidFill>
              </a:defRPr>
            </a:pPr>
            <a:r>
              <a:t>- न्यूनतम संसाधन उपयोग (डिस्क, CPU, मेमोरी), जो उन्हें माइक्रोसर्विसेस या सर्वरलेस-स्टाइल डिप्लॉयमेंट के लिए आदर्श बनाता है।</a:t>
            </a:r>
          </a:p>
          <a:p>
            <a:pPr>
              <a:defRPr sz="1800">
                <a:solidFill>
                  <a:srgbClr val="000000"/>
                </a:solidFill>
              </a:defRPr>
            </a:pPr>
          </a:p>
          <a:p>
            <a:pPr algn="ctr">
              <a:defRPr b="1" sz="2400">
                <a:solidFill>
                  <a:srgbClr val="000000"/>
                </a:solidFill>
              </a:defRPr>
            </a:pPr>
            <a:r>
              <a:t>तकनीकी नोट:</a:t>
            </a:r>
          </a:p>
          <a:p>
            <a:pPr>
              <a:defRPr sz="1800">
                <a:solidFill>
                  <a:srgbClr val="000000"/>
                </a:solidFill>
              </a:defRPr>
            </a:pPr>
            <a:r>
              <a:t>क्योंकि कंटेनर लेयर्ड फ़ाइल सिस्टम (जैसे AUFS, OverlayFS) से बनाए जाते हैं, केवल बदलाव ही स्टोर होते हैं, जिससे जगह बचती है और संचालन तेज़ होता है।</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पोर्टेबिलिटी</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एक Docker इमेज जो एक प्लेटफ़ॉर्म (जैसे, एक डेवलपर का लैपटॉप) पर बनाई गई हो, वह बिना किसी परिवर्तन के किसी भी अन्य सिस्टम पर चलाई जा सकती है जो Docker को सपोर्ट करता है, चाहे वह एक अलग OS हो, वर्चुअल मशीन हो, भौतिक सर्वर हो, या क्लाउड प्लेटफ़ॉर्म।</a:t>
            </a:r>
          </a:p>
          <a:p>
            <a:pPr>
              <a:defRPr sz="1800">
                <a:solidFill>
                  <a:srgbClr val="000000"/>
                </a:solidFill>
              </a:defRPr>
            </a:pPr>
          </a:p>
          <a:p>
            <a:pPr algn="ctr">
              <a:defRPr b="1" sz="2400">
                <a:solidFill>
                  <a:srgbClr val="000000"/>
                </a:solidFill>
              </a:defRPr>
            </a:pPr>
            <a:r>
              <a:t>उपयोग केस:</a:t>
            </a:r>
          </a:p>
          <a:p>
            <a:pPr>
              <a:defRPr sz="1800">
                <a:solidFill>
                  <a:srgbClr val="000000"/>
                </a:solidFill>
              </a:defRPr>
            </a:pPr>
            <a:r>
              <a:t>पोर्टेबिलिटी आजकल हाइब्रिड क्लाउड वातावरण में महत्वपूर्ण है। आप एक बार निर्माण कर सकते हैं और वही इमेज AWS, GCP, Azure या ऑन-प्रेम सर्वर पर डिप्लॉय कर सकते हैं। इससे इंटीग्रेशन मुद्दों को कम किया जा सकता है और डिप्लॉयमेंट पाइपलाइनों को सरल बनाया जा सकता है।</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सरल कॉन्फ़िगरेशन</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सभी पर्यावरण सेटअप, डिपेंडेंसी इंस्टॉलेशन और कॉन्फ़िगरेशन को `Dockerfile` में स्क्रिप्ट किया जा सकता है, जो Docker को इंफ्रास्ट्रक्चर एज़ कोड (IaC) के लिए उपयुक्त बनाता है।</a:t>
            </a:r>
          </a:p>
          <a:p>
            <a:pPr>
              <a:defRPr sz="1800">
                <a:solidFill>
                  <a:srgbClr val="000000"/>
                </a:solidFill>
              </a:defRPr>
            </a:pPr>
          </a:p>
          <a:p>
            <a:pPr algn="ctr">
              <a:defRPr b="1" sz="2400">
                <a:solidFill>
                  <a:srgbClr val="000000"/>
                </a:solidFill>
              </a:defRPr>
            </a:pPr>
            <a:r>
              <a:t>उपयोग केस:</a:t>
            </a:r>
          </a:p>
          <a:p>
            <a:pPr>
              <a:defRPr sz="1800">
                <a:solidFill>
                  <a:srgbClr val="000000"/>
                </a:solidFill>
              </a:defRPr>
            </a:pPr>
            <a:r>
              <a:t>डेवलपर्स को सिर्फ एक रिपॉजिटरी क्लोन करके और `docker-compose up` चलाकर त्वरित रूप से ऑनबोर्ड किया जा सकता है, बजाय इसके कि उन्हें मैन्युअली डेटाबेस, लैंग्वेज रनटाइम्स, या लोकल वेब सर्वर्स सेटअप करने की आवश्यकता हो। यह सुनिश्चित करता है कि नए टीम सदस्य तुरंत समान वातावरण में काम करें।</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कुशल संसाधन उपयोग</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चूंकि कंटेनर होस्ट OS कर्नल को साझा करते हैं, वे वर्चुअल मशीनों की तुलना में काफी कम संसाधन उपयोग करते हैं। इससे उच्च-घनत्व डिप्लॉयमेंट संभव होते हैं — कई कंटेनर एक ही सर्वर पर बिना अतिरिक्त OS इंस्टेंस के चलते हैं।</a:t>
            </a:r>
          </a:p>
          <a:p>
            <a:pPr>
              <a:defRPr sz="1800">
                <a:solidFill>
                  <a:srgbClr val="000000"/>
                </a:solidFill>
              </a:defRPr>
            </a:pPr>
          </a:p>
          <a:p>
            <a:pPr algn="ctr">
              <a:defRPr b="1" sz="2400">
                <a:solidFill>
                  <a:srgbClr val="000000"/>
                </a:solidFill>
              </a:defRPr>
            </a:pPr>
            <a:r>
              <a:t>लाभ:</a:t>
            </a:r>
          </a:p>
          <a:p>
            <a:pPr>
              <a:defRPr sz="1800">
                <a:solidFill>
                  <a:srgbClr val="000000"/>
                </a:solidFill>
              </a:defRPr>
            </a:pPr>
            <a:r>
              <a:t>यह कुशलता हार्डवेयर और क्लाउड लागतों को घटाती है, एप्लिकेशन प्रदर्शन में सुधार करती है, और इन्फ्रास्ट्रक्चर के उपयोग को अधिकतम करती है। यह विशेष रूप से सर्वरलेस आर्किटेक्चर में उपयोगी है या जब एक ही मशीन पर कई माइक्रोसर्विसेस डिप्लॉय की जाती हैं।</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CI/CD इंटीग्रेशन</a:t>
            </a:r>
          </a:p>
        </p:txBody>
      </p:sp>
      <p:sp>
        <p:nvSpPr>
          <p:cNvPr id="3" name="Content Placeholder 2"/>
          <p:cNvSpPr>
            <a:spLocks noGrp="1"/>
          </p:cNvSpPr>
          <p:nvPr>
            <p:ph idx="1"/>
          </p:nvPr>
        </p:nvSpPr>
        <p:spPr/>
        <p:txBody>
          <a:bodyPr wrap="square"/>
          <a:lstStyle/>
          <a:p/>
          <a:p>
            <a:pPr algn="ctr">
              <a:defRPr b="1" sz="2400">
                <a:solidFill>
                  <a:srgbClr val="000000"/>
                </a:solidFill>
              </a:defRPr>
            </a:pPr>
            <a:r>
              <a:t>विवरण:</a:t>
            </a:r>
          </a:p>
          <a:p>
            <a:pPr>
              <a:defRPr sz="1800">
                <a:solidFill>
                  <a:srgbClr val="000000"/>
                </a:solidFill>
              </a:defRPr>
            </a:pPr>
            <a:r>
              <a:t>Docker लोकप्रिय CI/CD प्लेटफ़ॉर्म (जैसे, Jenkins, GitHub Actions, GitLab CI) के साथ सहज रूप से इंटीग्रेट होता है। आप Docker का उपयोग करके रिपीटबल बिल्ड वातावरण बना सकते हैं, परीक्षण चला सकते हैं, और एप्लिकेशनों को आइसोलेटेड कंटेनरों में डिप्लॉय कर सकते हैं।</a:t>
            </a:r>
          </a:p>
          <a:p>
            <a:pPr>
              <a:defRPr sz="1800">
                <a:solidFill>
                  <a:srgbClr val="000000"/>
                </a:solidFill>
              </a:defRPr>
            </a:pPr>
          </a:p>
          <a:p>
            <a:pPr algn="ctr">
              <a:defRPr b="1" sz="2400">
                <a:solidFill>
                  <a:srgbClr val="000000"/>
                </a:solidFill>
              </a:defRPr>
            </a:pPr>
            <a:r>
              <a:t>लाभ:</a:t>
            </a:r>
          </a:p>
          <a:p>
            <a:pPr>
              <a:defRPr sz="1800">
                <a:solidFill>
                  <a:srgbClr val="000000"/>
                </a:solidFill>
              </a:defRPr>
            </a:pPr>
            <a:r>
              <a:t>परीक्षण और डिप्लॉयमेंट प्रक्रिया को कंटेनराइज करके, आप सभी पाइपलाइन स्टेजों में सुसंगतता सुनिश्चित करते हैं। इससे वातावरण mismatch के कारण होने वाली बिल्ड त्रुटियाँ कम हो जाती हैं और सॉफ़्टवेयर डिलीवरी लाइफसायकल तेज़ हो जाता है।</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