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What is Kubernetes?</a:t>
            </a:r>
          </a:p>
        </p:txBody>
      </p:sp>
      <p:sp>
        <p:nvSpPr>
          <p:cNvPr id="3" name="Subtitle 2"/>
          <p:cNvSpPr>
            <a:spLocks noGrp="1"/>
          </p:cNvSpPr>
          <p:nvPr>
            <p:ph type="subTitle" idx="1"/>
          </p:nvPr>
        </p:nvSpPr>
        <p:spPr/>
        <p:txBody>
          <a:bodyPr/>
          <a:lstStyle/>
          <a:p>
            <a:r>
              <a:t>Github Interview Questions - 4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Kubernetes Ecosystem Tools</a:t>
            </a:r>
          </a:p>
        </p:txBody>
      </p:sp>
      <p:sp>
        <p:nvSpPr>
          <p:cNvPr id="3" name="Content Placeholder 2"/>
          <p:cNvSpPr>
            <a:spLocks noGrp="1"/>
          </p:cNvSpPr>
          <p:nvPr>
            <p:ph idx="1"/>
          </p:nvPr>
        </p:nvSpPr>
        <p:spPr/>
        <p:txBody>
          <a:bodyPr wrap="square"/>
          <a:lstStyle/>
          <a:p/>
          <a:p>
            <a:pPr algn="ctr">
              <a:defRPr b="1" sz="2400">
                <a:solidFill>
                  <a:srgbClr val="000000"/>
                </a:solidFill>
              </a:defRPr>
            </a:pPr>
            <a:r>
              <a:t>Popular Tools:</a:t>
            </a:r>
          </a:p>
          <a:p>
            <a:pPr>
              <a:defRPr sz="1800">
                <a:solidFill>
                  <a:srgbClr val="000000"/>
                </a:solidFill>
              </a:defRPr>
            </a:pPr>
            <a:r>
              <a:t>- </a:t>
            </a:r>
            <a:r>
              <a:rPr b="1"/>
              <a:t>Helm</a:t>
            </a:r>
            <a:r>
              <a:t>: A package manager that simplifies deployment using reusable charts and templated YAML files.</a:t>
            </a:r>
          </a:p>
          <a:p>
            <a:pPr>
              <a:defRPr sz="1800">
                <a:solidFill>
                  <a:srgbClr val="000000"/>
                </a:solidFill>
              </a:defRPr>
            </a:pPr>
            <a:r>
              <a:t>- </a:t>
            </a:r>
            <a:r>
              <a:rPr b="1"/>
              <a:t>Prometheus &amp; Grafana</a:t>
            </a:r>
            <a:r>
              <a:t>: Collect and visualize metrics for performance monitoring and alerting.</a:t>
            </a:r>
          </a:p>
          <a:p>
            <a:pPr>
              <a:defRPr sz="1800">
                <a:solidFill>
                  <a:srgbClr val="000000"/>
                </a:solidFill>
              </a:defRPr>
            </a:pPr>
            <a:r>
              <a:t>- </a:t>
            </a:r>
            <a:r>
              <a:rPr b="1"/>
              <a:t>Istio / Linkerd</a:t>
            </a:r>
            <a:r>
              <a:t>: Service mesh tools that provide traffic routing, security (mTLS), and observability between services.</a:t>
            </a:r>
          </a:p>
          <a:p>
            <a:pPr>
              <a:defRPr sz="1800">
                <a:solidFill>
                  <a:srgbClr val="000000"/>
                </a:solidFill>
              </a:defRPr>
            </a:pPr>
            <a:r>
              <a:t>- </a:t>
            </a:r>
            <a:r>
              <a:rPr b="1"/>
              <a:t>Argo CD</a:t>
            </a:r>
            <a:r>
              <a:t>: A declarative GitOps tool for managing Kubernetes resources directly from Git repositories.</a:t>
            </a:r>
          </a:p>
          <a:p>
            <a:pPr>
              <a:defRPr sz="1800">
                <a:solidFill>
                  <a:srgbClr val="000000"/>
                </a:solidFill>
              </a:defRPr>
            </a:pPr>
            <a:r>
              <a:t>- </a:t>
            </a:r>
            <a:r>
              <a:rPr b="1"/>
              <a:t>Kustomize</a:t>
            </a:r>
            <a:r>
              <a:t>: Allows customization of raw YAML without modifying the original configuration using overlays and patches.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Benefits of Kubernetes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Scalability</a:t>
            </a:r>
            <a:r>
              <a:t>: Automatically scale applications horizontally based on CPU/memory usage or custom metrics.</a:t>
            </a:r>
          </a:p>
          <a:p>
            <a:pPr>
              <a:defRPr sz="1800">
                <a:solidFill>
                  <a:srgbClr val="000000"/>
                </a:solidFill>
              </a:defRPr>
            </a:pPr>
            <a:r>
              <a:t>- </a:t>
            </a:r>
            <a:r>
              <a:rPr b="1"/>
              <a:t>High Availability</a:t>
            </a:r>
            <a:r>
              <a:t>: Handles failures gracefully with features like replica management, health checks, and Pod rescheduling.</a:t>
            </a:r>
          </a:p>
          <a:p>
            <a:pPr>
              <a:defRPr sz="1800">
                <a:solidFill>
                  <a:srgbClr val="000000"/>
                </a:solidFill>
              </a:defRPr>
            </a:pPr>
            <a:r>
              <a:t>- </a:t>
            </a:r>
            <a:r>
              <a:rPr b="1"/>
              <a:t>Portability</a:t>
            </a:r>
            <a:r>
              <a:t>: Can run on any platform, including public cloud, private data centers, or developer laptops.</a:t>
            </a:r>
          </a:p>
          <a:p>
            <a:pPr>
              <a:defRPr sz="1800">
                <a:solidFill>
                  <a:srgbClr val="000000"/>
                </a:solidFill>
              </a:defRPr>
            </a:pPr>
            <a:r>
              <a:t>- </a:t>
            </a:r>
            <a:r>
              <a:rPr b="1"/>
              <a:t>Extensibility</a:t>
            </a:r>
            <a:r>
              <a:t>: Offers CRDs (Custom Resource Definitions), webhooks, and operator patterns to extend its capabilities.</a:t>
            </a:r>
          </a:p>
          <a:p>
            <a:pPr>
              <a:defRPr sz="1800">
                <a:solidFill>
                  <a:srgbClr val="000000"/>
                </a:solidFill>
              </a:defRPr>
            </a:pPr>
            <a:r>
              <a:t>- </a:t>
            </a:r>
            <a:r>
              <a:rPr b="1"/>
              <a:t>Declarative Management</a:t>
            </a:r>
            <a:r>
              <a:t>: Uses YAML manifests to declare the desired state of the cluster, which Kubernetes continuously enforces.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Use Cases of Kubernetes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Microservices Architecture</a:t>
            </a:r>
            <a:r>
              <a:t>: Run distributed microservices with isolated environments, independent scaling, and service discovery.</a:t>
            </a:r>
          </a:p>
          <a:p>
            <a:pPr>
              <a:defRPr sz="1800">
                <a:solidFill>
                  <a:srgbClr val="000000"/>
                </a:solidFill>
              </a:defRPr>
            </a:pPr>
            <a:r>
              <a:t>- </a:t>
            </a:r>
            <a:r>
              <a:rPr b="1"/>
              <a:t>CI/CD Pipelines</a:t>
            </a:r>
            <a:r>
              <a:t>: Automate application testing, building, and deployment using tools like Jenkins, Argo CD, or Tekton on Kubernetes.</a:t>
            </a:r>
          </a:p>
          <a:p>
            <a:pPr>
              <a:defRPr sz="1800">
                <a:solidFill>
                  <a:srgbClr val="000000"/>
                </a:solidFill>
              </a:defRPr>
            </a:pPr>
            <a:r>
              <a:t>- </a:t>
            </a:r>
            <a:r>
              <a:rPr b="1"/>
              <a:t>Real-time Data Processing</a:t>
            </a:r>
            <a:r>
              <a:t>: Use with Kafka, Spark, or Flink for high-throughput event stream processing.</a:t>
            </a:r>
          </a:p>
          <a:p>
            <a:pPr>
              <a:defRPr sz="1800">
                <a:solidFill>
                  <a:srgbClr val="000000"/>
                </a:solidFill>
              </a:defRPr>
            </a:pPr>
            <a:r>
              <a:t>- </a:t>
            </a:r>
            <a:r>
              <a:rPr b="1"/>
              <a:t>Machine Learning Pipelines</a:t>
            </a:r>
            <a:r>
              <a:t>: Train, deploy, and monitor ML models using tools like Kubeflow and MLflow.</a:t>
            </a:r>
          </a:p>
          <a:p>
            <a:pPr>
              <a:defRPr sz="1800">
                <a:solidFill>
                  <a:srgbClr val="000000"/>
                </a:solidFill>
              </a:defRPr>
            </a:pPr>
            <a:r>
              <a:t>- </a:t>
            </a:r>
            <a:r>
              <a:rPr b="1"/>
              <a:t>Edge Computing</a:t>
            </a:r>
            <a:r>
              <a:t>: Run workloads at the edge (e.g., IoT gateways) with lightweight K8s distributions like K3s.</a:t>
            </a:r>
          </a:p>
          <a:p>
            <a:pPr>
              <a:defRPr sz="1800">
                <a:solidFill>
                  <a:srgbClr val="000000"/>
                </a:solidFill>
              </a:defRPr>
            </a:pPr>
            <a:r>
              <a:t>- </a:t>
            </a:r>
            <a:r>
              <a:rPr b="1"/>
              <a:t>SaaS Deployment</a:t>
            </a:r>
            <a:r>
              <a:t>: Manage multi-tenant SaaS apps using Namespaces, Network Policies, and resource quotas.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Features in Kubernetes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RBAC (Role-Based Access Control)</a:t>
            </a:r>
            <a:r>
              <a:t>: Assign fine-grained permissions to users and services, controlling access to Kubernetes resources.</a:t>
            </a:r>
          </a:p>
          <a:p>
            <a:pPr>
              <a:defRPr sz="1800">
                <a:solidFill>
                  <a:srgbClr val="000000"/>
                </a:solidFill>
              </a:defRPr>
            </a:pPr>
            <a:r>
              <a:t>- </a:t>
            </a:r>
            <a:r>
              <a:rPr b="1"/>
              <a:t>Secrets Management</a:t>
            </a:r>
            <a:r>
              <a:t>: Store and manage sensitive information like tokens and passwords securely, with integration to external vaults.</a:t>
            </a:r>
          </a:p>
          <a:p>
            <a:pPr>
              <a:defRPr sz="1800">
                <a:solidFill>
                  <a:srgbClr val="000000"/>
                </a:solidFill>
              </a:defRPr>
            </a:pPr>
            <a:r>
              <a:t>- </a:t>
            </a:r>
            <a:r>
              <a:rPr b="1"/>
              <a:t>Network Policies</a:t>
            </a:r>
            <a:r>
              <a:t>: Define rules to allow or restrict network traffic between Pods, enhancing zero-trust security posture.</a:t>
            </a:r>
          </a:p>
          <a:p>
            <a:pPr>
              <a:defRPr sz="1800">
                <a:solidFill>
                  <a:srgbClr val="000000"/>
                </a:solidFill>
              </a:defRPr>
            </a:pPr>
            <a:r>
              <a:t>- </a:t>
            </a:r>
            <a:r>
              <a:rPr b="1"/>
              <a:t>PodSecurityPolicies (Deprecated)</a:t>
            </a:r>
            <a:r>
              <a:t>: Once used to enforce security standards at the Pod level; now replaced by more flexible tools like:</a:t>
            </a:r>
          </a:p>
          <a:p>
            <a:pPr>
              <a:defRPr sz="1800">
                <a:solidFill>
                  <a:srgbClr val="000000"/>
                </a:solidFill>
              </a:defRPr>
            </a:pPr>
            <a:r>
              <a:t>  - </a:t>
            </a:r>
            <a:r>
              <a:rPr b="1"/>
              <a:t>Kyverno</a:t>
            </a:r>
            <a:r>
              <a:t>: Kubernetes-native policy engine.</a:t>
            </a:r>
          </a:p>
          <a:p>
            <a:pPr>
              <a:defRPr sz="1800">
                <a:solidFill>
                  <a:srgbClr val="000000"/>
                </a:solidFill>
              </a:defRPr>
            </a:pPr>
            <a:r>
              <a:t>  - </a:t>
            </a:r>
            <a:r>
              <a:rPr b="1"/>
              <a:t>OPA Gatekeeper</a:t>
            </a:r>
            <a:r>
              <a:t>: Enforces policies via Open Policy Agent with constraint templates.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Real-world Kubernetes Examples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Airbnb</a:t>
            </a:r>
            <a:r>
              <a:t>: Uses Kubernetes for running and scaling microservices, improving development velocity with self-service environments.</a:t>
            </a:r>
          </a:p>
          <a:p>
            <a:pPr>
              <a:defRPr sz="1800">
                <a:solidFill>
                  <a:srgbClr val="000000"/>
                </a:solidFill>
              </a:defRPr>
            </a:pPr>
            <a:r>
              <a:t>- </a:t>
            </a:r>
            <a:r>
              <a:rPr b="1"/>
              <a:t>Spotify</a:t>
            </a:r>
            <a:r>
              <a:t>: Leverages Kubernetes to manage its backend services and workflows, enabling faster deployments and resilience.</a:t>
            </a:r>
          </a:p>
          <a:p>
            <a:pPr>
              <a:defRPr sz="1800">
                <a:solidFill>
                  <a:srgbClr val="000000"/>
                </a:solidFill>
              </a:defRPr>
            </a:pPr>
            <a:r>
              <a:t>- </a:t>
            </a:r>
            <a:r>
              <a:rPr b="1"/>
              <a:t>CERN</a:t>
            </a:r>
            <a:r>
              <a:t>: Uses Kubernetes for orchestrating scientific workloads and managing compute clusters in physics research.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Kubernetes Alternatives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Docker Swarm</a:t>
            </a:r>
            <a:r>
              <a:t>: Simple native Docker orchestration tool, easier for beginners but lacks Kubernetes’ flexibility and ecosystem.</a:t>
            </a:r>
          </a:p>
          <a:p>
            <a:pPr>
              <a:defRPr sz="1800">
                <a:solidFill>
                  <a:srgbClr val="000000"/>
                </a:solidFill>
              </a:defRPr>
            </a:pPr>
            <a:r>
              <a:t>- </a:t>
            </a:r>
            <a:r>
              <a:rPr b="1"/>
              <a:t>HashiCorp Nomad</a:t>
            </a:r>
            <a:r>
              <a:t>: Lightweight orchestrator that supports containers and non-container workloads (like Java apps or VMs).</a:t>
            </a:r>
          </a:p>
          <a:p>
            <a:pPr>
              <a:defRPr sz="1800">
                <a:solidFill>
                  <a:srgbClr val="000000"/>
                </a:solidFill>
              </a:defRPr>
            </a:pPr>
            <a:r>
              <a:t>- </a:t>
            </a:r>
            <a:r>
              <a:rPr b="1"/>
              <a:t>OpenShift</a:t>
            </a:r>
            <a:r>
              <a:t>: Enterprise Kubernetes distribution by Red Hat with built-in CI/CD, RBAC, and developer tools.</a:t>
            </a:r>
          </a:p>
          <a:p>
            <a:pPr>
              <a:defRPr sz="1800">
                <a:solidFill>
                  <a:srgbClr val="000000"/>
                </a:solidFill>
              </a:defRPr>
            </a:pPr>
            <a:r>
              <a:t>- </a:t>
            </a:r>
            <a:r>
              <a:rPr b="1"/>
              <a:t>Amazon ECS</a:t>
            </a:r>
            <a:r>
              <a:t>: AWS-native container orchestration with deep integration into other AWS services; simpler but less portable than Kubernetes.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What is Kubernetes?</a:t>
            </a:r>
          </a:p>
          <a:p>
            <a:pPr/>
            <a:r>
              <a:t>Why Kubernetes?</a:t>
            </a:r>
          </a:p>
          <a:p>
            <a:pPr/>
            <a:r>
              <a:t>Kubernetes Architecture Overview</a:t>
            </a:r>
          </a:p>
          <a:p>
            <a:pPr/>
            <a:r>
              <a:t>Kubernetes Control Plane Components</a:t>
            </a:r>
          </a:p>
          <a:p>
            <a:pPr/>
            <a:r>
              <a:t>Kubernetes Node Components</a:t>
            </a:r>
          </a:p>
          <a:p>
            <a:pPr/>
            <a:r>
              <a:t>Core Concepts in Kubernetes</a:t>
            </a:r>
          </a:p>
          <a:p>
            <a:pPr/>
            <a:r>
              <a:t>Basic Kubernetes YAML Example</a:t>
            </a:r>
          </a:p>
          <a:p>
            <a:pPr/>
            <a:r>
              <a:t>How Kubernetes Works</a:t>
            </a:r>
          </a:p>
          <a:p>
            <a:pPr/>
            <a:r>
              <a:t>Kubernetes Ecosystem Tools</a:t>
            </a:r>
          </a:p>
          <a:p>
            <a:pPr/>
            <a:r>
              <a:t>Key Benefits of Kubernetes</a:t>
            </a:r>
          </a:p>
          <a:p>
            <a:pPr/>
            <a:r>
              <a:t>Common Use Cases of Kubernetes</a:t>
            </a:r>
          </a:p>
          <a:p>
            <a:pPr/>
            <a:r>
              <a:t>Security Features in Kubernetes</a:t>
            </a:r>
          </a:p>
          <a:p>
            <a:pPr/>
            <a:r>
              <a:t>Real-world Kubernetes Examples</a:t>
            </a:r>
          </a:p>
          <a:p>
            <a:pPr/>
            <a:r>
              <a:t>Kubernetes Alternatives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Kubernetes?</a:t>
            </a:r>
          </a:p>
        </p:txBody>
      </p:sp>
      <p:sp>
        <p:nvSpPr>
          <p:cNvPr id="3" name="Content Placeholder 2"/>
          <p:cNvSpPr>
            <a:spLocks noGrp="1"/>
          </p:cNvSpPr>
          <p:nvPr>
            <p:ph idx="1"/>
          </p:nvPr>
        </p:nvSpPr>
        <p:spPr/>
        <p:txBody>
          <a:bodyPr wrap="square"/>
          <a:lstStyle/>
          <a:p/>
          <a:p>
            <a:pPr>
              <a:defRPr sz="1800">
                <a:solidFill>
                  <a:srgbClr val="000000"/>
                </a:solidFill>
              </a:defRPr>
            </a:pPr>
            <a:r>
              <a:t>Kubernetes (K8s) is an open-source container orchestration platform designed to automate the deployment, scaling, and management of containerized applications. It was originally developed by Google based on their internal system called Borg and is now maintained by the Cloud Native Computing Foundation (CNCF). Kubernetes abstracts the underlying infrastructure and offers a powerful, flexible way to run distributed systems reliably. It supports multiple container runtimes like Docker and containerd and integrates with various cloud providers and on-premise data centers.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Kubernetes?</a:t>
            </a:r>
          </a:p>
        </p:txBody>
      </p:sp>
      <p:sp>
        <p:nvSpPr>
          <p:cNvPr id="3" name="Content Placeholder 2"/>
          <p:cNvSpPr>
            <a:spLocks noGrp="1"/>
          </p:cNvSpPr>
          <p:nvPr>
            <p:ph idx="1"/>
          </p:nvPr>
        </p:nvSpPr>
        <p:spPr/>
        <p:txBody>
          <a:bodyPr wrap="square"/>
          <a:lstStyle/>
          <a:p/>
          <a:p>
            <a:pPr>
              <a:defRPr sz="1800">
                <a:solidFill>
                  <a:srgbClr val="000000"/>
                </a:solidFill>
              </a:defRPr>
            </a:pPr>
            <a:r>
              <a:t>Before Kubernetes, deploying applications across multiple servers was manual, inconsistent, and error-prone. Kubernetes revolutionized the process through declarative configuration, meaning users define what they want, not how to achieve it. It automates load balancing, scaling, self-healing, and rollback. This reduces downtime and operational overhead, enabling DevOps and SRE teams to manage systems with greater resilience and repeatability.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Kubernetes Architecture Overview</a:t>
            </a:r>
          </a:p>
        </p:txBody>
      </p:sp>
      <p:sp>
        <p:nvSpPr>
          <p:cNvPr id="3" name="Content Placeholder 2"/>
          <p:cNvSpPr>
            <a:spLocks noGrp="1"/>
          </p:cNvSpPr>
          <p:nvPr>
            <p:ph idx="1"/>
          </p:nvPr>
        </p:nvSpPr>
        <p:spPr/>
        <p:txBody>
          <a:bodyPr wrap="square"/>
          <a:lstStyle/>
          <a:p/>
          <a:p>
            <a:pPr>
              <a:defRPr sz="1800">
                <a:solidFill>
                  <a:srgbClr val="000000"/>
                </a:solidFill>
              </a:defRPr>
            </a:pPr>
            <a:r>
              <a:t>Kubernetes follows a master-worker (control plane-node) architecture. The Control Plane makes global decisions (e.g., scheduling), maintains cluster state, and manages lifecycle events. Worker Nodes run actual containerized workloads. Key components include: API Server (frontend to the cluster), Scheduler (assigns workloads), Controller Manager (ensures desired state), etcd (key-value store), kubelet (runs containers), and kube-proxy (network routing).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Kubernetes Control Plane Components</a:t>
            </a:r>
          </a:p>
        </p:txBody>
      </p:sp>
      <p:sp>
        <p:nvSpPr>
          <p:cNvPr id="3" name="Content Placeholder 2"/>
          <p:cNvSpPr>
            <a:spLocks noGrp="1"/>
          </p:cNvSpPr>
          <p:nvPr>
            <p:ph idx="1"/>
          </p:nvPr>
        </p:nvSpPr>
        <p:spPr/>
        <p:txBody>
          <a:bodyPr wrap="square"/>
          <a:lstStyle/>
          <a:p/>
          <a:p>
            <a:pPr algn="ctr">
              <a:defRPr b="1" sz="2400">
                <a:solidFill>
                  <a:srgbClr val="000000"/>
                </a:solidFill>
              </a:defRPr>
            </a:pPr>
            <a:r>
              <a:t>Control Plane:</a:t>
            </a:r>
          </a:p>
          <a:p>
            <a:pPr>
              <a:defRPr sz="1800">
                <a:solidFill>
                  <a:srgbClr val="000000"/>
                </a:solidFill>
              </a:defRPr>
            </a:pPr>
            <a:r>
              <a:t>- </a:t>
            </a:r>
            <a:r>
              <a:rPr b="1"/>
              <a:t>API Server</a:t>
            </a:r>
            <a:r>
              <a:t>: Acts as the central gateway, validating and processing REST operations and managing the cluster state through etcd.</a:t>
            </a:r>
          </a:p>
          <a:p>
            <a:pPr>
              <a:defRPr sz="1800">
                <a:solidFill>
                  <a:srgbClr val="000000"/>
                </a:solidFill>
              </a:defRPr>
            </a:pPr>
            <a:r>
              <a:t>- </a:t>
            </a:r>
            <a:r>
              <a:rPr b="1"/>
              <a:t>etcd</a:t>
            </a:r>
            <a:r>
              <a:t>: A highly available, consistent key-value store used as Kubernetes' backing store for all cluster data.</a:t>
            </a:r>
          </a:p>
          <a:p>
            <a:pPr>
              <a:defRPr sz="1800">
                <a:solidFill>
                  <a:srgbClr val="000000"/>
                </a:solidFill>
              </a:defRPr>
            </a:pPr>
            <a:r>
              <a:t>- </a:t>
            </a:r>
            <a:r>
              <a:rPr b="1"/>
              <a:t>Controller Manager</a:t>
            </a:r>
            <a:r>
              <a:t>: Runs various background controllers to monitor the cluster and reconcile its current state with the desired state.</a:t>
            </a:r>
          </a:p>
          <a:p>
            <a:pPr>
              <a:defRPr sz="1800">
                <a:solidFill>
                  <a:srgbClr val="000000"/>
                </a:solidFill>
              </a:defRPr>
            </a:pPr>
            <a:r>
              <a:t>- </a:t>
            </a:r>
            <a:r>
              <a:rPr b="1"/>
              <a:t>Scheduler</a:t>
            </a:r>
            <a:r>
              <a:t>: Assigns newly created Pods to appropriate nodes based on resource requirements and constraints like affinity or taints.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Kubernetes Node Components</a:t>
            </a:r>
          </a:p>
        </p:txBody>
      </p:sp>
      <p:sp>
        <p:nvSpPr>
          <p:cNvPr id="3" name="Content Placeholder 2"/>
          <p:cNvSpPr>
            <a:spLocks noGrp="1"/>
          </p:cNvSpPr>
          <p:nvPr>
            <p:ph idx="1"/>
          </p:nvPr>
        </p:nvSpPr>
        <p:spPr/>
        <p:txBody>
          <a:bodyPr wrap="square"/>
          <a:lstStyle/>
          <a:p/>
          <a:p>
            <a:pPr algn="ctr">
              <a:defRPr b="1" sz="2400">
                <a:solidFill>
                  <a:srgbClr val="000000"/>
                </a:solidFill>
              </a:defRPr>
            </a:pPr>
            <a:r>
              <a:t>Node:</a:t>
            </a:r>
          </a:p>
          <a:p>
            <a:pPr>
              <a:defRPr sz="1800">
                <a:solidFill>
                  <a:srgbClr val="000000"/>
                </a:solidFill>
              </a:defRPr>
            </a:pPr>
            <a:r>
              <a:t>- </a:t>
            </a:r>
            <a:r>
              <a:rPr b="1"/>
              <a:t>kubelet</a:t>
            </a:r>
            <a:r>
              <a:t>: An agent that ensures containers described in PodSpecs are running and healthy on the node. It communicates with the control plane and reports back node status.</a:t>
            </a:r>
          </a:p>
          <a:p>
            <a:pPr>
              <a:defRPr sz="1800">
                <a:solidFill>
                  <a:srgbClr val="000000"/>
                </a:solidFill>
              </a:defRPr>
            </a:pPr>
            <a:r>
              <a:t>- </a:t>
            </a:r>
            <a:r>
              <a:rPr b="1"/>
              <a:t>kube-proxy</a:t>
            </a:r>
            <a:r>
              <a:t>: Manages networking rules on nodes, allowing network communication to your Pods from inside or outside the cluster using services.</a:t>
            </a:r>
          </a:p>
          <a:p>
            <a:pPr>
              <a:defRPr sz="1800">
                <a:solidFill>
                  <a:srgbClr val="000000"/>
                </a:solidFill>
              </a:defRPr>
            </a:pPr>
            <a:r>
              <a:t>- </a:t>
            </a:r>
            <a:r>
              <a:rPr b="1"/>
              <a:t>Container Runtime</a:t>
            </a:r>
            <a:r>
              <a:t>: The software responsible for running containers (e.g., Docker, containerd, CRI-O), complying with Kubernetes Container Runtime Interface (CRI).</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Core Concepts in Kubernetes</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4114800"/>
                <a:gridCol w="4114800"/>
              </a:tblGrid>
              <a:tr h="316523">
                <a:tc>
                  <a:txBody>
                    <a:bodyPr/>
                    <a:lstStyle/>
                    <a:p>
                      <a:pPr>
                        <a:defRPr b="1"/>
                      </a:pPr>
                      <a:r>
                        <a:t>Concept</a:t>
                      </a:r>
                    </a:p>
                  </a:txBody>
                  <a:tcPr/>
                </a:tc>
                <a:tc>
                  <a:txBody>
                    <a:bodyPr/>
                    <a:lstStyle/>
                    <a:p>
                      <a:pPr>
                        <a:defRPr b="1"/>
                      </a:pPr>
                      <a:r>
                        <a:t>Description</a:t>
                      </a:r>
                    </a:p>
                  </a:txBody>
                  <a:tcPr/>
                </a:tc>
              </a:tr>
              <a:tr h="316523">
                <a:tc>
                  <a:txBody>
                    <a:bodyPr/>
                    <a:lstStyle/>
                    <a:p>
                      <a:r>
                        <a:t>Pod</a:t>
                      </a:r>
                    </a:p>
                  </a:txBody>
                  <a:tcPr/>
                </a:tc>
                <a:tc>
                  <a:txBody>
                    <a:bodyPr/>
                    <a:lstStyle/>
                    <a:p>
                      <a:r>
                        <a:t>Smallest deployable unit, encapsulates containers.</a:t>
                      </a:r>
                    </a:p>
                  </a:txBody>
                  <a:tcPr/>
                </a:tc>
              </a:tr>
              <a:tr h="316523">
                <a:tc>
                  <a:txBody>
                    <a:bodyPr/>
                    <a:lstStyle/>
                    <a:p>
                      <a:r>
                        <a:t>Service</a:t>
                      </a:r>
                    </a:p>
                  </a:txBody>
                  <a:tcPr/>
                </a:tc>
                <a:tc>
                  <a:txBody>
                    <a:bodyPr/>
                    <a:lstStyle/>
                    <a:p>
                      <a:r>
                        <a:t>Stable network endpoint for a set of Pods.</a:t>
                      </a:r>
                    </a:p>
                  </a:txBody>
                  <a:tcPr/>
                </a:tc>
              </a:tr>
              <a:tr h="316523">
                <a:tc>
                  <a:txBody>
                    <a:bodyPr/>
                    <a:lstStyle/>
                    <a:p>
                      <a:r>
                        <a:t>Deployment</a:t>
                      </a:r>
                    </a:p>
                  </a:txBody>
                  <a:tcPr/>
                </a:tc>
                <a:tc>
                  <a:txBody>
                    <a:bodyPr/>
                    <a:lstStyle/>
                    <a:p>
                      <a:r>
                        <a:t>Manages ReplicaSets and ensures desired state.</a:t>
                      </a:r>
                    </a:p>
                  </a:txBody>
                  <a:tcPr/>
                </a:tc>
              </a:tr>
              <a:tr h="316523">
                <a:tc>
                  <a:txBody>
                    <a:bodyPr/>
                    <a:lstStyle/>
                    <a:p>
                      <a:r>
                        <a:t>ReplicaSet</a:t>
                      </a:r>
                    </a:p>
                  </a:txBody>
                  <a:tcPr/>
                </a:tc>
                <a:tc>
                  <a:txBody>
                    <a:bodyPr/>
                    <a:lstStyle/>
                    <a:p>
                      <a:r>
                        <a:t>Ensures a specified number of Pods are running.</a:t>
                      </a:r>
                    </a:p>
                  </a:txBody>
                  <a:tcPr/>
                </a:tc>
              </a:tr>
              <a:tr h="316523">
                <a:tc>
                  <a:txBody>
                    <a:bodyPr/>
                    <a:lstStyle/>
                    <a:p>
                      <a:r>
                        <a:t>ConfigMap</a:t>
                      </a:r>
                    </a:p>
                  </a:txBody>
                  <a:tcPr/>
                </a:tc>
                <a:tc>
                  <a:txBody>
                    <a:bodyPr/>
                    <a:lstStyle/>
                    <a:p>
                      <a:r>
                        <a:t>Stores configuration data for apps.</a:t>
                      </a:r>
                    </a:p>
                  </a:txBody>
                  <a:tcPr/>
                </a:tc>
              </a:tr>
              <a:tr h="316523">
                <a:tc>
                  <a:txBody>
                    <a:bodyPr/>
                    <a:lstStyle/>
                    <a:p>
                      <a:r>
                        <a:t>Secret</a:t>
                      </a:r>
                    </a:p>
                  </a:txBody>
                  <a:tcPr/>
                </a:tc>
                <a:tc>
                  <a:txBody>
                    <a:bodyPr/>
                    <a:lstStyle/>
                    <a:p>
                      <a:r>
                        <a:t>Stores sensitive data like passwords.</a:t>
                      </a:r>
                    </a:p>
                  </a:txBody>
                  <a:tcPr/>
                </a:tc>
              </a:tr>
              <a:tr h="316523">
                <a:tc>
                  <a:txBody>
                    <a:bodyPr/>
                    <a:lstStyle/>
                    <a:p>
                      <a:r>
                        <a:t>Namespace</a:t>
                      </a:r>
                    </a:p>
                  </a:txBody>
                  <a:tcPr/>
                </a:tc>
                <a:tc>
                  <a:txBody>
                    <a:bodyPr/>
                    <a:lstStyle/>
                    <a:p>
                      <a:r>
                        <a:t>Logical partitioning for multi-tenancy.</a:t>
                      </a:r>
                    </a:p>
                  </a:txBody>
                  <a:tcPr/>
                </a:tc>
              </a:tr>
              <a:tr h="316523">
                <a:tc>
                  <a:txBody>
                    <a:bodyPr/>
                    <a:lstStyle/>
                    <a:p>
                      <a:r>
                        <a:t>Ingress</a:t>
                      </a:r>
                    </a:p>
                  </a:txBody>
                  <a:tcPr/>
                </a:tc>
                <a:tc>
                  <a:txBody>
                    <a:bodyPr/>
                    <a:lstStyle/>
                    <a:p>
                      <a:r>
                        <a:t>Manages external access to services.</a:t>
                      </a:r>
                    </a:p>
                  </a:txBody>
                  <a:tcPr/>
                </a:tc>
              </a:tr>
              <a:tr h="316523">
                <a:tc>
                  <a:txBody>
                    <a:bodyPr/>
                    <a:lstStyle/>
                    <a:p>
                      <a:r>
                        <a:t>Volume</a:t>
                      </a:r>
                    </a:p>
                  </a:txBody>
                  <a:tcPr/>
                </a:tc>
                <a:tc>
                  <a:txBody>
                    <a:bodyPr/>
                    <a:lstStyle/>
                    <a:p>
                      <a:r>
                        <a:t>Provides persistent storage to Pods.</a:t>
                      </a:r>
                    </a:p>
                  </a:txBody>
                  <a:tcPr/>
                </a:tc>
              </a:tr>
              <a:tr h="316523">
                <a:tc>
                  <a:txBody>
                    <a:bodyPr/>
                    <a:lstStyle/>
                    <a:p>
                      <a:r>
                        <a:t>StatefulSet</a:t>
                      </a:r>
                    </a:p>
                  </a:txBody>
                  <a:tcPr/>
                </a:tc>
                <a:tc>
                  <a:txBody>
                    <a:bodyPr/>
                    <a:lstStyle/>
                    <a:p>
                      <a:r>
                        <a:t>Manages stateful apps with stable identities.</a:t>
                      </a:r>
                    </a:p>
                  </a:txBody>
                  <a:tcPr/>
                </a:tc>
              </a:tr>
              <a:tr h="316523">
                <a:tc>
                  <a:txBody>
                    <a:bodyPr/>
                    <a:lstStyle/>
                    <a:p>
                      <a:r>
                        <a:t>DaemonSet</a:t>
                      </a:r>
                    </a:p>
                  </a:txBody>
                  <a:tcPr/>
                </a:tc>
                <a:tc>
                  <a:txBody>
                    <a:bodyPr/>
                    <a:lstStyle/>
                    <a:p>
                      <a:r>
                        <a:t>Runs a Pod copy on every (or some) Node.</a:t>
                      </a:r>
                    </a:p>
                  </a:txBody>
                  <a:tcPr/>
                </a:tc>
              </a:tr>
              <a:tr h="316524">
                <a:tc>
                  <a:txBody>
                    <a:bodyPr/>
                    <a:lstStyle/>
                    <a:p>
                      <a:r>
                        <a:t>Job / CronJob</a:t>
                      </a:r>
                    </a:p>
                  </a:txBody>
                  <a:tcPr/>
                </a:tc>
                <a:tc>
                  <a:txBody>
                    <a:bodyPr/>
                    <a:lstStyle/>
                    <a:p>
                      <a:r>
                        <a:t>Run batch or scheduled tasks.</a:t>
                      </a:r>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Basic Kubernetes YAML Example</a:t>
            </a:r>
          </a:p>
        </p:txBody>
      </p:sp>
      <p:sp>
        <p:nvSpPr>
          <p:cNvPr id="3" name="TextBox 2"/>
          <p:cNvSpPr txBox="1"/>
          <p:nvPr/>
        </p:nvSpPr>
        <p:spPr>
          <a:xfrm>
            <a:off x="914400" y="1371600"/>
            <a:ext cx="7772400" cy="5486400"/>
          </a:xfrm>
          <a:prstGeom prst="rect">
            <a:avLst/>
          </a:prstGeom>
          <a:solidFill>
            <a:srgbClr val="FFFFFF"/>
          </a:solidFill>
        </p:spPr>
        <p:txBody>
          <a:bodyPr wrap="none">
            <a:spAutoFit/>
          </a:bodyPr>
          <a:lstStyle/>
          <a:p/>
          <a:p>
            <a:pPr algn="l">
              <a:defRPr sz="1800">
                <a:solidFill>
                  <a:srgbClr val="000000"/>
                </a:solidFill>
                <a:latin typeface="Courier New"/>
              </a:defRPr>
            </a:pPr>
            <a:r>
              <a:t>```yaml</a:t>
            </a:r>
            <a:br/>
            <a:r>
              <a:t>apiVersion: v1</a:t>
            </a:r>
            <a:br/>
            <a:r>
              <a:t>kind: Pod</a:t>
            </a:r>
            <a:br/>
            <a:r>
              <a:t>metadata:</a:t>
            </a:r>
            <a:br/>
            <a:r>
              <a:t>  name: my-app</a:t>
            </a:r>
            <a:br/>
            <a:r>
              <a:t>spec:</a:t>
            </a:r>
            <a:br/>
            <a:r>
              <a:t>  containers:</a:t>
            </a:r>
            <a:br/>
            <a:r>
              <a:t>  - name: app-container</a:t>
            </a:r>
            <a:br/>
            <a:r>
              <a:t>    image: nginx</a:t>
            </a:r>
            <a:br/>
            <a:r>
              <a:t>    ports:</a:t>
            </a:r>
            <a:br/>
            <a:r>
              <a:t>    - containerPort: 80</a:t>
            </a:r>
            <a:br/>
            <a:r>
              <a:t>```</a:t>
            </a:r>
            <a:b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Kubernetes Works</a:t>
            </a:r>
          </a:p>
        </p:txBody>
      </p:sp>
      <p:sp>
        <p:nvSpPr>
          <p:cNvPr id="3" name="Content Placeholder 2"/>
          <p:cNvSpPr>
            <a:spLocks noGrp="1"/>
          </p:cNvSpPr>
          <p:nvPr>
            <p:ph idx="1"/>
          </p:nvPr>
        </p:nvSpPr>
        <p:spPr/>
        <p:txBody>
          <a:bodyPr wrap="square"/>
          <a:lstStyle/>
          <a:p/>
          <a:p>
            <a:pPr>
              <a:defRPr sz="1800">
                <a:solidFill>
                  <a:srgbClr val="000000"/>
                </a:solidFill>
              </a:defRPr>
            </a:pPr>
            <a:r>
              <a:t>1. You define your application and infrastructure requirements in a YAML file using Kubernetes objects like Pod, Deployment, or Service.</a:t>
            </a:r>
          </a:p>
          <a:p>
            <a:pPr>
              <a:defRPr sz="1800">
                <a:solidFill>
                  <a:srgbClr val="000000"/>
                </a:solidFill>
              </a:defRPr>
            </a:pPr>
            <a:r>
              <a:t>2. You submit this file using the `kubectl apply -f` command.</a:t>
            </a:r>
          </a:p>
          <a:p>
            <a:pPr>
              <a:defRPr sz="1800">
                <a:solidFill>
                  <a:srgbClr val="000000"/>
                </a:solidFill>
              </a:defRPr>
            </a:pPr>
            <a:r>
              <a:t>3. The API Server validates the configuration and stores the desired state in etcd.</a:t>
            </a:r>
          </a:p>
          <a:p>
            <a:pPr>
              <a:defRPr sz="1800">
                <a:solidFill>
                  <a:srgbClr val="000000"/>
                </a:solidFill>
              </a:defRPr>
            </a:pPr>
            <a:r>
              <a:t>4. The Scheduler watches for unassigned Pods and places them on appropriate Nodes.</a:t>
            </a:r>
          </a:p>
          <a:p>
            <a:pPr>
              <a:defRPr sz="1800">
                <a:solidFill>
                  <a:srgbClr val="000000"/>
                </a:solidFill>
              </a:defRPr>
            </a:pPr>
            <a:r>
              <a:t>5. Kubelet on those Nodes reads the PodSpec and starts the necessary containers using the Container Runtime.</a:t>
            </a:r>
          </a:p>
          <a:p>
            <a:pPr>
              <a:defRPr sz="1800">
                <a:solidFill>
                  <a:srgbClr val="000000"/>
                </a:solidFill>
              </a:defRPr>
            </a:pPr>
            <a:r>
              <a:t>6. Controllers continuously monitor the cluster and take action to ensure the actual state matches the desired state (e.g., restarting failed Pods).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