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0FD88-0BB9-434D-9292-9AAEA360259C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4380-D715-465A-825D-94AC5F03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2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is Dependency Injection (DI) in Spring?</a:t>
            </a:r>
          </a:p>
          <a:p>
            <a:pPr>
              <a:buNone/>
            </a:pPr>
            <a:r>
              <a:rPr lang="en-US" dirty="0"/>
              <a:t>Alright, let’s talk about </a:t>
            </a:r>
            <a:r>
              <a:rPr lang="en-US" b="1" dirty="0"/>
              <a:t>Dependency Injection</a:t>
            </a:r>
            <a:r>
              <a:rPr lang="en-US" dirty="0"/>
              <a:t>—or </a:t>
            </a:r>
            <a:r>
              <a:rPr lang="en-US" b="1" dirty="0"/>
              <a:t>DI</a:t>
            </a:r>
            <a:r>
              <a:rPr lang="en-US" dirty="0"/>
              <a:t>—in Spring. It’s a </a:t>
            </a:r>
            <a:r>
              <a:rPr lang="en-US" b="1" dirty="0"/>
              <a:t>design pattern</a:t>
            </a:r>
            <a:r>
              <a:rPr lang="en-US" dirty="0"/>
              <a:t> that helps </a:t>
            </a:r>
            <a:r>
              <a:rPr lang="en-US" b="1" dirty="0"/>
              <a:t>decouple</a:t>
            </a:r>
            <a:r>
              <a:rPr lang="en-US" dirty="0"/>
              <a:t> classes by injecting dependencies from an external source instead of creating them inside the class.</a:t>
            </a:r>
          </a:p>
          <a:p>
            <a:pPr>
              <a:buNone/>
            </a:pPr>
            <a:r>
              <a:rPr lang="en-US" dirty="0"/>
              <a:t>Think of it this way: when you order a pizza, you </a:t>
            </a:r>
            <a:r>
              <a:rPr lang="en-US" b="1" dirty="0"/>
              <a:t>don’t</a:t>
            </a:r>
            <a:r>
              <a:rPr lang="en-US" dirty="0"/>
              <a:t> go to the kitchen and make the dough, sauce, and toppings yourself. Instead, you </a:t>
            </a:r>
            <a:r>
              <a:rPr lang="en-US" b="1" dirty="0"/>
              <a:t>receive</a:t>
            </a:r>
            <a:r>
              <a:rPr lang="en-US" dirty="0"/>
              <a:t> a ready-made pizza from the restaurant. Similarly, in DI, a class </a:t>
            </a:r>
            <a:r>
              <a:rPr lang="en-US" b="1" dirty="0"/>
              <a:t>doesn’t create its own dependencies</a:t>
            </a:r>
            <a:r>
              <a:rPr lang="en-US" dirty="0"/>
              <a:t>—they are </a:t>
            </a:r>
            <a:r>
              <a:rPr lang="en-US" b="1" dirty="0"/>
              <a:t>provided</a:t>
            </a:r>
            <a:r>
              <a:rPr lang="en-US" dirty="0"/>
              <a:t> by the Spring framework.</a:t>
            </a:r>
          </a:p>
          <a:p>
            <a:pPr>
              <a:buNone/>
            </a:pPr>
            <a:r>
              <a:rPr lang="en-US" dirty="0"/>
              <a:t>Spring uses </a:t>
            </a:r>
            <a:r>
              <a:rPr lang="en-US" b="1" dirty="0"/>
              <a:t>IoC (Inversion of Control)</a:t>
            </a:r>
            <a:r>
              <a:rPr lang="en-US" dirty="0"/>
              <a:t> to manage dependencies automatically, making the application more </a:t>
            </a:r>
            <a:r>
              <a:rPr lang="en-US" b="1" dirty="0"/>
              <a:t>modular, maintainable, and testable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Spring provides </a:t>
            </a:r>
            <a:r>
              <a:rPr lang="en-US" b="1" dirty="0"/>
              <a:t>three main types of dependency injection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Constructor Injection</a:t>
            </a:r>
            <a:r>
              <a:rPr lang="en-US" dirty="0"/>
              <a:t> – Dependencies are passed when the object is created.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Setter Injection</a:t>
            </a:r>
            <a:r>
              <a:rPr lang="en-US" dirty="0"/>
              <a:t> – Dependencies are injected through setter methods after the object is created.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Field Injection</a:t>
            </a:r>
            <a:r>
              <a:rPr lang="en-US" dirty="0"/>
              <a:t> – Dependencies are directly injected into class fields using annotations like @Autowired.</a:t>
            </a:r>
          </a:p>
          <a:p>
            <a:pPr>
              <a:buNone/>
            </a:pPr>
            <a:r>
              <a:rPr lang="en-US" dirty="0"/>
              <a:t>Now, let’s see what happens when we </a:t>
            </a:r>
            <a:r>
              <a:rPr lang="en-US" b="1" dirty="0"/>
              <a:t>don’t use DI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Problem Without Dependency Injection</a:t>
            </a:r>
          </a:p>
          <a:p>
            <a:pPr>
              <a:buNone/>
            </a:pPr>
            <a:r>
              <a:rPr lang="en-US" dirty="0"/>
              <a:t>Without Dependency Injection, our classes are </a:t>
            </a:r>
            <a:r>
              <a:rPr lang="en-US" b="1" dirty="0"/>
              <a:t>tightly coupled</a:t>
            </a:r>
            <a:r>
              <a:rPr lang="en-US" dirty="0"/>
              <a:t>. This means that one class is directly responsible for </a:t>
            </a:r>
            <a:r>
              <a:rPr lang="en-US" b="1" dirty="0"/>
              <a:t>creating and managing another class</a:t>
            </a:r>
            <a:r>
              <a:rPr lang="en-US" dirty="0"/>
              <a:t>, leading to several issues: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Harder to modify</a:t>
            </a:r>
            <a:r>
              <a:rPr lang="en-US" dirty="0"/>
              <a:t> – If we want to change a dependency, we have to modify every place it is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Difficult to test</a:t>
            </a:r>
            <a:r>
              <a:rPr lang="en-US" dirty="0"/>
              <a:t> – We can’t easily replace dependencies with mock objects for unit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Less flexibility</a:t>
            </a:r>
            <a:r>
              <a:rPr lang="en-US" dirty="0"/>
              <a:t> – The application becomes rigid and harder to extend.</a:t>
            </a:r>
          </a:p>
          <a:p>
            <a:pPr>
              <a:buNone/>
            </a:pPr>
            <a:r>
              <a:rPr lang="en-US" dirty="0"/>
              <a:t>In a traditional setup, objects </a:t>
            </a:r>
            <a:r>
              <a:rPr lang="en-US" b="1" dirty="0"/>
              <a:t>create their own dependencies</a:t>
            </a:r>
            <a:r>
              <a:rPr lang="en-US" dirty="0"/>
              <a:t>, making it difficult to change or manage them efficiently.</a:t>
            </a:r>
          </a:p>
          <a:p>
            <a:pPr>
              <a:buNone/>
            </a:pPr>
            <a:r>
              <a:rPr lang="en-US" dirty="0"/>
              <a:t>Let’s take an example to understand this better.</a:t>
            </a:r>
          </a:p>
          <a:p>
            <a:pPr>
              <a:buNone/>
            </a:pPr>
            <a:r>
              <a:rPr lang="en-US" b="1" dirty="0"/>
              <a:t>Without Dependency Injection (Tightly Coupled Code)</a:t>
            </a:r>
          </a:p>
          <a:p>
            <a:pPr>
              <a:buNone/>
            </a:pPr>
            <a:r>
              <a:rPr lang="en-US" dirty="0"/>
              <a:t>Consider a </a:t>
            </a:r>
            <a:r>
              <a:rPr lang="en-US" b="1" dirty="0"/>
              <a:t>Car class</a:t>
            </a:r>
            <a:r>
              <a:rPr lang="en-US" dirty="0"/>
              <a:t> that needs an </a:t>
            </a:r>
            <a:r>
              <a:rPr lang="en-US" b="1" dirty="0"/>
              <a:t>Engine</a:t>
            </a:r>
            <a:r>
              <a:rPr lang="en-US" dirty="0"/>
              <a:t> to run. A traditional approach would be to </a:t>
            </a:r>
            <a:r>
              <a:rPr lang="en-US" b="1" dirty="0"/>
              <a:t>create an instance of Engine inside the Car class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At first, this might seem fine, but imagine if tomorrow we want to </a:t>
            </a:r>
            <a:r>
              <a:rPr lang="en-US" b="1" dirty="0"/>
              <a:t>use a different type of Engine</a:t>
            </a:r>
            <a:r>
              <a:rPr lang="en-US" dirty="0"/>
              <a:t>—say an </a:t>
            </a:r>
            <a:r>
              <a:rPr lang="en-US" b="1" dirty="0"/>
              <a:t>Electric Engine instead of a Petrol Engine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With a tightly coupled design, we’d have to </a:t>
            </a:r>
            <a:r>
              <a:rPr lang="en-US" b="1" dirty="0"/>
              <a:t>modify the Car class itself</a:t>
            </a:r>
            <a:r>
              <a:rPr lang="en-US" dirty="0"/>
              <a:t>, which is </a:t>
            </a:r>
            <a:r>
              <a:rPr lang="en-US" b="1" dirty="0"/>
              <a:t>not ideal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To solve this, we use </a:t>
            </a:r>
            <a:r>
              <a:rPr lang="en-US" b="1" dirty="0"/>
              <a:t>Dependency Injection</a:t>
            </a:r>
            <a:r>
              <a:rPr lang="en-US" dirty="0"/>
              <a:t> to </a:t>
            </a:r>
            <a:r>
              <a:rPr lang="en-US" b="1" dirty="0"/>
              <a:t>decouple</a:t>
            </a:r>
            <a:r>
              <a:rPr lang="en-US" dirty="0"/>
              <a:t> the classes.</a:t>
            </a:r>
          </a:p>
          <a:p>
            <a:pPr>
              <a:buNone/>
            </a:pPr>
            <a:r>
              <a:rPr lang="en-US" b="1" dirty="0"/>
              <a:t>Solution: Using Dependency Injection</a:t>
            </a:r>
          </a:p>
          <a:p>
            <a:pPr>
              <a:buNone/>
            </a:pPr>
            <a:r>
              <a:rPr lang="en-US" dirty="0"/>
              <a:t>Dependency Injection solves the problem of tight coupling by </a:t>
            </a:r>
            <a:r>
              <a:rPr lang="en-US" b="1" dirty="0"/>
              <a:t>separating the creation of dependencies from their usage</a:t>
            </a:r>
            <a:r>
              <a:rPr lang="en-US" dirty="0"/>
              <a:t>. Instead of a class creating its own dependencies, the dependencies are </a:t>
            </a:r>
            <a:r>
              <a:rPr lang="en-US" b="1" dirty="0"/>
              <a:t>provided externally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This brings several benefits: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Loose Coupling</a:t>
            </a:r>
            <a:r>
              <a:rPr lang="en-US" dirty="0"/>
              <a:t> – The classes don’t directly depend on each other, making modifications easier.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Better Testability</a:t>
            </a:r>
            <a:r>
              <a:rPr lang="en-US" dirty="0"/>
              <a:t> – We can inject mock objects for testing without modifying the actual code.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Scalability</a:t>
            </a:r>
            <a:r>
              <a:rPr lang="en-US" dirty="0"/>
              <a:t> – The system becomes more flexible, and dependencies can be changed without affecting the core logic.</a:t>
            </a:r>
          </a:p>
          <a:p>
            <a:pPr>
              <a:buNone/>
            </a:pPr>
            <a:r>
              <a:rPr lang="en-US" dirty="0"/>
              <a:t>Spring’s DI mechanism automatically </a:t>
            </a:r>
            <a:r>
              <a:rPr lang="en-US" b="1" dirty="0"/>
              <a:t>injects</a:t>
            </a:r>
            <a:r>
              <a:rPr lang="en-US" dirty="0"/>
              <a:t> dependencies wherever needed, making it highly efficient.</a:t>
            </a:r>
          </a:p>
          <a:p>
            <a:pPr>
              <a:buNone/>
            </a:pPr>
            <a:r>
              <a:rPr lang="en-US" dirty="0"/>
              <a:t>Now, let’s see </a:t>
            </a:r>
            <a:r>
              <a:rPr lang="en-US" b="1" dirty="0"/>
              <a:t>different ways to implement Dependency Injection in Spring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Constructor Injection</a:t>
            </a:r>
          </a:p>
          <a:p>
            <a:pPr>
              <a:buNone/>
            </a:pPr>
            <a:r>
              <a:rPr lang="en-US" dirty="0"/>
              <a:t>Constructor Injection is one of the most recommended ways to implement Dependency Injection.</a:t>
            </a:r>
          </a:p>
          <a:p>
            <a:pPr>
              <a:buNone/>
            </a:pPr>
            <a:r>
              <a:rPr lang="en-US" dirty="0"/>
              <a:t>Here’s how it 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Instead of creating dependencies inside the class, we pass them </a:t>
            </a:r>
            <a:r>
              <a:rPr lang="en-US" b="1" dirty="0"/>
              <a:t>via the constructor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ensures that a class always has the required dependencies when it is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also makes the class </a:t>
            </a:r>
            <a:r>
              <a:rPr lang="en-US" b="1" dirty="0"/>
              <a:t>immutable</a:t>
            </a:r>
            <a:r>
              <a:rPr lang="en-US" dirty="0"/>
              <a:t>, meaning dependencies can’t be changed after object creation, which improves </a:t>
            </a:r>
            <a:r>
              <a:rPr lang="en-US" b="1" dirty="0"/>
              <a:t>stability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Constructor Injection is great for </a:t>
            </a:r>
            <a:r>
              <a:rPr lang="en-US" b="1" dirty="0"/>
              <a:t>mandatory dependencies</a:t>
            </a:r>
            <a:r>
              <a:rPr lang="en-US" dirty="0"/>
              <a:t>—things that a class </a:t>
            </a:r>
            <a:r>
              <a:rPr lang="en-US" b="1" dirty="0"/>
              <a:t>absolutely needs</a:t>
            </a:r>
            <a:r>
              <a:rPr lang="en-US" dirty="0"/>
              <a:t> to function.</a:t>
            </a:r>
          </a:p>
          <a:p>
            <a:pPr>
              <a:buNone/>
            </a:pPr>
            <a:r>
              <a:rPr lang="en-US" b="1" dirty="0"/>
              <a:t>Field Injection</a:t>
            </a:r>
          </a:p>
          <a:p>
            <a:pPr>
              <a:buNone/>
            </a:pPr>
            <a:r>
              <a:rPr lang="en-US" dirty="0"/>
              <a:t>Field Injection is another way to inject dependencies, but instead of using a constructor, we </a:t>
            </a:r>
            <a:r>
              <a:rPr lang="en-US" b="1" dirty="0"/>
              <a:t>directly inject the dependency into a field</a:t>
            </a:r>
            <a:r>
              <a:rPr lang="en-US" dirty="0"/>
              <a:t> using Spring’s @Autowired annotation.</a:t>
            </a:r>
          </a:p>
          <a:p>
            <a:pPr>
              <a:buNone/>
            </a:pPr>
            <a:r>
              <a:rPr lang="en-US" dirty="0"/>
              <a:t>This makes the code look cleaner, but it has some drawbacks: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Since dependencies are injected </a:t>
            </a:r>
            <a:r>
              <a:rPr lang="en-US" b="1" dirty="0"/>
              <a:t>after object creation</a:t>
            </a:r>
            <a:r>
              <a:rPr lang="en-US" dirty="0"/>
              <a:t>, we </a:t>
            </a:r>
            <a:r>
              <a:rPr lang="en-US" b="1" dirty="0"/>
              <a:t>can’t make them final</a:t>
            </a:r>
            <a:r>
              <a:rPr lang="en-US" dirty="0"/>
              <a:t>, leading to potential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makes unit testing harder because dependencies aren’t explicitly passed and might need additional setup for testing frameworks.</a:t>
            </a:r>
          </a:p>
          <a:p>
            <a:pPr>
              <a:buNone/>
            </a:pPr>
            <a:r>
              <a:rPr lang="en-US" dirty="0"/>
              <a:t>Because of these limitations, many developers </a:t>
            </a:r>
            <a:r>
              <a:rPr lang="en-US" b="1" dirty="0"/>
              <a:t>prefer Constructor Injection over Field Injection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Setter Injection</a:t>
            </a:r>
          </a:p>
          <a:p>
            <a:pPr>
              <a:buNone/>
            </a:pPr>
            <a:r>
              <a:rPr lang="en-US" dirty="0"/>
              <a:t>Setter Injection is useful when </a:t>
            </a:r>
            <a:r>
              <a:rPr lang="en-US" b="1" dirty="0"/>
              <a:t>dependencies are optional</a:t>
            </a:r>
            <a:r>
              <a:rPr lang="en-US" dirty="0"/>
              <a:t> or when we want to </a:t>
            </a:r>
            <a:r>
              <a:rPr lang="en-US" b="1" dirty="0"/>
              <a:t>modify dependencies after object creation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Here’s when you should use 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 dependency is </a:t>
            </a:r>
            <a:r>
              <a:rPr lang="en-US" b="1" dirty="0"/>
              <a:t>not always required</a:t>
            </a:r>
            <a:r>
              <a:rPr lang="en-US" dirty="0"/>
              <a:t>, you can inject it using a setter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dependency might change dynamically during runtime, setter injection is a good choice.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also useful for </a:t>
            </a:r>
            <a:r>
              <a:rPr lang="en-US" b="1" dirty="0"/>
              <a:t>configuration-based dependencies</a:t>
            </a:r>
            <a:r>
              <a:rPr lang="en-US" dirty="0"/>
              <a:t>, where values might come from external sources like </a:t>
            </a:r>
            <a:r>
              <a:rPr lang="en-US" b="1" dirty="0"/>
              <a:t>properties files or environment variables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While Setter Injection gives </a:t>
            </a:r>
            <a:r>
              <a:rPr lang="en-US" b="1" dirty="0"/>
              <a:t>flexibility</a:t>
            </a:r>
            <a:r>
              <a:rPr lang="en-US" dirty="0"/>
              <a:t>, it also </a:t>
            </a:r>
            <a:r>
              <a:rPr lang="en-US" b="1" dirty="0"/>
              <a:t>introduces mutability</a:t>
            </a:r>
            <a:r>
              <a:rPr lang="en-US" dirty="0"/>
              <a:t>, meaning the dependency can be changed at any time, which might not always be desirable.</a:t>
            </a:r>
          </a:p>
          <a:p>
            <a:pPr>
              <a:buNone/>
            </a:pPr>
            <a:r>
              <a:rPr lang="en-US" b="1" dirty="0"/>
              <a:t>Final Thoughts on Dependency Injection</a:t>
            </a:r>
          </a:p>
          <a:p>
            <a:pPr>
              <a:buNone/>
            </a:pPr>
            <a:r>
              <a:rPr lang="en-US" dirty="0"/>
              <a:t>Dependency Injection is a </a:t>
            </a:r>
            <a:r>
              <a:rPr lang="en-US" b="1" dirty="0"/>
              <a:t>core feature of Spring</a:t>
            </a:r>
            <a:r>
              <a:rPr lang="en-US" dirty="0"/>
              <a:t> and is used extensively in </a:t>
            </a:r>
            <a:r>
              <a:rPr lang="en-US" b="1" dirty="0"/>
              <a:t>Spring Boot applications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Some common use cases where DI is heavily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Injecting service classes</a:t>
            </a:r>
            <a:r>
              <a:rPr lang="en-US" dirty="0"/>
              <a:t> (e.g., a </a:t>
            </a:r>
            <a:r>
              <a:rPr lang="en-US" dirty="0" err="1"/>
              <a:t>UserService</a:t>
            </a:r>
            <a:r>
              <a:rPr lang="en-US" dirty="0"/>
              <a:t> into a </a:t>
            </a:r>
            <a:r>
              <a:rPr lang="en-US" dirty="0" err="1"/>
              <a:t>UserController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Managing database connections</a:t>
            </a:r>
            <a:r>
              <a:rPr lang="en-US" dirty="0"/>
              <a:t> with </a:t>
            </a:r>
            <a:r>
              <a:rPr lang="en-US" dirty="0" err="1"/>
              <a:t>JdbcTemplate</a:t>
            </a:r>
            <a:r>
              <a:rPr lang="en-US" dirty="0"/>
              <a:t> or </a:t>
            </a:r>
            <a:r>
              <a:rPr lang="en-US" dirty="0" err="1"/>
              <a:t>EntityManager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Injecting REST clients</a:t>
            </a:r>
            <a:r>
              <a:rPr lang="en-US" dirty="0"/>
              <a:t> for API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Logging and configuration management</a:t>
            </a:r>
            <a:endParaRPr lang="en-US" dirty="0"/>
          </a:p>
          <a:p>
            <a:pPr>
              <a:buNone/>
            </a:pPr>
            <a:r>
              <a:rPr lang="en-US" dirty="0"/>
              <a:t>By mastering Dependency Injection, you can build applications that are </a:t>
            </a:r>
            <a:r>
              <a:rPr lang="en-US" b="1" dirty="0"/>
              <a:t>flexible, maintainable, and testable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If you're working with Spring, </a:t>
            </a:r>
            <a:r>
              <a:rPr lang="en-US" b="1" dirty="0"/>
              <a:t>learning DI is a must</a:t>
            </a:r>
            <a:r>
              <a:rPr lang="en-US" dirty="0"/>
              <a:t>—it’ll make your code cleaner, more scalable, and much easier to work with!</a:t>
            </a:r>
          </a:p>
          <a:p>
            <a:r>
              <a:rPr lang="en-US" dirty="0"/>
              <a:t>This version adds </a:t>
            </a:r>
            <a:r>
              <a:rPr lang="en-US" b="1" dirty="0"/>
              <a:t>detailed explanations</a:t>
            </a:r>
            <a:r>
              <a:rPr lang="en-US" dirty="0"/>
              <a:t> for each section while keeping it </a:t>
            </a:r>
            <a:r>
              <a:rPr lang="en-US" b="1" dirty="0"/>
              <a:t>conversational and easy to understand</a:t>
            </a:r>
            <a:r>
              <a:rPr lang="en-US" dirty="0"/>
              <a:t>. Let me know if you’d like any refinements! 🚀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E4380-D715-465A-825D-94AC5F03B6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YouTube Title:</a:t>
            </a:r>
          </a:p>
          <a:p>
            <a:pPr>
              <a:buNone/>
            </a:pPr>
            <a:r>
              <a:rPr lang="en-US" b="1" dirty="0"/>
              <a:t>Spring Dependency Injection Explained with Real-Life Example | Constructor vs Setter vs Field Injection</a:t>
            </a:r>
            <a:endParaRPr lang="en-US" dirty="0"/>
          </a:p>
          <a:p>
            <a:pPr>
              <a:buNone/>
            </a:pPr>
            <a:r>
              <a:rPr lang="en-US" b="1" dirty="0"/>
              <a:t>YouTube Description:</a:t>
            </a:r>
          </a:p>
          <a:p>
            <a:pPr>
              <a:buNone/>
            </a:pPr>
            <a:r>
              <a:rPr lang="en-US" dirty="0"/>
              <a:t>🚀 </a:t>
            </a:r>
            <a:r>
              <a:rPr lang="en-US" b="1" dirty="0"/>
              <a:t>Spring Dependency Injection (DI) Explained Simply!</a:t>
            </a:r>
            <a:r>
              <a:rPr lang="en-US" dirty="0"/>
              <a:t> In this video, we break down </a:t>
            </a:r>
            <a:r>
              <a:rPr lang="en-US" b="1" dirty="0"/>
              <a:t>Constructor Injection, Setter Injection, and Field Injection</a:t>
            </a:r>
            <a:r>
              <a:rPr lang="en-US" dirty="0"/>
              <a:t> using a real-world example of a </a:t>
            </a:r>
            <a:r>
              <a:rPr lang="en-US" b="1" dirty="0"/>
              <a:t>Car and an Engine</a:t>
            </a:r>
            <a:r>
              <a:rPr lang="en-US" dirty="0"/>
              <a:t>. Learn how Spring injects dependencies to achieve </a:t>
            </a:r>
            <a:r>
              <a:rPr lang="en-US" b="1" dirty="0"/>
              <a:t>loose coupling</a:t>
            </a:r>
            <a:r>
              <a:rPr lang="en-US" dirty="0"/>
              <a:t> and improve </a:t>
            </a:r>
            <a:r>
              <a:rPr lang="en-US" b="1" dirty="0"/>
              <a:t>testability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📌 </a:t>
            </a:r>
            <a:r>
              <a:rPr lang="en-US" b="1" dirty="0"/>
              <a:t>Topics Covered:</a:t>
            </a:r>
            <a:br>
              <a:rPr lang="en-US" dirty="0"/>
            </a:br>
            <a:r>
              <a:rPr lang="en-US" dirty="0"/>
              <a:t>✅ What is Dependency Injection in Spring?</a:t>
            </a:r>
            <a:br>
              <a:rPr lang="en-US" dirty="0"/>
            </a:br>
            <a:r>
              <a:rPr lang="en-US" dirty="0"/>
              <a:t>✅ Why use DI? (Loose Coupling &amp; Testability)</a:t>
            </a:r>
            <a:br>
              <a:rPr lang="en-US" dirty="0"/>
            </a:br>
            <a:r>
              <a:rPr lang="en-US" dirty="0"/>
              <a:t>✅ Constructor Injection vs Setter Injection vs Field Injection</a:t>
            </a:r>
            <a:br>
              <a:rPr lang="en-US" dirty="0"/>
            </a:br>
            <a:r>
              <a:rPr lang="en-US" dirty="0"/>
              <a:t>✅ How Spring manages dependencies automatically</a:t>
            </a:r>
          </a:p>
          <a:p>
            <a:pPr>
              <a:buNone/>
            </a:pPr>
            <a:r>
              <a:rPr lang="en-US" dirty="0"/>
              <a:t>🔔 </a:t>
            </a:r>
            <a:r>
              <a:rPr lang="en-US" b="1" dirty="0"/>
              <a:t>Subscribe for more coding content!</a:t>
            </a:r>
            <a:endParaRPr lang="en-US" dirty="0"/>
          </a:p>
          <a:p>
            <a:r>
              <a:rPr lang="en-US"/>
              <a:t>#SpringBoot #DependencyInjection #SpringFramework #Java #SpringDI #SoftwareDevelopment #BackendDevelopment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E4380-D715-465A-825D-94AC5F03B6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E4380-D715-465A-825D-94AC5F03B6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0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48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22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185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48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5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706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9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9857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998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9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79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1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856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33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2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3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5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 dirty="0"/>
              <a:t>What is Dependency Injection (DI) in Spring?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Spring Framework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/>
          </a:p>
          <a:p>
            <a:r>
              <a:t>What is Dependency Injection (DI) in Spring?</a:t>
            </a:r>
          </a:p>
          <a:p>
            <a:r>
              <a:t>Problem Without Dependency Injection</a:t>
            </a:r>
          </a:p>
          <a:p>
            <a:r>
              <a:t>Without Dependency Injection - Example</a:t>
            </a:r>
          </a:p>
          <a:p>
            <a:r>
              <a:t>Solution: Using Dependency Injection</a:t>
            </a:r>
          </a:p>
          <a:p>
            <a:r>
              <a:t>Constructor Injection - Example</a:t>
            </a:r>
          </a:p>
          <a:p>
            <a:r>
              <a:t>Field Injection - Example</a:t>
            </a:r>
          </a:p>
          <a:p>
            <a:r>
              <a:t>Setter Injection - Explanation</a:t>
            </a:r>
          </a:p>
          <a:p>
            <a:r>
              <a:t>Final Thoughts on Dependency Injection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What is Dependency Injection (DI) in Spring?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538" y="1361283"/>
            <a:ext cx="7965282" cy="3267868"/>
          </a:xfrm>
        </p:spPr>
        <p:txBody>
          <a:bodyPr wrap="square">
            <a:noAutofit/>
          </a:bodyPr>
          <a:lstStyle/>
          <a:p>
            <a:endParaRPr lang="en-US" sz="24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400" dirty="0"/>
              <a:t> DI is a design pattern that allows dependencies to be injected externally instead of being created inside a class.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400" dirty="0"/>
              <a:t>- It helps achieve </a:t>
            </a:r>
            <a:r>
              <a:rPr sz="2400" b="1" dirty="0"/>
              <a:t>loose coupling</a:t>
            </a:r>
            <a:r>
              <a:rPr sz="2400" dirty="0"/>
              <a:t> and improves </a:t>
            </a:r>
            <a:r>
              <a:rPr sz="2400" b="1" dirty="0"/>
              <a:t>maintainability</a:t>
            </a:r>
            <a:r>
              <a:rPr sz="2400" dirty="0"/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400" dirty="0"/>
              <a:t>- Spring provides DI through </a:t>
            </a:r>
            <a:r>
              <a:rPr sz="2400" b="1" dirty="0"/>
              <a:t>constructor injection, setter injection, and field injection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Problem Without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lnSpcReduction="10000"/>
          </a:bodyPr>
          <a:lstStyle/>
          <a:p>
            <a:endParaRPr sz="28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The class is responsible for creating its own dependencies.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This leads to </a:t>
            </a:r>
            <a:r>
              <a:rPr sz="2800" b="1" dirty="0"/>
              <a:t>tight coupling</a:t>
            </a:r>
            <a:r>
              <a:rPr sz="2800" dirty="0"/>
              <a:t>, making it hard to modify or test.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Without Dependency Injection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865" y="1657351"/>
            <a:ext cx="6849952" cy="3293209"/>
          </a:xfrm>
          <a:prstGeom prst="rect">
            <a:avLst/>
          </a:prstGeom>
          <a:solidFill>
            <a:srgbClr val="1E3A5F"/>
          </a:solidFill>
        </p:spPr>
        <p:txBody>
          <a:bodyPr wrap="none">
            <a:spAutoFit/>
          </a:bodyPr>
          <a:lstStyle/>
          <a:p>
            <a:endParaRPr sz="1600"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rPr sz="1600" dirty="0"/>
              <a:t>class Car {</a:t>
            </a:r>
            <a:br>
              <a:rPr sz="1600" dirty="0"/>
            </a:br>
            <a:r>
              <a:rPr sz="1600" dirty="0"/>
              <a:t>    private Engine </a:t>
            </a:r>
            <a:r>
              <a:rPr sz="1600" dirty="0" err="1"/>
              <a:t>engine</a:t>
            </a:r>
            <a:r>
              <a:rPr sz="1600" dirty="0"/>
              <a:t>;</a:t>
            </a:r>
            <a:br>
              <a:rPr sz="1600" dirty="0"/>
            </a:br>
            <a:r>
              <a:rPr sz="1600" dirty="0"/>
              <a:t>    public Car() {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this.engine</a:t>
            </a:r>
            <a:r>
              <a:rPr sz="1600" dirty="0"/>
              <a:t> = new Engine(); // Tightly Coupled</a:t>
            </a:r>
            <a:br>
              <a:rPr sz="1600" dirty="0"/>
            </a:br>
            <a:r>
              <a:rPr sz="1600" dirty="0"/>
              <a:t>    }</a:t>
            </a:r>
            <a:br>
              <a:rPr sz="1600" dirty="0"/>
            </a:br>
            <a:r>
              <a:rPr sz="1600" dirty="0"/>
              <a:t>    void drive() {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engine.start</a:t>
            </a:r>
            <a:r>
              <a:rPr sz="1600" dirty="0"/>
              <a:t>();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System.out.println</a:t>
            </a:r>
            <a:r>
              <a:rPr sz="1600" dirty="0"/>
              <a:t>("Car is running...");</a:t>
            </a:r>
            <a:br>
              <a:rPr sz="1600" dirty="0"/>
            </a:br>
            <a:r>
              <a:rPr sz="1600" dirty="0"/>
              <a:t>    }</a:t>
            </a:r>
            <a:br>
              <a:rPr sz="1600" dirty="0"/>
            </a:br>
            <a:r>
              <a:rPr sz="1600" dirty="0"/>
              <a:t>}</a:t>
            </a:r>
            <a:br>
              <a:rPr sz="1600" dirty="0"/>
            </a:br>
            <a:br>
              <a:rPr sz="1600" dirty="0"/>
            </a:b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Solution: Using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1361955"/>
            <a:ext cx="6798736" cy="3444997"/>
          </a:xfrm>
        </p:spPr>
        <p:txBody>
          <a:bodyPr wrap="square">
            <a:noAutofit/>
          </a:bodyPr>
          <a:lstStyle/>
          <a:p>
            <a:endParaRPr sz="28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</a:t>
            </a:r>
            <a:r>
              <a:rPr sz="2800" b="1" dirty="0"/>
              <a:t>Loose Coupling</a:t>
            </a:r>
            <a:r>
              <a:rPr sz="2800" dirty="0"/>
              <a:t>: The class does not create dependencies.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</a:t>
            </a:r>
            <a:r>
              <a:rPr sz="2800" b="1" dirty="0"/>
              <a:t>Easier Testing</a:t>
            </a:r>
            <a:r>
              <a:rPr sz="2800" dirty="0"/>
              <a:t>: Mock dependencies can be injected for testing.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</a:t>
            </a:r>
            <a:r>
              <a:rPr sz="2800" b="1" dirty="0"/>
              <a:t>Scalability</a:t>
            </a:r>
            <a:r>
              <a:rPr sz="2800" dirty="0"/>
              <a:t>: Dependencies can be easily replaced without modifying the core logic.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 Injection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1624693"/>
            <a:ext cx="7924800" cy="3693319"/>
          </a:xfrm>
          <a:prstGeom prst="rect">
            <a:avLst/>
          </a:prstGeom>
          <a:solidFill>
            <a:srgbClr val="1E3A5F"/>
          </a:solidFill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rPr dirty="0"/>
              <a:t>class Car {</a:t>
            </a:r>
            <a:br>
              <a:rPr dirty="0"/>
            </a:br>
            <a:r>
              <a:rPr dirty="0"/>
              <a:t>    private Engine </a:t>
            </a:r>
            <a:r>
              <a:rPr dirty="0" err="1"/>
              <a:t>engine</a:t>
            </a:r>
            <a:r>
              <a:rPr dirty="0"/>
              <a:t>;</a:t>
            </a:r>
            <a:br>
              <a:rPr dirty="0"/>
            </a:br>
            <a:r>
              <a:rPr dirty="0"/>
              <a:t>    public Car(Engine engine) {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this.engine</a:t>
            </a:r>
            <a:r>
              <a:rPr dirty="0"/>
              <a:t> = engine; // Injected Dependency</a:t>
            </a:r>
            <a:br>
              <a:rPr dirty="0"/>
            </a:br>
            <a:r>
              <a:rPr dirty="0"/>
              <a:t>    }</a:t>
            </a:r>
            <a:br>
              <a:rPr dirty="0"/>
            </a:br>
            <a:r>
              <a:rPr dirty="0"/>
              <a:t>    void drive() {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engine.start</a:t>
            </a:r>
            <a:r>
              <a:rPr dirty="0"/>
              <a:t>();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System.out.println</a:t>
            </a:r>
            <a:r>
              <a:rPr dirty="0"/>
              <a:t>("Car is running...");</a:t>
            </a:r>
            <a:br>
              <a:rPr dirty="0"/>
            </a:br>
            <a:r>
              <a:rPr dirty="0"/>
              <a:t>    }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Field Injection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672" y="1722666"/>
            <a:ext cx="7652657" cy="2800767"/>
          </a:xfrm>
          <a:prstGeom prst="rect">
            <a:avLst/>
          </a:prstGeom>
          <a:solidFill>
            <a:srgbClr val="1E3A5F"/>
          </a:solidFill>
        </p:spPr>
        <p:txBody>
          <a:bodyPr wrap="square">
            <a:spAutoFit/>
          </a:bodyPr>
          <a:lstStyle/>
          <a:p>
            <a:endParaRPr sz="1600"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600" dirty="0"/>
              <a:t>class Car {</a:t>
            </a:r>
            <a:br>
              <a:rPr sz="1600" dirty="0"/>
            </a:br>
            <a:r>
              <a:rPr sz="1600" dirty="0"/>
              <a:t>    @Autowired</a:t>
            </a:r>
            <a:br>
              <a:rPr sz="1600" dirty="0"/>
            </a:br>
            <a:r>
              <a:rPr sz="1600" dirty="0"/>
              <a:t>    private Engine </a:t>
            </a:r>
            <a:r>
              <a:rPr sz="1600" dirty="0" err="1"/>
              <a:t>engine</a:t>
            </a:r>
            <a:r>
              <a:rPr sz="1600" dirty="0"/>
              <a:t>;</a:t>
            </a:r>
            <a:br>
              <a:rPr sz="1600" dirty="0"/>
            </a:br>
            <a:r>
              <a:rPr sz="1600" dirty="0"/>
              <a:t>    void drive() {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engine.start</a:t>
            </a:r>
            <a:r>
              <a:rPr sz="1600" dirty="0"/>
              <a:t>();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System.out.println</a:t>
            </a:r>
            <a:r>
              <a:rPr sz="1600" dirty="0"/>
              <a:t>("Car is running...");</a:t>
            </a:r>
            <a:br>
              <a:rPr sz="1600" dirty="0"/>
            </a:br>
            <a:r>
              <a:rPr sz="1600" dirty="0"/>
              <a:t>    }</a:t>
            </a:r>
            <a:br>
              <a:rPr sz="1600" dirty="0"/>
            </a:br>
            <a:r>
              <a:rPr sz="1600" dirty="0"/>
              <a:t>}</a:t>
            </a:r>
            <a:br>
              <a:rPr sz="1600" dirty="0"/>
            </a:br>
            <a:br>
              <a:rPr sz="1600" dirty="0"/>
            </a:b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Setter Injection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3200" dirty="0"/>
              <a:t>- When dependencies are </a:t>
            </a:r>
            <a:r>
              <a:rPr sz="3200" b="1" dirty="0"/>
              <a:t>optional</a:t>
            </a:r>
            <a:endParaRPr sz="32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3200" dirty="0"/>
              <a:t>- Allows </a:t>
            </a:r>
            <a:r>
              <a:rPr sz="3200" b="1" dirty="0"/>
              <a:t>modifying dependencies</a:t>
            </a:r>
            <a:r>
              <a:rPr sz="3200" dirty="0"/>
              <a:t> after object creation.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3200" dirty="0"/>
              <a:t>- Useful when dealing with </a:t>
            </a:r>
            <a:r>
              <a:rPr sz="3200" b="1" dirty="0"/>
              <a:t>configuration-based dependencies</a:t>
            </a:r>
            <a:r>
              <a:rPr sz="32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Final Thoughts on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 sz="28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Makes applications </a:t>
            </a:r>
            <a:r>
              <a:rPr sz="2800" b="1" dirty="0"/>
              <a:t>flexible, maintainable, and testable</a:t>
            </a:r>
            <a:r>
              <a:rPr sz="2800" dirty="0"/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Used extensively in Spring Boot for </a:t>
            </a:r>
            <a:r>
              <a:rPr sz="2800" b="1" dirty="0"/>
              <a:t>injecting services like database connections, REST clients, logging, and business logic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</TotalTime>
  <Words>1524</Words>
  <Application>Microsoft Office PowerPoint</Application>
  <PresentationFormat>On-screen Show (16:9)</PresentationFormat>
  <Paragraphs>112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Garamond</vt:lpstr>
      <vt:lpstr>Organic</vt:lpstr>
      <vt:lpstr>What is Dependency Injection (DI) in Spring?</vt:lpstr>
      <vt:lpstr>What is Dependency Injection (DI) in Spring?</vt:lpstr>
      <vt:lpstr>Problem Without Dependency Injection</vt:lpstr>
      <vt:lpstr>Without Dependency Injection - Example</vt:lpstr>
      <vt:lpstr>Solution: Using Dependency Injection</vt:lpstr>
      <vt:lpstr>Constructor Injection - Example</vt:lpstr>
      <vt:lpstr>Field Injection - Example</vt:lpstr>
      <vt:lpstr>Setter Injection - Explanation</vt:lpstr>
      <vt:lpstr>Final Thoughts on Dependency Injection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11</cp:revision>
  <dcterms:created xsi:type="dcterms:W3CDTF">2013-01-27T09:14:16Z</dcterms:created>
  <dcterms:modified xsi:type="dcterms:W3CDTF">2025-04-05T12:12:56Z</dcterms:modified>
  <cp:category/>
</cp:coreProperties>
</file>