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183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EE6BF-785E-4224-92FD-D2C4ACDF9D72}"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DAEB49-084F-4DDD-B2CF-525F4243EABF}" type="slidenum">
              <a:rPr lang="en-IN" smtClean="0"/>
              <a:t>‹#›</a:t>
            </a:fld>
            <a:endParaRPr lang="en-IN"/>
          </a:p>
        </p:txBody>
      </p:sp>
    </p:spTree>
    <p:extLst>
      <p:ext uri="{BB962C8B-B14F-4D97-AF65-F5344CB8AC3E}">
        <p14:creationId xmlns:p14="http://schemas.microsoft.com/office/powerpoint/2010/main" val="101987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Spring Auto Wiring - Overview</a:t>
            </a:r>
          </a:p>
          <a:p>
            <a:pPr>
              <a:buNone/>
            </a:pPr>
            <a:r>
              <a:rPr lang="en-US" dirty="0"/>
              <a:t>Spring Auto Wiring is like having a smart assistant in your code. Instead of manually specifying which dependency goes where, Spring does it for you! Imagine you’re assembling a car. Instead of picking and placing every part yourself, an expert comes in and automatically installs the correct components.</a:t>
            </a:r>
          </a:p>
          <a:p>
            <a:pPr>
              <a:buNone/>
            </a:pPr>
            <a:r>
              <a:rPr lang="en-US" dirty="0"/>
              <a:t>That’s exactly what Auto Wiring does—it automatically injects dependencies into your beans, so you don’t have to configure them manually. This feature significantly reduces boilerplate code and makes your application more flexible.</a:t>
            </a:r>
          </a:p>
          <a:p>
            <a:pPr>
              <a:buNone/>
            </a:pPr>
            <a:r>
              <a:rPr lang="en-US" dirty="0"/>
              <a:t>Spring Auto Wiring is part of </a:t>
            </a:r>
            <a:r>
              <a:rPr lang="en-US" b="1" dirty="0"/>
              <a:t>Spring’s Dependency Injection (DI)</a:t>
            </a:r>
            <a:r>
              <a:rPr lang="en-US" dirty="0"/>
              <a:t> mechanism. Instead of you deciding which objects to pass to a class, Spring automatically injects the required dependencies. This makes the code cleaner and easier to manage, especially in large applications.</a:t>
            </a:r>
          </a:p>
          <a:p>
            <a:pPr>
              <a:buNone/>
            </a:pPr>
            <a:r>
              <a:rPr lang="en-US" b="1" dirty="0"/>
              <a:t>Benefits of Auto Wiring</a:t>
            </a:r>
          </a:p>
          <a:p>
            <a:pPr>
              <a:buNone/>
            </a:pPr>
            <a:r>
              <a:rPr lang="en-US" dirty="0"/>
              <a:t>Now, why should you care about Auto Wiring? Simple—less work, fewer headaches!</a:t>
            </a:r>
          </a:p>
          <a:p>
            <a:pPr>
              <a:buFont typeface="Arial" panose="020B0604020202020204" pitchFamily="34" charset="0"/>
              <a:buChar char="•"/>
            </a:pPr>
            <a:r>
              <a:rPr lang="en-US" b="1" dirty="0"/>
              <a:t>Reduces manual dependency injection</a:t>
            </a:r>
            <a:r>
              <a:rPr lang="en-US" dirty="0"/>
              <a:t> – Without Auto Wiring, you’d have to define dependencies explicitly in an XML file or a Java-based configuration. That’s extra work! Auto Wiring removes this hassle by injecting the correct bean automatically.</a:t>
            </a:r>
          </a:p>
          <a:p>
            <a:pPr>
              <a:buFont typeface="Arial" panose="020B0604020202020204" pitchFamily="34" charset="0"/>
              <a:buChar char="•"/>
            </a:pPr>
            <a:r>
              <a:rPr lang="en-US" b="1" dirty="0"/>
              <a:t>Improves maintainability and scalability</a:t>
            </a:r>
            <a:r>
              <a:rPr lang="en-US" dirty="0"/>
              <a:t> – As your project grows, adding new dependencies manually can get messy. Auto Wiring ensures that dependencies are managed in a scalable way.</a:t>
            </a:r>
          </a:p>
          <a:p>
            <a:pPr>
              <a:buFont typeface="Arial" panose="020B0604020202020204" pitchFamily="34" charset="0"/>
              <a:buChar char="•"/>
            </a:pPr>
            <a:r>
              <a:rPr lang="en-US" b="1" dirty="0"/>
              <a:t>Automatically resolves dependencies based on type, name, or qualifier</a:t>
            </a:r>
            <a:r>
              <a:rPr lang="en-US" dirty="0"/>
              <a:t> – Instead of you specifying which object to use, Spring can </a:t>
            </a:r>
            <a:r>
              <a:rPr lang="en-US" b="1" dirty="0"/>
              <a:t>intelligently</a:t>
            </a:r>
            <a:r>
              <a:rPr lang="en-US" dirty="0"/>
              <a:t> determine the right dependency.</a:t>
            </a:r>
          </a:p>
          <a:p>
            <a:pPr>
              <a:buNone/>
            </a:pPr>
            <a:r>
              <a:rPr lang="en-US" dirty="0"/>
              <a:t>This is particularly useful in enterprise applications where there are </a:t>
            </a:r>
            <a:r>
              <a:rPr lang="en-US" b="1" dirty="0"/>
              <a:t>hundreds of beans</a:t>
            </a:r>
            <a:r>
              <a:rPr lang="en-US" dirty="0"/>
              <a:t>. Auto Wiring makes it easier to manage them without writing repetitive configuration code.</a:t>
            </a:r>
          </a:p>
          <a:p>
            <a:pPr>
              <a:buNone/>
            </a:pPr>
            <a:r>
              <a:rPr lang="en-US" b="1" dirty="0"/>
              <a:t>Auto Wiring Example - Car and Engine</a:t>
            </a:r>
          </a:p>
          <a:p>
            <a:pPr>
              <a:buNone/>
            </a:pPr>
            <a:r>
              <a:rPr lang="en-US" dirty="0"/>
              <a:t>Let’s make this more relatable. Think of a Car and an Engine. A car needs an engine to function, right?</a:t>
            </a:r>
          </a:p>
          <a:p>
            <a:pPr>
              <a:buNone/>
            </a:pPr>
            <a:r>
              <a:rPr lang="en-US" dirty="0"/>
              <a:t>Normally, you’d manually create an Engine object and pass it to the Car class. But with Spring Auto Wiring, you don’t have to do that.</a:t>
            </a:r>
          </a:p>
          <a:p>
            <a:pPr>
              <a:buNone/>
            </a:pPr>
            <a:r>
              <a:rPr lang="en-US" dirty="0"/>
              <a:t>Here’s what happens:</a:t>
            </a:r>
          </a:p>
          <a:p>
            <a:pPr>
              <a:buFont typeface="+mj-lt"/>
              <a:buAutoNum type="arabicPeriod"/>
            </a:pPr>
            <a:r>
              <a:rPr lang="en-US" dirty="0"/>
              <a:t>You define an Engine bean and a Car bean.</a:t>
            </a:r>
          </a:p>
          <a:p>
            <a:pPr>
              <a:buFont typeface="+mj-lt"/>
              <a:buAutoNum type="arabicPeriod"/>
            </a:pPr>
            <a:r>
              <a:rPr lang="en-US" dirty="0"/>
              <a:t>Spring automatically injects the Engine into the Car based on predefined rules.</a:t>
            </a:r>
          </a:p>
          <a:p>
            <a:pPr>
              <a:buFont typeface="+mj-lt"/>
              <a:buAutoNum type="arabicPeriod"/>
            </a:pPr>
            <a:r>
              <a:rPr lang="en-US" dirty="0"/>
              <a:t>You don’t need to explicitly specify it in your configuration—Spring </a:t>
            </a:r>
            <a:r>
              <a:rPr lang="en-US" b="1" dirty="0"/>
              <a:t>wires it automatically</a:t>
            </a:r>
            <a:r>
              <a:rPr lang="en-US" dirty="0"/>
              <a:t>.</a:t>
            </a:r>
          </a:p>
          <a:p>
            <a:pPr>
              <a:buNone/>
            </a:pPr>
            <a:r>
              <a:rPr lang="en-US" dirty="0"/>
              <a:t>This is an example of </a:t>
            </a:r>
            <a:r>
              <a:rPr lang="en-US" b="1" dirty="0"/>
              <a:t>loose coupling</a:t>
            </a:r>
            <a:r>
              <a:rPr lang="en-US" dirty="0"/>
              <a:t>, where the Car class doesn’t need to worry about how the Engine is provided. Spring manages the dependency for you!</a:t>
            </a:r>
          </a:p>
          <a:p>
            <a:pPr>
              <a:buNone/>
            </a:pPr>
            <a:r>
              <a:rPr lang="en-US" b="1" dirty="0"/>
              <a:t>Types of Auto Wiring</a:t>
            </a:r>
          </a:p>
          <a:p>
            <a:pPr>
              <a:buNone/>
            </a:pPr>
            <a:r>
              <a:rPr lang="en-US" dirty="0"/>
              <a:t>Spring offers multiple ways to wire dependencies, and each method has its advantages:</a:t>
            </a:r>
          </a:p>
          <a:p>
            <a:pPr>
              <a:buFont typeface="+mj-lt"/>
              <a:buAutoNum type="arabicPeriod"/>
            </a:pPr>
            <a:r>
              <a:rPr lang="en-US" b="1" dirty="0"/>
              <a:t>By Type</a:t>
            </a:r>
            <a:r>
              <a:rPr lang="en-US" dirty="0"/>
              <a:t> – Spring looks at the class type of the dependency and injects it if there’s exactly one matching bean.</a:t>
            </a:r>
          </a:p>
          <a:p>
            <a:pPr>
              <a:buFont typeface="+mj-lt"/>
              <a:buAutoNum type="arabicPeriod"/>
            </a:pPr>
            <a:r>
              <a:rPr lang="en-US" b="1" dirty="0"/>
              <a:t>By Name</a:t>
            </a:r>
            <a:r>
              <a:rPr lang="en-US" dirty="0"/>
              <a:t> – If a bean’s name matches the variable name in the dependent class, Spring assigns it automatically.</a:t>
            </a:r>
          </a:p>
          <a:p>
            <a:pPr>
              <a:buFont typeface="+mj-lt"/>
              <a:buAutoNum type="arabicPeriod"/>
            </a:pPr>
            <a:r>
              <a:rPr lang="en-US" b="1" dirty="0"/>
              <a:t>Using Qualifiers</a:t>
            </a:r>
            <a:r>
              <a:rPr lang="en-US" dirty="0"/>
              <a:t> – If there are multiple beans of the same type, you can use the @Qualifier annotation to specify exactly which one to use.</a:t>
            </a:r>
          </a:p>
          <a:p>
            <a:pPr>
              <a:buNone/>
            </a:pPr>
            <a:r>
              <a:rPr lang="en-US" dirty="0"/>
              <a:t>Each method provides a different level of control. </a:t>
            </a:r>
            <a:r>
              <a:rPr lang="en-US" b="1" dirty="0"/>
              <a:t>By Type</a:t>
            </a:r>
            <a:r>
              <a:rPr lang="en-US" dirty="0"/>
              <a:t> is quick and works in most cases, but </a:t>
            </a:r>
            <a:r>
              <a:rPr lang="en-US" b="1" dirty="0"/>
              <a:t>By Name</a:t>
            </a:r>
            <a:r>
              <a:rPr lang="en-US" dirty="0"/>
              <a:t> gives you more precision. And when you have multiple beans of the same type, </a:t>
            </a:r>
            <a:r>
              <a:rPr lang="en-US" b="1" dirty="0"/>
              <a:t>Qualifiers</a:t>
            </a:r>
            <a:r>
              <a:rPr lang="en-US" dirty="0"/>
              <a:t> ensure you’re injecting the correct one.</a:t>
            </a:r>
          </a:p>
          <a:p>
            <a:pPr>
              <a:buNone/>
            </a:pPr>
            <a:r>
              <a:rPr lang="en-US" b="1" dirty="0"/>
              <a:t>Potential Issues with Auto Wiring</a:t>
            </a:r>
          </a:p>
          <a:p>
            <a:pPr>
              <a:buNone/>
            </a:pPr>
            <a:r>
              <a:rPr lang="en-US" dirty="0"/>
              <a:t>Auto Wiring is great, but it’s not foolproof. Here are some common challenges you might face:</a:t>
            </a:r>
          </a:p>
          <a:p>
            <a:pPr>
              <a:buFont typeface="+mj-lt"/>
              <a:buAutoNum type="arabicPeriod"/>
            </a:pPr>
            <a:r>
              <a:rPr lang="en-US" b="1" dirty="0"/>
              <a:t>Multiple Beans of the Same Type</a:t>
            </a:r>
            <a:r>
              <a:rPr lang="en-US" dirty="0"/>
              <a:t> – If you have multiple beans of the same class, Spring doesn’t know which one to choose and throws an error.</a:t>
            </a:r>
          </a:p>
          <a:p>
            <a:pPr>
              <a:buFont typeface="+mj-lt"/>
              <a:buAutoNum type="arabicPeriod"/>
            </a:pPr>
            <a:r>
              <a:rPr lang="en-US" b="1" dirty="0"/>
              <a:t>No Matching Bean Found</a:t>
            </a:r>
            <a:r>
              <a:rPr lang="en-US" dirty="0"/>
              <a:t> – If Spring can’t find a suitable bean to inject, it will fail.</a:t>
            </a:r>
          </a:p>
          <a:p>
            <a:pPr>
              <a:buFont typeface="+mj-lt"/>
              <a:buAutoNum type="arabicPeriod"/>
            </a:pPr>
            <a:r>
              <a:rPr lang="en-US" b="1" dirty="0"/>
              <a:t>Conflicts Without Qualifiers</a:t>
            </a:r>
            <a:r>
              <a:rPr lang="en-US" dirty="0"/>
              <a:t> – When multiple beans exist, you need to use @Qualifier to tell Spring exactly which one to inject.</a:t>
            </a:r>
          </a:p>
          <a:p>
            <a:pPr>
              <a:buNone/>
            </a:pPr>
            <a:r>
              <a:rPr lang="en-US" dirty="0"/>
              <a:t>To prevent these issues, it’s a good practice to:</a:t>
            </a:r>
          </a:p>
          <a:p>
            <a:pPr>
              <a:buFont typeface="Arial" panose="020B0604020202020204" pitchFamily="34" charset="0"/>
              <a:buChar char="•"/>
            </a:pPr>
            <a:r>
              <a:rPr lang="en-US" dirty="0"/>
              <a:t>Always define unique names for your beans.</a:t>
            </a:r>
          </a:p>
          <a:p>
            <a:pPr>
              <a:buFont typeface="Arial" panose="020B0604020202020204" pitchFamily="34" charset="0"/>
              <a:buChar char="•"/>
            </a:pPr>
            <a:r>
              <a:rPr lang="en-US" dirty="0"/>
              <a:t>Use @Primary to mark a default bean when multiple exist.</a:t>
            </a:r>
          </a:p>
          <a:p>
            <a:pPr>
              <a:buFont typeface="Arial" panose="020B0604020202020204" pitchFamily="34" charset="0"/>
              <a:buChar char="•"/>
            </a:pPr>
            <a:r>
              <a:rPr lang="en-US" dirty="0"/>
              <a:t>Use @Qualifier to specify the exact bean to inject when needed.</a:t>
            </a:r>
          </a:p>
          <a:p>
            <a:pPr>
              <a:buNone/>
            </a:pPr>
            <a:r>
              <a:rPr lang="en-US" dirty="0"/>
              <a:t>Handling these situations properly ensures that Auto Wiring works </a:t>
            </a:r>
            <a:r>
              <a:rPr lang="en-US" b="1" dirty="0"/>
              <a:t>smoothly</a:t>
            </a:r>
            <a:r>
              <a:rPr lang="en-US" dirty="0"/>
              <a:t> in your application.</a:t>
            </a:r>
          </a:p>
          <a:p>
            <a:pPr>
              <a:buNone/>
            </a:pPr>
            <a:r>
              <a:rPr lang="en-US" b="1" dirty="0"/>
              <a:t>Comparison of Auto Wiring Methods</a:t>
            </a:r>
          </a:p>
          <a:p>
            <a:pPr>
              <a:buNone/>
            </a:pPr>
            <a:r>
              <a:rPr lang="en-US" dirty="0"/>
              <a:t>Now, let’s quickly compare the different Auto Wiring methods:</a:t>
            </a:r>
          </a:p>
          <a:p>
            <a:pPr>
              <a:buNone/>
            </a:pPr>
            <a:r>
              <a:rPr lang="en-US" b="1" dirty="0" err="1"/>
              <a:t>MethodDescriptionUse</a:t>
            </a:r>
            <a:r>
              <a:rPr lang="en-US" b="1" dirty="0"/>
              <a:t> </a:t>
            </a:r>
            <a:r>
              <a:rPr lang="en-US" b="1" dirty="0" err="1"/>
              <a:t>CaseBy</a:t>
            </a:r>
            <a:r>
              <a:rPr lang="en-US" b="1" dirty="0"/>
              <a:t> </a:t>
            </a:r>
            <a:r>
              <a:rPr lang="en-US" b="1" dirty="0" err="1"/>
              <a:t>Type</a:t>
            </a:r>
            <a:r>
              <a:rPr lang="en-US" dirty="0" err="1"/>
              <a:t>Matches</a:t>
            </a:r>
            <a:r>
              <a:rPr lang="en-US" dirty="0"/>
              <a:t> dependencies based on class </a:t>
            </a:r>
            <a:r>
              <a:rPr lang="en-US" dirty="0" err="1"/>
              <a:t>type.When</a:t>
            </a:r>
            <a:r>
              <a:rPr lang="en-US" dirty="0"/>
              <a:t> there’s only one bean of that </a:t>
            </a:r>
            <a:r>
              <a:rPr lang="en-US" dirty="0" err="1"/>
              <a:t>type.</a:t>
            </a:r>
            <a:r>
              <a:rPr lang="en-US" b="1" dirty="0" err="1"/>
              <a:t>By</a:t>
            </a:r>
            <a:r>
              <a:rPr lang="en-US" b="1" dirty="0"/>
              <a:t> </a:t>
            </a:r>
            <a:r>
              <a:rPr lang="en-US" b="1" dirty="0" err="1"/>
              <a:t>Name</a:t>
            </a:r>
            <a:r>
              <a:rPr lang="en-US" dirty="0" err="1"/>
              <a:t>Matches</a:t>
            </a:r>
            <a:r>
              <a:rPr lang="en-US" dirty="0"/>
              <a:t> dependencies using bean </a:t>
            </a:r>
            <a:r>
              <a:rPr lang="en-US" dirty="0" err="1"/>
              <a:t>names.When</a:t>
            </a:r>
            <a:r>
              <a:rPr lang="en-US" dirty="0"/>
              <a:t> bean names are unique and need to be </a:t>
            </a:r>
            <a:r>
              <a:rPr lang="en-US" dirty="0" err="1"/>
              <a:t>precise.</a:t>
            </a:r>
            <a:r>
              <a:rPr lang="en-US" b="1" dirty="0" err="1"/>
              <a:t>Using</a:t>
            </a:r>
            <a:r>
              <a:rPr lang="en-US" b="1" dirty="0"/>
              <a:t> </a:t>
            </a:r>
            <a:r>
              <a:rPr lang="en-US" b="1" dirty="0" err="1"/>
              <a:t>Qualifiers</a:t>
            </a:r>
            <a:r>
              <a:rPr lang="en-US" dirty="0" err="1"/>
              <a:t>Specifies</a:t>
            </a:r>
            <a:r>
              <a:rPr lang="en-US" dirty="0"/>
              <a:t> the exact bean to use when multiple </a:t>
            </a:r>
            <a:r>
              <a:rPr lang="en-US" dirty="0" err="1"/>
              <a:t>exist.When</a:t>
            </a:r>
            <a:r>
              <a:rPr lang="en-US" dirty="0"/>
              <a:t> multiple beans match the required type.</a:t>
            </a:r>
          </a:p>
          <a:p>
            <a:pPr>
              <a:buNone/>
            </a:pPr>
            <a:r>
              <a:rPr lang="en-US" dirty="0"/>
              <a:t>If your application has </a:t>
            </a:r>
            <a:r>
              <a:rPr lang="en-US" b="1" dirty="0"/>
              <a:t>multiple beans of the same type</a:t>
            </a:r>
            <a:r>
              <a:rPr lang="en-US" dirty="0"/>
              <a:t>, using @Qualifier is the safest way to ensure Spring injects the right one.</a:t>
            </a:r>
          </a:p>
          <a:p>
            <a:pPr>
              <a:buNone/>
            </a:pPr>
            <a:r>
              <a:rPr lang="en-US" b="1" dirty="0"/>
              <a:t>Final Thoughts on Auto Wiring</a:t>
            </a:r>
          </a:p>
          <a:p>
            <a:pPr>
              <a:buNone/>
            </a:pPr>
            <a:r>
              <a:rPr lang="en-US" dirty="0"/>
              <a:t>Spring Auto Wiring </a:t>
            </a:r>
            <a:r>
              <a:rPr lang="en-US" b="1" dirty="0"/>
              <a:t>removes a lot of manual effort</a:t>
            </a:r>
            <a:r>
              <a:rPr lang="en-US" dirty="0"/>
              <a:t> and makes your applications more flexible. But, like any automation, it needs careful handling. If you don’t manage dependencies correctly, you can run into </a:t>
            </a:r>
            <a:r>
              <a:rPr lang="en-US" b="1" dirty="0"/>
              <a:t>conflicts, missing dependencies, or unexpected behavior</a:t>
            </a:r>
            <a:r>
              <a:rPr lang="en-US" dirty="0"/>
              <a:t>.</a:t>
            </a:r>
          </a:p>
          <a:p>
            <a:pPr>
              <a:buNone/>
            </a:pPr>
            <a:r>
              <a:rPr lang="en-US" dirty="0"/>
              <a:t>So, when using Auto Wiring:</a:t>
            </a:r>
          </a:p>
          <a:p>
            <a:pPr>
              <a:buFont typeface="Arial" panose="020B0604020202020204" pitchFamily="34" charset="0"/>
              <a:buChar char="•"/>
            </a:pPr>
            <a:r>
              <a:rPr lang="en-US" b="1" dirty="0"/>
              <a:t>Understand which wiring method fits your case best</a:t>
            </a:r>
            <a:r>
              <a:rPr lang="en-US" dirty="0"/>
              <a:t>.</a:t>
            </a:r>
          </a:p>
          <a:p>
            <a:pPr>
              <a:buFont typeface="Arial" panose="020B0604020202020204" pitchFamily="34" charset="0"/>
              <a:buChar char="•"/>
            </a:pPr>
            <a:r>
              <a:rPr lang="en-US" b="1" dirty="0"/>
              <a:t>Use @Qualifier when multiple beans exist</a:t>
            </a:r>
            <a:r>
              <a:rPr lang="en-US" dirty="0"/>
              <a:t> to avoid confusion.</a:t>
            </a:r>
          </a:p>
          <a:p>
            <a:pPr>
              <a:buFont typeface="Arial" panose="020B0604020202020204" pitchFamily="34" charset="0"/>
              <a:buChar char="•"/>
            </a:pPr>
            <a:r>
              <a:rPr lang="en-US" b="1" dirty="0"/>
              <a:t>Keep your beans well-organized</a:t>
            </a:r>
            <a:r>
              <a:rPr lang="en-US" dirty="0"/>
              <a:t> so Spring can resolve dependencies correctly.</a:t>
            </a:r>
          </a:p>
          <a:p>
            <a:pPr>
              <a:buNone/>
            </a:pPr>
            <a:r>
              <a:rPr lang="en-US" dirty="0"/>
              <a:t>By following best practices, you can </a:t>
            </a:r>
            <a:r>
              <a:rPr lang="en-US" b="1" dirty="0"/>
              <a:t>fully leverage Spring Auto Wiring</a:t>
            </a:r>
            <a:r>
              <a:rPr lang="en-US" dirty="0"/>
              <a:t> to build </a:t>
            </a:r>
            <a:r>
              <a:rPr lang="en-US" b="1" dirty="0"/>
              <a:t>efficient, scalable applications</a:t>
            </a:r>
            <a:r>
              <a:rPr lang="en-US" dirty="0"/>
              <a:t>.</a:t>
            </a:r>
          </a:p>
          <a:p>
            <a:r>
              <a:rPr lang="en-US" dirty="0"/>
              <a:t>This version adds </a:t>
            </a:r>
            <a:r>
              <a:rPr lang="en-US" b="1" dirty="0"/>
              <a:t>deeper explanations</a:t>
            </a:r>
            <a:r>
              <a:rPr lang="en-US" dirty="0"/>
              <a:t> while keeping it engaging and easy to follow. Let me know if you’d like any more refinements! 🚀</a:t>
            </a:r>
          </a:p>
          <a:p>
            <a:endParaRPr lang="en-US" dirty="0"/>
          </a:p>
          <a:p>
            <a:endParaRPr lang="en-IN" dirty="0"/>
          </a:p>
        </p:txBody>
      </p:sp>
      <p:sp>
        <p:nvSpPr>
          <p:cNvPr id="4" name="Slide Number Placeholder 3"/>
          <p:cNvSpPr>
            <a:spLocks noGrp="1"/>
          </p:cNvSpPr>
          <p:nvPr>
            <p:ph type="sldNum" sz="quarter" idx="5"/>
          </p:nvPr>
        </p:nvSpPr>
        <p:spPr/>
        <p:txBody>
          <a:bodyPr/>
          <a:lstStyle/>
          <a:p>
            <a:fld id="{C9DAEB49-084F-4DDD-B2CF-525F4243EABF}" type="slidenum">
              <a:rPr lang="en-IN" smtClean="0"/>
              <a:t>1</a:t>
            </a:fld>
            <a:endParaRPr lang="en-IN"/>
          </a:p>
        </p:txBody>
      </p:sp>
    </p:spTree>
    <p:extLst>
      <p:ext uri="{BB962C8B-B14F-4D97-AF65-F5344CB8AC3E}">
        <p14:creationId xmlns:p14="http://schemas.microsoft.com/office/powerpoint/2010/main" val="339197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YouTube Title:</a:t>
            </a:r>
          </a:p>
          <a:p>
            <a:pPr>
              <a:buNone/>
            </a:pPr>
            <a:r>
              <a:rPr lang="en-US" dirty="0"/>
              <a:t>🔹 Spring Auto Wiring Explained with Real-World Example | Dependency Injection in Spring</a:t>
            </a:r>
          </a:p>
          <a:p>
            <a:pPr>
              <a:buNone/>
            </a:pPr>
            <a:r>
              <a:rPr lang="en-US" b="1" dirty="0"/>
              <a:t>YouTube Description:</a:t>
            </a:r>
          </a:p>
          <a:p>
            <a:pPr>
              <a:buNone/>
            </a:pPr>
            <a:r>
              <a:rPr lang="en-US" dirty="0"/>
              <a:t>🚀 </a:t>
            </a:r>
            <a:r>
              <a:rPr lang="en-US" b="1" dirty="0"/>
              <a:t>Spring Auto Wiring</a:t>
            </a:r>
            <a:r>
              <a:rPr lang="en-US" dirty="0"/>
              <a:t> is a powerful feature that simplifies </a:t>
            </a:r>
            <a:r>
              <a:rPr lang="en-US" b="1" dirty="0"/>
              <a:t>dependency injection</a:t>
            </a:r>
            <a:r>
              <a:rPr lang="en-US" dirty="0"/>
              <a:t> by automatically resolving and injecting dependencies into beans. In this video, we explain:</a:t>
            </a:r>
          </a:p>
          <a:p>
            <a:pPr>
              <a:buNone/>
            </a:pPr>
            <a:r>
              <a:rPr lang="en-US" dirty="0"/>
              <a:t>✅ What is Auto Wiring in Spring?</a:t>
            </a:r>
            <a:br>
              <a:rPr lang="en-US" dirty="0"/>
            </a:br>
            <a:r>
              <a:rPr lang="en-US" dirty="0"/>
              <a:t>✅ How Spring automatically injects dependencies?</a:t>
            </a:r>
            <a:br>
              <a:rPr lang="en-US" dirty="0"/>
            </a:br>
            <a:r>
              <a:rPr lang="en-US" dirty="0"/>
              <a:t>✅ Real-world example: Car and Engine dependency</a:t>
            </a:r>
            <a:br>
              <a:rPr lang="en-US" dirty="0"/>
            </a:br>
            <a:r>
              <a:rPr lang="en-US" dirty="0"/>
              <a:t>✅ Different types of Auto Wiring (By Type, By Name, Using Qualifiers)</a:t>
            </a:r>
            <a:br>
              <a:rPr lang="en-US" dirty="0"/>
            </a:br>
            <a:r>
              <a:rPr lang="en-US" dirty="0"/>
              <a:t>✅ How Auto Wiring reduces manual configuration?</a:t>
            </a:r>
            <a:br>
              <a:rPr lang="en-US" dirty="0"/>
            </a:br>
            <a:r>
              <a:rPr lang="en-US" dirty="0"/>
              <a:t>✅ Potential issues and how to resolve them</a:t>
            </a:r>
          </a:p>
          <a:p>
            <a:pPr>
              <a:buNone/>
            </a:pPr>
            <a:r>
              <a:rPr lang="en-US" dirty="0"/>
              <a:t>📌 </a:t>
            </a:r>
            <a:r>
              <a:rPr lang="en-US" b="1" dirty="0"/>
              <a:t>Why watch this video?</a:t>
            </a:r>
            <a:endParaRPr lang="en-US" dirty="0"/>
          </a:p>
          <a:p>
            <a:pPr>
              <a:buFont typeface="Arial" panose="020B0604020202020204" pitchFamily="34" charset="0"/>
              <a:buChar char="•"/>
            </a:pPr>
            <a:r>
              <a:rPr lang="en-US" dirty="0"/>
              <a:t>Saves time by understanding automatic dependency injection</a:t>
            </a:r>
          </a:p>
          <a:p>
            <a:pPr>
              <a:buFont typeface="Arial" panose="020B0604020202020204" pitchFamily="34" charset="0"/>
              <a:buChar char="•"/>
            </a:pPr>
            <a:r>
              <a:rPr lang="en-US" dirty="0"/>
              <a:t>Helps in building scalable Spring applications</a:t>
            </a:r>
          </a:p>
          <a:p>
            <a:pPr>
              <a:buNone/>
            </a:pPr>
            <a:r>
              <a:rPr lang="en-US" dirty="0"/>
              <a:t>🔔 </a:t>
            </a:r>
            <a:r>
              <a:rPr lang="en-US" b="1" dirty="0"/>
              <a:t>Subscribe for more tech insights on Spring and Backend Development!</a:t>
            </a:r>
            <a:endParaRPr lang="en-US" dirty="0"/>
          </a:p>
          <a:p>
            <a:pPr>
              <a:buNone/>
            </a:pPr>
            <a:r>
              <a:rPr lang="en-US" dirty="0"/>
              <a:t>📢 </a:t>
            </a:r>
            <a:r>
              <a:rPr lang="en-US" b="1" dirty="0"/>
              <a:t>Follow for updates:</a:t>
            </a:r>
            <a:br>
              <a:rPr lang="en-US" dirty="0"/>
            </a:br>
            <a:r>
              <a:rPr lang="en-US" dirty="0"/>
              <a:t>💻 Instagram | Twitter | LinkedIn</a:t>
            </a:r>
          </a:p>
          <a:p>
            <a:r>
              <a:rPr lang="en-US" dirty="0"/>
              <a:t>#SpringBoot #SpringFramework #DependencyInjection #SpringAutoWiring #BackendDevelopment #JavaSpring #SpringBootTutorial</a:t>
            </a:r>
          </a:p>
          <a:p>
            <a:endParaRPr lang="en-US"/>
          </a:p>
          <a:p>
            <a:endParaRPr lang="en-IN"/>
          </a:p>
        </p:txBody>
      </p:sp>
      <p:sp>
        <p:nvSpPr>
          <p:cNvPr id="4" name="Slide Number Placeholder 3"/>
          <p:cNvSpPr>
            <a:spLocks noGrp="1"/>
          </p:cNvSpPr>
          <p:nvPr>
            <p:ph type="sldNum" sz="quarter" idx="5"/>
          </p:nvPr>
        </p:nvSpPr>
        <p:spPr/>
        <p:txBody>
          <a:bodyPr/>
          <a:lstStyle/>
          <a:p>
            <a:fld id="{C9DAEB49-084F-4DDD-B2CF-525F4243EABF}" type="slidenum">
              <a:rPr lang="en-IN" smtClean="0"/>
              <a:t>2</a:t>
            </a:fld>
            <a:endParaRPr lang="en-IN"/>
          </a:p>
        </p:txBody>
      </p:sp>
    </p:spTree>
    <p:extLst>
      <p:ext uri="{BB962C8B-B14F-4D97-AF65-F5344CB8AC3E}">
        <p14:creationId xmlns:p14="http://schemas.microsoft.com/office/powerpoint/2010/main" val="3421977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540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2366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2257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83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035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699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1468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863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37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083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870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877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93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29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233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548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197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4/6/2025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49991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99" y="524671"/>
            <a:ext cx="5111752" cy="1918493"/>
          </a:xfrm>
        </p:spPr>
        <p:txBody>
          <a:bodyPr/>
          <a:lstStyle/>
          <a:p>
            <a:r>
              <a:rPr sz="2800" dirty="0" err="1"/>
              <a:t>BeanFactory</a:t>
            </a:r>
            <a:r>
              <a:rPr sz="2800" dirty="0"/>
              <a:t> vs </a:t>
            </a:r>
            <a:r>
              <a:rPr sz="2800" dirty="0" err="1"/>
              <a:t>ApplicationContext</a:t>
            </a:r>
            <a:r>
              <a:rPr sz="2800" dirty="0"/>
              <a:t> - Overview</a:t>
            </a:r>
          </a:p>
        </p:txBody>
      </p:sp>
      <p:sp>
        <p:nvSpPr>
          <p:cNvPr id="3" name="Subtitle 2"/>
          <p:cNvSpPr>
            <a:spLocks noGrp="1"/>
          </p:cNvSpPr>
          <p:nvPr>
            <p:ph type="subTitle" idx="1"/>
          </p:nvPr>
        </p:nvSpPr>
        <p:spPr/>
        <p:txBody>
          <a:bodyPr>
            <a:normAutofit/>
          </a:bodyPr>
          <a:lstStyle/>
          <a:p>
            <a:r>
              <a:rPr lang="en-US" sz="3200" dirty="0"/>
              <a:t>Spring </a:t>
            </a:r>
            <a:r>
              <a:rPr lang="en-US" sz="2800" dirty="0"/>
              <a:t>Framework</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When to Use Which?</a:t>
            </a:r>
          </a:p>
          <a:p>
            <a:pPr>
              <a:defRPr sz="1800">
                <a:solidFill>
                  <a:srgbClr val="000000"/>
                </a:solidFill>
              </a:defRPr>
            </a:pPr>
            <a:r>
              <a:t>- Use </a:t>
            </a:r>
            <a:r>
              <a:rPr b="1"/>
              <a:t>BeanFactory</a:t>
            </a:r>
            <a:r>
              <a:t> for </a:t>
            </a:r>
            <a:r>
              <a:rPr b="1"/>
              <a:t>lightweight applications</a:t>
            </a:r>
            <a:r>
              <a:t> where lazy initialization is beneficial.</a:t>
            </a:r>
          </a:p>
          <a:p>
            <a:pPr>
              <a:defRPr sz="1800">
                <a:solidFill>
                  <a:srgbClr val="000000"/>
                </a:solidFill>
              </a:defRPr>
            </a:pPr>
            <a:r>
              <a:t>- Use </a:t>
            </a:r>
            <a:r>
              <a:rPr b="1"/>
              <a:t>ApplicationContext</a:t>
            </a:r>
            <a:r>
              <a:t> for </a:t>
            </a:r>
            <a:r>
              <a:rPr b="1"/>
              <a:t>enterprise applications</a:t>
            </a:r>
            <a:r>
              <a:t> where advanced features like event handling and annotation support are needed.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a:xfrm>
            <a:off x="971551" y="1803399"/>
            <a:ext cx="7200897" cy="2489202"/>
          </a:xfrm>
        </p:spPr>
        <p:txBody>
          <a:bodyPr>
            <a:noAutofit/>
          </a:bodyPr>
          <a:lstStyle/>
          <a:p>
            <a:endParaRPr sz="1100" dirty="0"/>
          </a:p>
          <a:p>
            <a:r>
              <a:rPr sz="1100" dirty="0" err="1"/>
              <a:t>BeanFactory</a:t>
            </a:r>
            <a:r>
              <a:rPr sz="1100" dirty="0"/>
              <a:t> vs </a:t>
            </a:r>
            <a:r>
              <a:rPr sz="1100" dirty="0" err="1"/>
              <a:t>ApplicationContext</a:t>
            </a:r>
            <a:r>
              <a:rPr sz="1100" dirty="0"/>
              <a:t> - Overview</a:t>
            </a:r>
          </a:p>
          <a:p>
            <a:r>
              <a:rPr sz="1100" dirty="0" err="1"/>
              <a:t>BeanFactory</a:t>
            </a:r>
            <a:r>
              <a:rPr sz="1100" dirty="0"/>
              <a:t> - Definition</a:t>
            </a:r>
          </a:p>
          <a:p>
            <a:r>
              <a:rPr sz="1100" dirty="0" err="1"/>
              <a:t>BeanFactory</a:t>
            </a:r>
            <a:r>
              <a:rPr sz="1100" dirty="0"/>
              <a:t> - Code Example</a:t>
            </a:r>
          </a:p>
          <a:p>
            <a:r>
              <a:rPr sz="1100" dirty="0" err="1"/>
              <a:t>ApplicationContext</a:t>
            </a:r>
            <a:r>
              <a:rPr sz="1100" dirty="0"/>
              <a:t> - Definition</a:t>
            </a:r>
          </a:p>
          <a:p>
            <a:r>
              <a:rPr sz="1100" dirty="0" err="1"/>
              <a:t>ApplicationContext</a:t>
            </a:r>
            <a:r>
              <a:rPr sz="1100" dirty="0"/>
              <a:t> - Code Example</a:t>
            </a:r>
          </a:p>
          <a:p>
            <a:r>
              <a:rPr sz="1100" dirty="0"/>
              <a:t>Annotation-Based Configuration in </a:t>
            </a:r>
            <a:r>
              <a:rPr sz="1100" dirty="0" err="1"/>
              <a:t>ApplicationContext</a:t>
            </a:r>
            <a:endParaRPr sz="1100" dirty="0"/>
          </a:p>
          <a:p>
            <a:r>
              <a:rPr sz="1100" dirty="0"/>
              <a:t>Annotation-Based Configuration - Code Example</a:t>
            </a:r>
          </a:p>
          <a:p>
            <a:r>
              <a:rPr sz="1100" dirty="0"/>
              <a:t>Comparison Table - </a:t>
            </a:r>
            <a:r>
              <a:rPr sz="1100" dirty="0" err="1"/>
              <a:t>BeanFactory</a:t>
            </a:r>
            <a:r>
              <a:rPr sz="1100" dirty="0"/>
              <a:t> vs </a:t>
            </a:r>
            <a:r>
              <a:rPr sz="1100" dirty="0" err="1"/>
              <a:t>ApplicationContext</a:t>
            </a:r>
            <a:endParaRPr sz="1100" dirty="0"/>
          </a:p>
          <a:p>
            <a:r>
              <a:rPr sz="1100" dirty="0"/>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BeanFactory vs ApplicationContext - Overview</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What is Spring Container?</a:t>
            </a:r>
          </a:p>
          <a:p>
            <a:pPr>
              <a:defRPr sz="1800">
                <a:solidFill>
                  <a:srgbClr val="000000"/>
                </a:solidFill>
              </a:defRPr>
            </a:pPr>
            <a:r>
              <a:t>Spring provides containers to manage the lifecycle of Java objects (beans). The two main types are </a:t>
            </a:r>
            <a:r>
              <a:rPr b="1"/>
              <a:t>BeanFactory</a:t>
            </a:r>
            <a:r>
              <a:t> and </a:t>
            </a:r>
            <a:r>
              <a:rPr b="1"/>
              <a:t>ApplicationContext</a:t>
            </a: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BeanFactory - Definition</a:t>
            </a:r>
          </a:p>
        </p:txBody>
      </p:sp>
      <p:sp>
        <p:nvSpPr>
          <p:cNvPr id="3" name="Content Placeholder 2"/>
          <p:cNvSpPr>
            <a:spLocks noGrp="1"/>
          </p:cNvSpPr>
          <p:nvPr>
            <p:ph idx="1"/>
          </p:nvPr>
        </p:nvSpPr>
        <p:spPr/>
        <p:txBody>
          <a:bodyPr wrap="square">
            <a:normAutofit fontScale="92500" lnSpcReduction="10000"/>
          </a:bodyPr>
          <a:lstStyle/>
          <a:p>
            <a:endParaRPr/>
          </a:p>
          <a:p>
            <a:pPr algn="ctr">
              <a:defRPr sz="2400" b="1">
                <a:solidFill>
                  <a:srgbClr val="000000"/>
                </a:solidFill>
              </a:defRPr>
            </a:pPr>
            <a:r>
              <a:t>What is BeanFactory?</a:t>
            </a:r>
          </a:p>
          <a:p>
            <a:pPr>
              <a:defRPr sz="1800">
                <a:solidFill>
                  <a:srgbClr val="000000"/>
                </a:solidFill>
              </a:defRPr>
            </a:pPr>
            <a:r>
              <a:t>- It is the basic container in Spring for managing beans.</a:t>
            </a:r>
          </a:p>
          <a:p>
            <a:pPr>
              <a:defRPr sz="1800">
                <a:solidFill>
                  <a:srgbClr val="000000"/>
                </a:solidFill>
              </a:defRPr>
            </a:pPr>
            <a:r>
              <a:t>- Follows </a:t>
            </a:r>
            <a:r>
              <a:rPr b="1"/>
              <a:t>lazy initialization</a:t>
            </a:r>
            <a:r>
              <a:t> (beans are created only when requested).</a:t>
            </a:r>
          </a:p>
          <a:p>
            <a:pPr>
              <a:defRPr sz="1800">
                <a:solidFill>
                  <a:srgbClr val="000000"/>
                </a:solidFill>
              </a:defRPr>
            </a:pPr>
            <a:r>
              <a:t>- Lightweight and consumes fewer resources.</a:t>
            </a:r>
          </a:p>
          <a:p>
            <a:pPr>
              <a:defRPr sz="1800">
                <a:solidFill>
                  <a:srgbClr val="000000"/>
                </a:solidFill>
              </a:defRPr>
            </a:pPr>
            <a:r>
              <a:t>- Does not support advanced features like event handling or annotation-based configuration.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BeanFactory - Code Example</a:t>
            </a:r>
          </a:p>
        </p:txBody>
      </p:sp>
      <p:sp>
        <p:nvSpPr>
          <p:cNvPr id="3" name="TextBox 2"/>
          <p:cNvSpPr txBox="1"/>
          <p:nvPr/>
        </p:nvSpPr>
        <p:spPr>
          <a:xfrm>
            <a:off x="971551" y="1923256"/>
            <a:ext cx="7406195" cy="2462213"/>
          </a:xfrm>
          <a:prstGeom prst="rect">
            <a:avLst/>
          </a:prstGeom>
          <a:solidFill>
            <a:srgbClr val="2E2E2E"/>
          </a:solidFill>
        </p:spPr>
        <p:txBody>
          <a:bodyPr wrap="none">
            <a:spAutoFit/>
          </a:bodyPr>
          <a:lstStyle/>
          <a:p>
            <a:endParaRPr sz="1100" dirty="0"/>
          </a:p>
          <a:p>
            <a:pPr algn="l">
              <a:defRPr sz="1800">
                <a:solidFill>
                  <a:srgbClr val="FFFFFF"/>
                </a:solidFill>
                <a:latin typeface="Courier New"/>
              </a:defRPr>
            </a:pPr>
            <a:r>
              <a:rPr sz="1100" dirty="0"/>
              <a:t>import </a:t>
            </a:r>
            <a:r>
              <a:rPr sz="1100" dirty="0" err="1"/>
              <a:t>org.springframework.beans.factory.BeanFactory</a:t>
            </a:r>
            <a:r>
              <a:rPr sz="1100" dirty="0"/>
              <a:t>;</a:t>
            </a:r>
            <a:br>
              <a:rPr sz="1100" dirty="0"/>
            </a:br>
            <a:r>
              <a:rPr sz="1100" dirty="0"/>
              <a:t>import </a:t>
            </a:r>
            <a:r>
              <a:rPr sz="1100" dirty="0" err="1"/>
              <a:t>org.springframework.beans.factory.xml.XmlBeanFactory</a:t>
            </a:r>
            <a:r>
              <a:rPr sz="1100" dirty="0"/>
              <a:t>;</a:t>
            </a:r>
            <a:br>
              <a:rPr sz="1100" dirty="0"/>
            </a:br>
            <a:r>
              <a:rPr sz="1100" dirty="0"/>
              <a:t>import </a:t>
            </a:r>
            <a:r>
              <a:rPr sz="1100" dirty="0" err="1"/>
              <a:t>org.springframework.core.io.ClassPathResource</a:t>
            </a:r>
            <a:r>
              <a:rPr sz="1100" dirty="0"/>
              <a:t>;</a:t>
            </a:r>
            <a:br>
              <a:rPr sz="1100" dirty="0"/>
            </a:br>
            <a:br>
              <a:rPr sz="1100" dirty="0"/>
            </a:br>
            <a:r>
              <a:rPr sz="1100" dirty="0"/>
              <a:t>public class BeanFactoryExample {</a:t>
            </a:r>
            <a:br>
              <a:rPr sz="1100" dirty="0"/>
            </a:br>
            <a:r>
              <a:rPr sz="1100" dirty="0"/>
              <a:t>    public static void main(String[] </a:t>
            </a:r>
            <a:r>
              <a:rPr sz="1100" dirty="0" err="1"/>
              <a:t>args</a:t>
            </a:r>
            <a:r>
              <a:rPr sz="1100" dirty="0"/>
              <a:t>) {</a:t>
            </a:r>
            <a:br>
              <a:rPr sz="1100" dirty="0"/>
            </a:br>
            <a:r>
              <a:rPr sz="1100" dirty="0"/>
              <a:t>        </a:t>
            </a:r>
            <a:r>
              <a:rPr sz="1100" dirty="0" err="1"/>
              <a:t>BeanFactory</a:t>
            </a:r>
            <a:r>
              <a:rPr sz="1100" dirty="0"/>
              <a:t> factory = new </a:t>
            </a:r>
            <a:r>
              <a:rPr sz="1100" dirty="0" err="1"/>
              <a:t>XmlBeanFactory</a:t>
            </a:r>
            <a:r>
              <a:rPr sz="1100" dirty="0"/>
              <a:t>(new </a:t>
            </a:r>
            <a:r>
              <a:rPr sz="1100" dirty="0" err="1"/>
              <a:t>ClassPathResource</a:t>
            </a:r>
            <a:r>
              <a:rPr sz="1100" dirty="0"/>
              <a:t>("beans.xml"));</a:t>
            </a:r>
            <a:br>
              <a:rPr sz="1100" dirty="0"/>
            </a:br>
            <a:r>
              <a:rPr sz="1100" dirty="0"/>
              <a:t>        </a:t>
            </a:r>
            <a:r>
              <a:rPr sz="1100" dirty="0" err="1"/>
              <a:t>MyBean</a:t>
            </a:r>
            <a:r>
              <a:rPr sz="1100" dirty="0"/>
              <a:t> </a:t>
            </a:r>
            <a:r>
              <a:rPr sz="1100" dirty="0" err="1"/>
              <a:t>myBean</a:t>
            </a:r>
            <a:r>
              <a:rPr sz="1100" dirty="0"/>
              <a:t> = (</a:t>
            </a:r>
            <a:r>
              <a:rPr sz="1100" dirty="0" err="1"/>
              <a:t>MyBean</a:t>
            </a:r>
            <a:r>
              <a:rPr sz="1100" dirty="0"/>
              <a:t>) </a:t>
            </a:r>
            <a:r>
              <a:rPr sz="1100" dirty="0" err="1"/>
              <a:t>factory.getBean</a:t>
            </a:r>
            <a:r>
              <a:rPr sz="1100" dirty="0"/>
              <a:t>("</a:t>
            </a:r>
            <a:r>
              <a:rPr sz="1100" dirty="0" err="1"/>
              <a:t>myBean</a:t>
            </a:r>
            <a:r>
              <a:rPr sz="1100" dirty="0"/>
              <a:t>");</a:t>
            </a:r>
            <a:br>
              <a:rPr sz="1100" dirty="0"/>
            </a:br>
            <a:r>
              <a:rPr sz="1100" dirty="0"/>
              <a:t>        </a:t>
            </a:r>
            <a:r>
              <a:rPr sz="1100" dirty="0" err="1"/>
              <a:t>myBean.printMessage</a:t>
            </a:r>
            <a:r>
              <a:rPr sz="1100" dirty="0"/>
              <a:t>();</a:t>
            </a:r>
            <a:br>
              <a:rPr sz="1100" dirty="0"/>
            </a:br>
            <a:r>
              <a:rPr sz="1100" dirty="0"/>
              <a:t>    }</a:t>
            </a:r>
            <a:br>
              <a:rPr sz="1100" dirty="0"/>
            </a:br>
            <a:r>
              <a:rPr sz="1100" dirty="0"/>
              <a:t>}</a:t>
            </a:r>
            <a:br>
              <a:rPr sz="1100" dirty="0"/>
            </a:br>
            <a:br>
              <a:rPr sz="1100" dirty="0"/>
            </a:br>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ApplicationContext - Definition</a:t>
            </a:r>
          </a:p>
        </p:txBody>
      </p:sp>
      <p:sp>
        <p:nvSpPr>
          <p:cNvPr id="3" name="Content Placeholder 2"/>
          <p:cNvSpPr>
            <a:spLocks noGrp="1"/>
          </p:cNvSpPr>
          <p:nvPr>
            <p:ph idx="1"/>
          </p:nvPr>
        </p:nvSpPr>
        <p:spPr/>
        <p:txBody>
          <a:bodyPr wrap="square">
            <a:normAutofit fontScale="92500" lnSpcReduction="10000"/>
          </a:bodyPr>
          <a:lstStyle/>
          <a:p>
            <a:endParaRPr/>
          </a:p>
          <a:p>
            <a:pPr algn="ctr">
              <a:defRPr sz="2400" b="1">
                <a:solidFill>
                  <a:srgbClr val="000000"/>
                </a:solidFill>
              </a:defRPr>
            </a:pPr>
            <a:r>
              <a:t>What is ApplicationContext?</a:t>
            </a:r>
          </a:p>
          <a:p>
            <a:pPr>
              <a:defRPr sz="1800">
                <a:solidFill>
                  <a:srgbClr val="000000"/>
                </a:solidFill>
              </a:defRPr>
            </a:pPr>
            <a:r>
              <a:t>- It extends </a:t>
            </a:r>
            <a:r>
              <a:rPr b="1"/>
              <a:t>BeanFactory</a:t>
            </a:r>
            <a:r>
              <a:t> and provides additional features.</a:t>
            </a:r>
          </a:p>
          <a:p>
            <a:pPr>
              <a:defRPr sz="1800">
                <a:solidFill>
                  <a:srgbClr val="000000"/>
                </a:solidFill>
              </a:defRPr>
            </a:pPr>
            <a:r>
              <a:t>- </a:t>
            </a:r>
            <a:r>
              <a:rPr b="1"/>
              <a:t>Eagerly initializes</a:t>
            </a:r>
            <a:r>
              <a:t> all beans at startup.</a:t>
            </a:r>
          </a:p>
          <a:p>
            <a:pPr>
              <a:defRPr sz="1800">
                <a:solidFill>
                  <a:srgbClr val="000000"/>
                </a:solidFill>
              </a:defRPr>
            </a:pPr>
            <a:r>
              <a:t>- Supports </a:t>
            </a:r>
            <a:r>
              <a:rPr b="1"/>
              <a:t>event handling, internationalization, annotation-based configuration, and AOP integration</a:t>
            </a:r>
            <a:r>
              <a:t>.</a:t>
            </a:r>
          </a:p>
          <a:p>
            <a:pPr>
              <a:defRPr sz="1800">
                <a:solidFill>
                  <a:srgbClr val="000000"/>
                </a:solidFill>
              </a:defRPr>
            </a:pPr>
            <a:r>
              <a:t>- Preferred for large-scale enterprise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ApplicationContext - Code Example</a:t>
            </a:r>
          </a:p>
        </p:txBody>
      </p:sp>
      <p:sp>
        <p:nvSpPr>
          <p:cNvPr id="3" name="TextBox 2"/>
          <p:cNvSpPr txBox="1"/>
          <p:nvPr/>
        </p:nvSpPr>
        <p:spPr>
          <a:xfrm>
            <a:off x="868902" y="1928812"/>
            <a:ext cx="7406195" cy="2292935"/>
          </a:xfrm>
          <a:prstGeom prst="rect">
            <a:avLst/>
          </a:prstGeom>
          <a:solidFill>
            <a:srgbClr val="2E2E2E"/>
          </a:solidFill>
        </p:spPr>
        <p:txBody>
          <a:bodyPr wrap="none">
            <a:spAutoFit/>
          </a:bodyPr>
          <a:lstStyle/>
          <a:p>
            <a:endParaRPr sz="1100" dirty="0"/>
          </a:p>
          <a:p>
            <a:pPr algn="l">
              <a:defRPr sz="1800">
                <a:solidFill>
                  <a:srgbClr val="FFFFFF"/>
                </a:solidFill>
                <a:latin typeface="Courier New"/>
              </a:defRPr>
            </a:pPr>
            <a:r>
              <a:rPr sz="1100" dirty="0"/>
              <a:t>import </a:t>
            </a:r>
            <a:r>
              <a:rPr sz="1100" dirty="0" err="1"/>
              <a:t>org.springframework.context.ApplicationContext</a:t>
            </a:r>
            <a:r>
              <a:rPr sz="1100" dirty="0"/>
              <a:t>;</a:t>
            </a:r>
            <a:br>
              <a:rPr sz="1100" dirty="0"/>
            </a:br>
            <a:r>
              <a:rPr sz="1100" dirty="0"/>
              <a:t>import org.springframework.context.support.ClassPathXmlApplicationContext;</a:t>
            </a:r>
            <a:br>
              <a:rPr sz="1100" dirty="0"/>
            </a:br>
            <a:br>
              <a:rPr sz="1100" dirty="0"/>
            </a:br>
            <a:r>
              <a:rPr sz="1100" dirty="0"/>
              <a:t>public class </a:t>
            </a:r>
            <a:r>
              <a:rPr sz="1100" dirty="0" err="1"/>
              <a:t>ApplicationContextExample</a:t>
            </a:r>
            <a:r>
              <a:rPr sz="1100" dirty="0"/>
              <a:t> {</a:t>
            </a:r>
            <a:br>
              <a:rPr sz="1100" dirty="0"/>
            </a:br>
            <a:r>
              <a:rPr sz="1100" dirty="0"/>
              <a:t>    public static void main(String[] </a:t>
            </a:r>
            <a:r>
              <a:rPr sz="1100" dirty="0" err="1"/>
              <a:t>args</a:t>
            </a:r>
            <a:r>
              <a:rPr sz="1100" dirty="0"/>
              <a:t>) {</a:t>
            </a:r>
            <a:br>
              <a:rPr sz="1100" dirty="0"/>
            </a:br>
            <a:r>
              <a:rPr sz="1100" dirty="0"/>
              <a:t>        </a:t>
            </a:r>
            <a:r>
              <a:rPr sz="1100" dirty="0" err="1"/>
              <a:t>ApplicationContext</a:t>
            </a:r>
            <a:r>
              <a:rPr sz="1100" dirty="0"/>
              <a:t> context = new </a:t>
            </a:r>
            <a:r>
              <a:rPr sz="1100" dirty="0" err="1"/>
              <a:t>ClassPathXmlApplicationContext</a:t>
            </a:r>
            <a:r>
              <a:rPr sz="1100" dirty="0"/>
              <a:t>("beans.xml");</a:t>
            </a:r>
            <a:br>
              <a:rPr sz="1100" dirty="0"/>
            </a:br>
            <a:r>
              <a:rPr sz="1100" dirty="0"/>
              <a:t>        </a:t>
            </a:r>
            <a:r>
              <a:rPr sz="1100" dirty="0" err="1"/>
              <a:t>MyBean</a:t>
            </a:r>
            <a:r>
              <a:rPr sz="1100" dirty="0"/>
              <a:t> </a:t>
            </a:r>
            <a:r>
              <a:rPr sz="1100" dirty="0" err="1"/>
              <a:t>myBean</a:t>
            </a:r>
            <a:r>
              <a:rPr sz="1100" dirty="0"/>
              <a:t> = (</a:t>
            </a:r>
            <a:r>
              <a:rPr sz="1100" dirty="0" err="1"/>
              <a:t>MyBean</a:t>
            </a:r>
            <a:r>
              <a:rPr sz="1100" dirty="0"/>
              <a:t>) </a:t>
            </a:r>
            <a:r>
              <a:rPr sz="1100" dirty="0" err="1"/>
              <a:t>context.getBean</a:t>
            </a:r>
            <a:r>
              <a:rPr sz="1100" dirty="0"/>
              <a:t>("</a:t>
            </a:r>
            <a:r>
              <a:rPr sz="1100" dirty="0" err="1"/>
              <a:t>myBean</a:t>
            </a:r>
            <a:r>
              <a:rPr sz="1100" dirty="0"/>
              <a:t>");</a:t>
            </a:r>
            <a:br>
              <a:rPr sz="1100" dirty="0"/>
            </a:br>
            <a:r>
              <a:rPr sz="1100" dirty="0"/>
              <a:t>        </a:t>
            </a:r>
            <a:r>
              <a:rPr sz="1100" dirty="0" err="1"/>
              <a:t>myBean.printMessage</a:t>
            </a:r>
            <a:r>
              <a:rPr sz="1100" dirty="0"/>
              <a:t>();</a:t>
            </a:r>
            <a:br>
              <a:rPr sz="1100" dirty="0"/>
            </a:br>
            <a:r>
              <a:rPr sz="1100" dirty="0"/>
              <a:t>    }</a:t>
            </a:r>
            <a:br>
              <a:rPr sz="1100" dirty="0"/>
            </a:br>
            <a:r>
              <a:rPr sz="1100" dirty="0"/>
              <a:t>}</a:t>
            </a:r>
            <a:br>
              <a:rPr sz="1100" dirty="0"/>
            </a:br>
            <a:br>
              <a:rPr sz="1100" dirty="0"/>
            </a:br>
            <a:endParaRPr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Annotation-Based Configuration in ApplicationContext</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ApplicationContext supports annotation-based bean configuration</a:t>
            </a:r>
          </a:p>
          <a:p>
            <a:pPr>
              <a:defRPr sz="1800">
                <a:solidFill>
                  <a:srgbClr val="000000"/>
                </a:solidFill>
              </a:defRPr>
            </a:pPr>
            <a:r>
              <a:t>- Uses `@Component` to define beans automatically.</a:t>
            </a:r>
          </a:p>
          <a:p>
            <a:pPr>
              <a:defRPr sz="1800">
                <a:solidFill>
                  <a:srgbClr val="000000"/>
                </a:solidFill>
              </a:defRPr>
            </a:pPr>
            <a:r>
              <a:t>- Uses `@Autowired` to inject dependencies without XML configuration.</a:t>
            </a:r>
          </a:p>
          <a:p>
            <a:pPr>
              <a:defRPr sz="1800">
                <a:solidFill>
                  <a:srgbClr val="000000"/>
                </a:solidFill>
              </a:defRPr>
            </a:pPr>
            <a:r>
              <a:t>- Improves readability and reduces boilerplate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Annotation-Based Configuration - Code Example</a:t>
            </a:r>
          </a:p>
        </p:txBody>
      </p:sp>
      <p:sp>
        <p:nvSpPr>
          <p:cNvPr id="3" name="TextBox 2"/>
          <p:cNvSpPr txBox="1"/>
          <p:nvPr/>
        </p:nvSpPr>
        <p:spPr>
          <a:xfrm>
            <a:off x="1141392" y="1621631"/>
            <a:ext cx="7109639" cy="3016210"/>
          </a:xfrm>
          <a:prstGeom prst="rect">
            <a:avLst/>
          </a:prstGeom>
          <a:solidFill>
            <a:srgbClr val="2E2E2E"/>
          </a:solidFill>
        </p:spPr>
        <p:txBody>
          <a:bodyPr wrap="none">
            <a:spAutoFit/>
          </a:bodyPr>
          <a:lstStyle/>
          <a:p>
            <a:endParaRPr sz="1000" dirty="0"/>
          </a:p>
          <a:p>
            <a:pPr algn="l">
              <a:defRPr sz="1800">
                <a:solidFill>
                  <a:srgbClr val="FFFFFF"/>
                </a:solidFill>
                <a:latin typeface="Courier New"/>
              </a:defRPr>
            </a:pPr>
            <a:r>
              <a:rPr sz="1000" dirty="0"/>
              <a:t>import </a:t>
            </a:r>
            <a:r>
              <a:rPr sz="1000" dirty="0" err="1"/>
              <a:t>org.springframework.context.ApplicationContext</a:t>
            </a:r>
            <a:r>
              <a:rPr sz="1000" dirty="0"/>
              <a:t>;</a:t>
            </a:r>
            <a:br>
              <a:rPr sz="1000" dirty="0"/>
            </a:br>
            <a:r>
              <a:rPr sz="1000" dirty="0"/>
              <a:t>import org.springframework.context.annotation.AnnotationConfigApplicationContext;</a:t>
            </a:r>
            <a:br>
              <a:rPr sz="1000" dirty="0"/>
            </a:br>
            <a:r>
              <a:rPr sz="1000" dirty="0"/>
              <a:t>import </a:t>
            </a:r>
            <a:r>
              <a:rPr sz="1000" dirty="0" err="1"/>
              <a:t>org.springframework.stereotype.Component</a:t>
            </a:r>
            <a:r>
              <a:rPr sz="1000" dirty="0"/>
              <a:t>;</a:t>
            </a:r>
            <a:br>
              <a:rPr sz="1000" dirty="0"/>
            </a:br>
            <a:br>
              <a:rPr sz="1000" dirty="0"/>
            </a:br>
            <a:r>
              <a:rPr sz="1000" dirty="0"/>
              <a:t>@Component</a:t>
            </a:r>
            <a:br>
              <a:rPr sz="1000" dirty="0"/>
            </a:br>
            <a:r>
              <a:rPr sz="1000" dirty="0"/>
              <a:t>public class </a:t>
            </a:r>
            <a:r>
              <a:rPr sz="1000" dirty="0" err="1"/>
              <a:t>MyBean</a:t>
            </a:r>
            <a:r>
              <a:rPr sz="1000" dirty="0"/>
              <a:t> {</a:t>
            </a:r>
            <a:br>
              <a:rPr sz="1000" dirty="0"/>
            </a:br>
            <a:r>
              <a:rPr sz="1000" dirty="0"/>
              <a:t>    public void </a:t>
            </a:r>
            <a:r>
              <a:rPr sz="1000" dirty="0" err="1"/>
              <a:t>printMessage</a:t>
            </a:r>
            <a:r>
              <a:rPr sz="1000" dirty="0"/>
              <a:t>() {</a:t>
            </a:r>
            <a:br>
              <a:rPr sz="1000" dirty="0"/>
            </a:br>
            <a:r>
              <a:rPr sz="1000" dirty="0"/>
              <a:t>        </a:t>
            </a:r>
            <a:r>
              <a:rPr sz="1000" dirty="0" err="1"/>
              <a:t>System.out.println</a:t>
            </a:r>
            <a:r>
              <a:rPr sz="1000" dirty="0"/>
              <a:t>("Hello from </a:t>
            </a:r>
            <a:r>
              <a:rPr sz="1000" dirty="0" err="1"/>
              <a:t>MyBean</a:t>
            </a:r>
            <a:r>
              <a:rPr sz="1000" dirty="0"/>
              <a:t>!");</a:t>
            </a:r>
            <a:br>
              <a:rPr sz="1000" dirty="0"/>
            </a:br>
            <a:r>
              <a:rPr sz="1000" dirty="0"/>
              <a:t>    }</a:t>
            </a:r>
            <a:br>
              <a:rPr sz="1000" dirty="0"/>
            </a:br>
            <a:r>
              <a:rPr sz="1000" dirty="0"/>
              <a:t>}</a:t>
            </a:r>
            <a:br>
              <a:rPr sz="1000" dirty="0"/>
            </a:br>
            <a:br>
              <a:rPr sz="1000" dirty="0"/>
            </a:br>
            <a:r>
              <a:rPr sz="1000" dirty="0"/>
              <a:t>public class </a:t>
            </a:r>
            <a:r>
              <a:rPr sz="1000" dirty="0" err="1"/>
              <a:t>ApplicationContextAnnotationExample</a:t>
            </a:r>
            <a:r>
              <a:rPr sz="1000" dirty="0"/>
              <a:t> {</a:t>
            </a:r>
            <a:br>
              <a:rPr sz="1000" dirty="0"/>
            </a:br>
            <a:r>
              <a:rPr sz="1000" dirty="0"/>
              <a:t>    public static void main(String[] </a:t>
            </a:r>
            <a:r>
              <a:rPr sz="1000" dirty="0" err="1"/>
              <a:t>args</a:t>
            </a:r>
            <a:r>
              <a:rPr sz="1000" dirty="0"/>
              <a:t>) {</a:t>
            </a:r>
            <a:br>
              <a:rPr sz="1000" dirty="0"/>
            </a:br>
            <a:r>
              <a:rPr sz="1000" dirty="0"/>
              <a:t>        </a:t>
            </a:r>
            <a:r>
              <a:rPr sz="1000" dirty="0" err="1"/>
              <a:t>ApplicationContext</a:t>
            </a:r>
            <a:r>
              <a:rPr sz="1000" dirty="0"/>
              <a:t> context = new </a:t>
            </a:r>
            <a:r>
              <a:rPr sz="1000" dirty="0" err="1"/>
              <a:t>AnnotationConfigApplicationContext</a:t>
            </a:r>
            <a:r>
              <a:rPr sz="1000" dirty="0"/>
              <a:t>(</a:t>
            </a:r>
            <a:r>
              <a:rPr sz="1000" dirty="0" err="1"/>
              <a:t>MyBean.class</a:t>
            </a:r>
            <a:r>
              <a:rPr sz="1000" dirty="0"/>
              <a:t>);</a:t>
            </a:r>
            <a:br>
              <a:rPr sz="1000" dirty="0"/>
            </a:br>
            <a:r>
              <a:rPr sz="1000" dirty="0"/>
              <a:t>        </a:t>
            </a:r>
            <a:r>
              <a:rPr sz="1000" dirty="0" err="1"/>
              <a:t>MyBean</a:t>
            </a:r>
            <a:r>
              <a:rPr sz="1000" dirty="0"/>
              <a:t> </a:t>
            </a:r>
            <a:r>
              <a:rPr sz="1000" dirty="0" err="1"/>
              <a:t>myBean</a:t>
            </a:r>
            <a:r>
              <a:rPr sz="1000" dirty="0"/>
              <a:t> = </a:t>
            </a:r>
            <a:r>
              <a:rPr sz="1000" dirty="0" err="1"/>
              <a:t>context.getBean</a:t>
            </a:r>
            <a:r>
              <a:rPr sz="1000" dirty="0"/>
              <a:t>(</a:t>
            </a:r>
            <a:r>
              <a:rPr sz="1000" dirty="0" err="1"/>
              <a:t>MyBean.class</a:t>
            </a:r>
            <a:r>
              <a:rPr sz="1000" dirty="0"/>
              <a:t>);</a:t>
            </a:r>
            <a:br>
              <a:rPr sz="1000" dirty="0"/>
            </a:br>
            <a:r>
              <a:rPr sz="1000" dirty="0"/>
              <a:t>        </a:t>
            </a:r>
            <a:r>
              <a:rPr sz="1000" dirty="0" err="1"/>
              <a:t>myBean.printMessage</a:t>
            </a:r>
            <a:r>
              <a:rPr sz="1000" dirty="0"/>
              <a:t>();</a:t>
            </a:r>
            <a:br>
              <a:rPr sz="1000" dirty="0"/>
            </a:br>
            <a:r>
              <a:rPr sz="1000" dirty="0"/>
              <a:t>    }</a:t>
            </a:r>
            <a:br>
              <a:rPr sz="1000" dirty="0"/>
            </a:br>
            <a:r>
              <a:rPr sz="1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Comparison Table - </a:t>
            </a:r>
            <a:r>
              <a:rPr dirty="0" err="1"/>
              <a:t>BeanFactory</a:t>
            </a:r>
            <a:r>
              <a:rPr dirty="0"/>
              <a:t> vs </a:t>
            </a:r>
            <a:r>
              <a:rPr dirty="0" err="1"/>
              <a:t>ApplicationContext</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3027800093"/>
              </p:ext>
            </p:extLst>
          </p:nvPr>
        </p:nvGraphicFramePr>
        <p:xfrm>
          <a:off x="1071562" y="1907380"/>
          <a:ext cx="7000875" cy="2707482"/>
        </p:xfrm>
        <a:graphic>
          <a:graphicData uri="http://schemas.openxmlformats.org/drawingml/2006/table">
            <a:tbl>
              <a:tblPr firstRow="1" bandRow="1">
                <a:tableStyleId>{5C22544A-7EE6-4342-B048-85BDC9FD1C3A}</a:tableStyleId>
              </a:tblPr>
              <a:tblGrid>
                <a:gridCol w="2333625">
                  <a:extLst>
                    <a:ext uri="{9D8B030D-6E8A-4147-A177-3AD203B41FA5}">
                      <a16:colId xmlns:a16="http://schemas.microsoft.com/office/drawing/2014/main" val="20000"/>
                    </a:ext>
                  </a:extLst>
                </a:gridCol>
                <a:gridCol w="2333625">
                  <a:extLst>
                    <a:ext uri="{9D8B030D-6E8A-4147-A177-3AD203B41FA5}">
                      <a16:colId xmlns:a16="http://schemas.microsoft.com/office/drawing/2014/main" val="20001"/>
                    </a:ext>
                  </a:extLst>
                </a:gridCol>
                <a:gridCol w="2333625">
                  <a:extLst>
                    <a:ext uri="{9D8B030D-6E8A-4147-A177-3AD203B41FA5}">
                      <a16:colId xmlns:a16="http://schemas.microsoft.com/office/drawing/2014/main" val="20002"/>
                    </a:ext>
                  </a:extLst>
                </a:gridCol>
              </a:tblGrid>
              <a:tr h="451247">
                <a:tc>
                  <a:txBody>
                    <a:bodyPr/>
                    <a:lstStyle/>
                    <a:p>
                      <a:pPr>
                        <a:defRPr b="1"/>
                      </a:pPr>
                      <a:r>
                        <a:t>Feature</a:t>
                      </a:r>
                    </a:p>
                  </a:txBody>
                  <a:tcPr/>
                </a:tc>
                <a:tc>
                  <a:txBody>
                    <a:bodyPr/>
                    <a:lstStyle/>
                    <a:p>
                      <a:pPr>
                        <a:defRPr b="1"/>
                      </a:pPr>
                      <a:r>
                        <a:rPr dirty="0" err="1"/>
                        <a:t>BeanFactory</a:t>
                      </a:r>
                      <a:endParaRPr dirty="0"/>
                    </a:p>
                  </a:txBody>
                  <a:tcPr/>
                </a:tc>
                <a:tc>
                  <a:txBody>
                    <a:bodyPr/>
                    <a:lstStyle/>
                    <a:p>
                      <a:pPr>
                        <a:defRPr b="1"/>
                      </a:pPr>
                      <a:r>
                        <a:t>ApplicationContext</a:t>
                      </a:r>
                    </a:p>
                  </a:txBody>
                  <a:tcPr/>
                </a:tc>
                <a:extLst>
                  <a:ext uri="{0D108BD9-81ED-4DB2-BD59-A6C34878D82A}">
                    <a16:rowId xmlns:a16="http://schemas.microsoft.com/office/drawing/2014/main" val="10000"/>
                  </a:ext>
                </a:extLst>
              </a:tr>
              <a:tr h="451247">
                <a:tc>
                  <a:txBody>
                    <a:bodyPr/>
                    <a:lstStyle/>
                    <a:p>
                      <a:r>
                        <a:rPr dirty="0"/>
                        <a:t>Initialization</a:t>
                      </a:r>
                    </a:p>
                  </a:txBody>
                  <a:tcPr/>
                </a:tc>
                <a:tc>
                  <a:txBody>
                    <a:bodyPr/>
                    <a:lstStyle/>
                    <a:p>
                      <a:r>
                        <a:t>Lazy</a:t>
                      </a:r>
                    </a:p>
                  </a:txBody>
                  <a:tcPr/>
                </a:tc>
                <a:tc>
                  <a:txBody>
                    <a:bodyPr/>
                    <a:lstStyle/>
                    <a:p>
                      <a:r>
                        <a:t>Eager</a:t>
                      </a:r>
                    </a:p>
                  </a:txBody>
                  <a:tcPr/>
                </a:tc>
                <a:extLst>
                  <a:ext uri="{0D108BD9-81ED-4DB2-BD59-A6C34878D82A}">
                    <a16:rowId xmlns:a16="http://schemas.microsoft.com/office/drawing/2014/main" val="10001"/>
                  </a:ext>
                </a:extLst>
              </a:tr>
              <a:tr h="451247">
                <a:tc>
                  <a:txBody>
                    <a:bodyPr/>
                    <a:lstStyle/>
                    <a:p>
                      <a:r>
                        <a:t>Memory Efficiency</a:t>
                      </a:r>
                    </a:p>
                  </a:txBody>
                  <a:tcPr/>
                </a:tc>
                <a:tc>
                  <a:txBody>
                    <a:bodyPr/>
                    <a:lstStyle/>
                    <a:p>
                      <a:r>
                        <a:t>Higher</a:t>
                      </a:r>
                    </a:p>
                  </a:txBody>
                  <a:tcPr/>
                </a:tc>
                <a:tc>
                  <a:txBody>
                    <a:bodyPr/>
                    <a:lstStyle/>
                    <a:p>
                      <a:r>
                        <a:t>Lower</a:t>
                      </a:r>
                    </a:p>
                  </a:txBody>
                  <a:tcPr/>
                </a:tc>
                <a:extLst>
                  <a:ext uri="{0D108BD9-81ED-4DB2-BD59-A6C34878D82A}">
                    <a16:rowId xmlns:a16="http://schemas.microsoft.com/office/drawing/2014/main" val="10002"/>
                  </a:ext>
                </a:extLst>
              </a:tr>
              <a:tr h="451247">
                <a:tc>
                  <a:txBody>
                    <a:bodyPr/>
                    <a:lstStyle/>
                    <a:p>
                      <a:r>
                        <a:t>Event Handling</a:t>
                      </a:r>
                    </a:p>
                  </a:txBody>
                  <a:tcPr/>
                </a:tc>
                <a:tc>
                  <a:txBody>
                    <a:bodyPr/>
                    <a:lstStyle/>
                    <a:p>
                      <a:r>
                        <a:t>Not Supported</a:t>
                      </a:r>
                    </a:p>
                  </a:txBody>
                  <a:tcPr/>
                </a:tc>
                <a:tc>
                  <a:txBody>
                    <a:bodyPr/>
                    <a:lstStyle/>
                    <a:p>
                      <a:r>
                        <a:t>Supported</a:t>
                      </a:r>
                    </a:p>
                  </a:txBody>
                  <a:tcPr/>
                </a:tc>
                <a:extLst>
                  <a:ext uri="{0D108BD9-81ED-4DB2-BD59-A6C34878D82A}">
                    <a16:rowId xmlns:a16="http://schemas.microsoft.com/office/drawing/2014/main" val="10003"/>
                  </a:ext>
                </a:extLst>
              </a:tr>
              <a:tr h="451247">
                <a:tc>
                  <a:txBody>
                    <a:bodyPr/>
                    <a:lstStyle/>
                    <a:p>
                      <a:r>
                        <a:t>Annotation Support</a:t>
                      </a:r>
                    </a:p>
                  </a:txBody>
                  <a:tcPr/>
                </a:tc>
                <a:tc>
                  <a:txBody>
                    <a:bodyPr/>
                    <a:lstStyle/>
                    <a:p>
                      <a:r>
                        <a:t>Not Supported</a:t>
                      </a:r>
                    </a:p>
                  </a:txBody>
                  <a:tcPr/>
                </a:tc>
                <a:tc>
                  <a:txBody>
                    <a:bodyPr/>
                    <a:lstStyle/>
                    <a:p>
                      <a:r>
                        <a:t>Supported</a:t>
                      </a:r>
                    </a:p>
                  </a:txBody>
                  <a:tcPr/>
                </a:tc>
                <a:extLst>
                  <a:ext uri="{0D108BD9-81ED-4DB2-BD59-A6C34878D82A}">
                    <a16:rowId xmlns:a16="http://schemas.microsoft.com/office/drawing/2014/main" val="10004"/>
                  </a:ext>
                </a:extLst>
              </a:tr>
              <a:tr h="451247">
                <a:tc>
                  <a:txBody>
                    <a:bodyPr/>
                    <a:lstStyle/>
                    <a:p>
                      <a:r>
                        <a:t>Use Case</a:t>
                      </a:r>
                    </a:p>
                  </a:txBody>
                  <a:tcPr/>
                </a:tc>
                <a:tc>
                  <a:txBody>
                    <a:bodyPr/>
                    <a:lstStyle/>
                    <a:p>
                      <a:r>
                        <a:t>Lightweight Applications</a:t>
                      </a:r>
                    </a:p>
                  </a:txBody>
                  <a:tcPr/>
                </a:tc>
                <a:tc>
                  <a:txBody>
                    <a:bodyPr/>
                    <a:lstStyle/>
                    <a:p>
                      <a:r>
                        <a:rPr dirty="0"/>
                        <a:t>Enterprise Applications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TotalTime>
  <Words>1697</Words>
  <Application>Microsoft Office PowerPoint</Application>
  <PresentationFormat>On-screen Show (16:9)</PresentationFormat>
  <Paragraphs>129</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Organic</vt:lpstr>
      <vt:lpstr>BeanFactory vs ApplicationContext - Overview</vt:lpstr>
      <vt:lpstr>BeanFactory vs ApplicationContext - Overview</vt:lpstr>
      <vt:lpstr>BeanFactory - Definition</vt:lpstr>
      <vt:lpstr>BeanFactory - Code Example</vt:lpstr>
      <vt:lpstr>ApplicationContext - Definition</vt:lpstr>
      <vt:lpstr>ApplicationContext - Code Example</vt:lpstr>
      <vt:lpstr>Annotation-Based Configuration in ApplicationContext</vt:lpstr>
      <vt:lpstr>Annotation-Based Configuration - Code Example</vt:lpstr>
      <vt:lpstr>Comparison Table - BeanFactory vs ApplicationContext</vt:lpstr>
      <vt:lpstr>Conclusion</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8</cp:revision>
  <dcterms:created xsi:type="dcterms:W3CDTF">2013-01-27T09:14:16Z</dcterms:created>
  <dcterms:modified xsi:type="dcterms:W3CDTF">2025-04-06T06:30:05Z</dcterms:modified>
  <cp:category/>
</cp:coreProperties>
</file>