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4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9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99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759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46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946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48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052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4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4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9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2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0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16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5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86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Spring Application Context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Spring Framework</a:t>
            </a:r>
            <a:endParaRPr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 Context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159" y="1700212"/>
            <a:ext cx="8199681" cy="2354491"/>
          </a:xfrm>
          <a:prstGeom prst="rect">
            <a:avLst/>
          </a:prstGeom>
          <a:solidFill>
            <a:srgbClr val="1E3A5F"/>
          </a:solidFill>
        </p:spPr>
        <p:txBody>
          <a:bodyPr wrap="none">
            <a:spAutoFit/>
          </a:bodyPr>
          <a:lstStyle/>
          <a:p>
            <a:endParaRPr sz="105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sz="1050" dirty="0"/>
              <a:t>```java</a:t>
            </a:r>
            <a:br>
              <a:rPr sz="1050" dirty="0"/>
            </a:br>
            <a:r>
              <a:rPr sz="1050" dirty="0"/>
              <a:t>import org.springframework.web.context.support.AnnotationConfigWebApplicationContext;</a:t>
            </a:r>
            <a:br>
              <a:rPr sz="1050" dirty="0"/>
            </a:br>
            <a:br>
              <a:rPr sz="1050" dirty="0"/>
            </a:br>
            <a:r>
              <a:rPr sz="1050" dirty="0"/>
              <a:t>public class </a:t>
            </a:r>
            <a:r>
              <a:rPr sz="1050" dirty="0" err="1"/>
              <a:t>WebAppInitializer</a:t>
            </a:r>
            <a:r>
              <a:rPr sz="1050" dirty="0"/>
              <a:t> {</a:t>
            </a:r>
            <a:br>
              <a:rPr sz="1050" dirty="0"/>
            </a:br>
            <a:r>
              <a:rPr sz="1050" dirty="0"/>
              <a:t>    public static void main(String[] </a:t>
            </a:r>
            <a:r>
              <a:rPr sz="1050" dirty="0" err="1"/>
              <a:t>args</a:t>
            </a:r>
            <a:r>
              <a:rPr sz="1050" dirty="0"/>
              <a:t>) {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AnnotationConfigWebApplicationContext</a:t>
            </a:r>
            <a:r>
              <a:rPr sz="1050" dirty="0"/>
              <a:t> context = new </a:t>
            </a:r>
            <a:r>
              <a:rPr sz="1050" dirty="0" err="1"/>
              <a:t>AnnotationConfigWebApplicationContext</a:t>
            </a:r>
            <a:r>
              <a:rPr sz="1050" dirty="0"/>
              <a:t>();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context.register</a:t>
            </a:r>
            <a:r>
              <a:rPr sz="1050" dirty="0"/>
              <a:t>(</a:t>
            </a:r>
            <a:r>
              <a:rPr sz="1050" dirty="0" err="1"/>
              <a:t>AppConfig.class</a:t>
            </a:r>
            <a:r>
              <a:rPr sz="1050" dirty="0"/>
              <a:t>);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context.refresh</a:t>
            </a:r>
            <a:r>
              <a:rPr sz="1050" dirty="0"/>
              <a:t>();</a:t>
            </a:r>
            <a:br>
              <a:rPr sz="1050" dirty="0"/>
            </a:br>
            <a:r>
              <a:rPr sz="1050" dirty="0"/>
              <a:t>    }</a:t>
            </a:r>
            <a:br>
              <a:rPr sz="1050" dirty="0"/>
            </a:br>
            <a:r>
              <a:rPr sz="1050" dirty="0"/>
              <a:t>}</a:t>
            </a:r>
            <a:br>
              <a:rPr sz="1050" dirty="0"/>
            </a:br>
            <a:r>
              <a:rPr sz="1050" dirty="0"/>
              <a:t>```</a:t>
            </a:r>
            <a:br>
              <a:rPr sz="1050" dirty="0"/>
            </a:br>
            <a:br>
              <a:rPr sz="1050" dirty="0"/>
            </a:br>
            <a:endParaRPr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Using Spring Boot’s SpringApplication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If you're using Spring Boot, the easiest way to create an application context is through SpringApplication.run().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437356"/>
            <a:ext cx="7200897" cy="977900"/>
          </a:xfrm>
        </p:spPr>
        <p:txBody>
          <a:bodyPr/>
          <a:lstStyle/>
          <a:p>
            <a:r>
              <a:rPr dirty="0"/>
              <a:t>Spring Boot Application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2" y="1371600"/>
            <a:ext cx="7258049" cy="3162404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05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sz="1050" dirty="0"/>
              <a:t>```java</a:t>
            </a:r>
            <a:br>
              <a:rPr sz="1050" dirty="0"/>
            </a:br>
            <a:r>
              <a:rPr sz="1050" dirty="0"/>
              <a:t>import </a:t>
            </a:r>
            <a:r>
              <a:rPr sz="1050" dirty="0" err="1"/>
              <a:t>org.springframework.boot.SpringApplication</a:t>
            </a:r>
            <a:r>
              <a:rPr sz="1050" dirty="0"/>
              <a:t>;</a:t>
            </a:r>
            <a:br>
              <a:rPr sz="1050" dirty="0"/>
            </a:br>
            <a:r>
              <a:rPr sz="1050" dirty="0"/>
              <a:t>import </a:t>
            </a:r>
            <a:r>
              <a:rPr sz="1050" dirty="0" err="1"/>
              <a:t>org.springframework.boot.autoconfigure.SpringBootApplication</a:t>
            </a:r>
            <a:r>
              <a:rPr sz="1050" dirty="0"/>
              <a:t>;</a:t>
            </a:r>
            <a:br>
              <a:rPr sz="1050" dirty="0"/>
            </a:br>
            <a:r>
              <a:rPr sz="1050" dirty="0"/>
              <a:t>import </a:t>
            </a:r>
            <a:r>
              <a:rPr sz="1050" dirty="0" err="1"/>
              <a:t>org.springframework.stereotype.Service</a:t>
            </a:r>
            <a:r>
              <a:rPr sz="1050" dirty="0"/>
              <a:t>;</a:t>
            </a:r>
            <a:br>
              <a:rPr sz="1050" dirty="0"/>
            </a:br>
            <a:br>
              <a:rPr sz="1050" dirty="0"/>
            </a:br>
            <a:r>
              <a:rPr sz="1050" dirty="0"/>
              <a:t>@SpringBootApplication</a:t>
            </a:r>
            <a:br>
              <a:rPr sz="1050" dirty="0"/>
            </a:br>
            <a:r>
              <a:rPr sz="1050" dirty="0"/>
              <a:t>public class </a:t>
            </a:r>
            <a:r>
              <a:rPr sz="1050" dirty="0" err="1"/>
              <a:t>MySpringBootApplication</a:t>
            </a:r>
            <a:r>
              <a:rPr sz="1050" dirty="0"/>
              <a:t> {</a:t>
            </a:r>
            <a:br>
              <a:rPr sz="1050" dirty="0"/>
            </a:br>
            <a:r>
              <a:rPr sz="1050" dirty="0"/>
              <a:t>    public static void main(String[] </a:t>
            </a:r>
            <a:r>
              <a:rPr sz="1050" dirty="0" err="1"/>
              <a:t>args</a:t>
            </a:r>
            <a:r>
              <a:rPr sz="1050" dirty="0"/>
              <a:t>) {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SpringApplication.run</a:t>
            </a:r>
            <a:r>
              <a:rPr sz="1050" dirty="0"/>
              <a:t>(</a:t>
            </a:r>
            <a:r>
              <a:rPr sz="1050" dirty="0" err="1"/>
              <a:t>MySpringBootApplication.class</a:t>
            </a:r>
            <a:r>
              <a:rPr sz="1050" dirty="0"/>
              <a:t>, </a:t>
            </a:r>
            <a:r>
              <a:rPr sz="1050" dirty="0" err="1"/>
              <a:t>args</a:t>
            </a:r>
            <a:r>
              <a:rPr sz="1050" dirty="0"/>
              <a:t>);</a:t>
            </a:r>
            <a:br>
              <a:rPr sz="1050" dirty="0"/>
            </a:br>
            <a:r>
              <a:rPr sz="1050" dirty="0"/>
              <a:t>    }</a:t>
            </a:r>
            <a:br>
              <a:rPr sz="1050" dirty="0"/>
            </a:br>
            <a:r>
              <a:rPr sz="1050" dirty="0"/>
              <a:t>}</a:t>
            </a:r>
            <a:br>
              <a:rPr sz="1050" dirty="0"/>
            </a:br>
            <a:br>
              <a:rPr sz="1050" dirty="0"/>
            </a:br>
            <a:r>
              <a:rPr sz="1050" dirty="0"/>
              <a:t>@Service</a:t>
            </a:r>
            <a:br>
              <a:rPr sz="1050" dirty="0"/>
            </a:br>
            <a:r>
              <a:rPr sz="1050" dirty="0"/>
              <a:t>class </a:t>
            </a:r>
            <a:r>
              <a:rPr sz="1050" dirty="0" err="1"/>
              <a:t>MyService</a:t>
            </a:r>
            <a:r>
              <a:rPr sz="1050" dirty="0"/>
              <a:t> {</a:t>
            </a:r>
            <a:br>
              <a:rPr sz="1050" dirty="0"/>
            </a:br>
            <a:r>
              <a:rPr sz="1050" dirty="0"/>
              <a:t>    public </a:t>
            </a:r>
            <a:r>
              <a:rPr sz="1050" dirty="0" err="1"/>
              <a:t>MyService</a:t>
            </a:r>
            <a:r>
              <a:rPr sz="1050" dirty="0"/>
              <a:t>() {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System.out.println</a:t>
            </a:r>
            <a:r>
              <a:rPr sz="1050" dirty="0"/>
              <a:t>("</a:t>
            </a:r>
            <a:r>
              <a:rPr sz="1050" dirty="0" err="1"/>
              <a:t>MyService</a:t>
            </a:r>
            <a:r>
              <a:rPr sz="1050" dirty="0"/>
              <a:t> Initialized!");</a:t>
            </a:r>
            <a:br>
              <a:rPr sz="1050" dirty="0"/>
            </a:br>
            <a:r>
              <a:rPr sz="1050" dirty="0"/>
              <a:t>    }</a:t>
            </a:r>
            <a:br>
              <a:rPr sz="1050" dirty="0"/>
            </a:br>
            <a:r>
              <a:rPr sz="1050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Comparison of ApplicationContext Implementations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02708"/>
              </p:ext>
            </p:extLst>
          </p:nvPr>
        </p:nvGraphicFramePr>
        <p:xfrm>
          <a:off x="1042988" y="1706566"/>
          <a:ext cx="7058024" cy="2700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67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7">
                <a:tc>
                  <a:txBody>
                    <a:bodyPr/>
                    <a:lstStyle/>
                    <a:p>
                      <a:r>
                        <a:t>AnnotationConfigApplicationContext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Java-based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7">
                <a:tc>
                  <a:txBody>
                    <a:bodyPr/>
                    <a:lstStyle/>
                    <a:p>
                      <a:r>
                        <a:t>ClassPathXmlApplicationContext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XML-based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7">
                <a:tc>
                  <a:txBody>
                    <a:bodyPr/>
                    <a:lstStyle/>
                    <a:p>
                      <a:r>
                        <a:t>AnnotationConfigWebApplicationContext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Spring Web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7">
                <a:tc>
                  <a:txBody>
                    <a:bodyPr/>
                    <a:lstStyle/>
                    <a:p>
                      <a:r>
                        <a:t>SpringApplication.run()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Spring Boot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Use AnnotationConfigApplicationContext for Java-based configuration, ClassPathXmlApplicationContext for XML-based configuration, AnnotationConfigWebApplicationContext for web applications, and SpringApplication.run() for Spring Boot applications.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/>
          </a:p>
          <a:p>
            <a:r>
              <a:t>Introduction to Spring Application Context</a:t>
            </a:r>
          </a:p>
          <a:p>
            <a:r>
              <a:t>1. Using AnnotationConfigApplicationContext (Java-Based Configuration)</a:t>
            </a:r>
          </a:p>
          <a:p>
            <a:r>
              <a:t>Java Configuration Example</a:t>
            </a:r>
          </a:p>
          <a:p>
            <a:r>
              <a:t>2. Using ClassPathXmlApplicationContext (XML-Based Configuration)</a:t>
            </a:r>
          </a:p>
          <a:p>
            <a:r>
              <a:t>Spring XML Configuration Example</a:t>
            </a:r>
          </a:p>
          <a:p>
            <a:r>
              <a:t>Java Code to Load XML Configuration</a:t>
            </a:r>
          </a:p>
          <a:p>
            <a:r>
              <a:t>3. Using AnnotationConfigWebApplicationContext (For Spring Web Applications)</a:t>
            </a:r>
          </a:p>
          <a:p>
            <a:r>
              <a:t>Web Application Context Example</a:t>
            </a:r>
          </a:p>
          <a:p>
            <a:r>
              <a:t>4. Using Spring Boot’s SpringApplication</a:t>
            </a:r>
          </a:p>
          <a:p>
            <a:r>
              <a:t>Spring Boot Application Example</a:t>
            </a:r>
          </a:p>
          <a:p>
            <a:r>
              <a:t>Comparison of ApplicationContext Implementations</a:t>
            </a:r>
          </a:p>
          <a:p>
            <a: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Spring Application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The ApplicationContext in Spring is the central container that manages the lifecycle and configuration of beans. It provides advanced features like event propagation, declarative mechanisms, and internationalization support.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 Using AnnotationConfigApplicationContext (Java-Based Configuration)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This approach is used when you configure your Spring beans using Java-based configuration with annotations.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36550"/>
            <a:ext cx="7200897" cy="977900"/>
          </a:xfrm>
        </p:spPr>
        <p:txBody>
          <a:bodyPr/>
          <a:lstStyle/>
          <a:p>
            <a:r>
              <a:rPr dirty="0"/>
              <a:t>Java Configuration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1" y="1235869"/>
            <a:ext cx="7200897" cy="3429000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050" dirty="0"/>
          </a:p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rPr sz="1050" dirty="0"/>
              <a:t>```java</a:t>
            </a:r>
            <a:br>
              <a:rPr sz="1050" dirty="0"/>
            </a:br>
            <a:r>
              <a:rPr sz="1050" dirty="0"/>
              <a:t>import </a:t>
            </a:r>
            <a:r>
              <a:rPr sz="1050" dirty="0" err="1"/>
              <a:t>org.springframework.context.ApplicationContext</a:t>
            </a:r>
            <a:r>
              <a:rPr sz="1050" dirty="0"/>
              <a:t>;</a:t>
            </a:r>
            <a:br>
              <a:rPr sz="1050" dirty="0"/>
            </a:br>
            <a:r>
              <a:rPr sz="1050" dirty="0"/>
              <a:t>import org.springframework.context.annotation.AnnotationConfigApplicationContext;</a:t>
            </a:r>
            <a:br>
              <a:rPr sz="1050" dirty="0"/>
            </a:br>
            <a:r>
              <a:rPr sz="1050" dirty="0"/>
              <a:t>import </a:t>
            </a:r>
            <a:r>
              <a:rPr sz="1050" dirty="0" err="1"/>
              <a:t>org.springframework.context.annotation.Bean</a:t>
            </a:r>
            <a:r>
              <a:rPr sz="1050" dirty="0"/>
              <a:t>;</a:t>
            </a:r>
            <a:br>
              <a:rPr sz="1050" dirty="0"/>
            </a:br>
            <a:r>
              <a:rPr sz="1050" dirty="0"/>
              <a:t>import </a:t>
            </a:r>
            <a:r>
              <a:rPr sz="1050" dirty="0" err="1"/>
              <a:t>org.springframework.context.annotation.Configuration</a:t>
            </a:r>
            <a:r>
              <a:rPr sz="1050" dirty="0"/>
              <a:t>;</a:t>
            </a:r>
            <a:br>
              <a:rPr sz="1050" dirty="0"/>
            </a:br>
            <a:br>
              <a:rPr sz="1050" dirty="0"/>
            </a:br>
            <a:r>
              <a:rPr sz="1050" dirty="0"/>
              <a:t>@Configuration</a:t>
            </a:r>
            <a:br>
              <a:rPr sz="1050" dirty="0"/>
            </a:br>
            <a:r>
              <a:rPr sz="1050" dirty="0"/>
              <a:t>class </a:t>
            </a:r>
            <a:r>
              <a:rPr sz="1050" dirty="0" err="1"/>
              <a:t>AppConfig</a:t>
            </a:r>
            <a:r>
              <a:rPr sz="1050" dirty="0"/>
              <a:t> {</a:t>
            </a:r>
            <a:br>
              <a:rPr sz="1050" dirty="0"/>
            </a:br>
            <a:r>
              <a:rPr sz="1050" dirty="0"/>
              <a:t>    @Bean</a:t>
            </a:r>
            <a:br>
              <a:rPr sz="1050" dirty="0"/>
            </a:br>
            <a:r>
              <a:rPr sz="1050" dirty="0"/>
              <a:t>    public </a:t>
            </a:r>
            <a:r>
              <a:rPr sz="1050" dirty="0" err="1"/>
              <a:t>MyService</a:t>
            </a:r>
            <a:r>
              <a:rPr sz="1050" dirty="0"/>
              <a:t> </a:t>
            </a:r>
            <a:r>
              <a:rPr sz="1050" dirty="0" err="1"/>
              <a:t>myService</a:t>
            </a:r>
            <a:r>
              <a:rPr sz="1050" dirty="0"/>
              <a:t>() {</a:t>
            </a:r>
            <a:br>
              <a:rPr sz="1050" dirty="0"/>
            </a:br>
            <a:r>
              <a:rPr sz="1050" dirty="0"/>
              <a:t>        return new </a:t>
            </a:r>
            <a:r>
              <a:rPr sz="1050" dirty="0" err="1"/>
              <a:t>MyService</a:t>
            </a:r>
            <a:r>
              <a:rPr sz="1050" dirty="0"/>
              <a:t>();</a:t>
            </a:r>
            <a:br>
              <a:rPr sz="1050" dirty="0"/>
            </a:br>
            <a:r>
              <a:rPr sz="1050" dirty="0"/>
              <a:t>    }</a:t>
            </a:r>
            <a:br>
              <a:rPr sz="1050" dirty="0"/>
            </a:br>
            <a:r>
              <a:rPr sz="1050" dirty="0"/>
              <a:t>}</a:t>
            </a:r>
            <a:br>
              <a:rPr sz="1050" dirty="0"/>
            </a:br>
            <a:br>
              <a:rPr sz="1050" dirty="0"/>
            </a:br>
            <a:r>
              <a:rPr sz="1050" dirty="0"/>
              <a:t>class </a:t>
            </a:r>
            <a:r>
              <a:rPr sz="1050" dirty="0" err="1"/>
              <a:t>MyService</a:t>
            </a:r>
            <a:r>
              <a:rPr sz="1050" dirty="0"/>
              <a:t> {</a:t>
            </a:r>
            <a:br>
              <a:rPr sz="1050" dirty="0"/>
            </a:br>
            <a:r>
              <a:rPr sz="1050" dirty="0"/>
              <a:t>    public void </a:t>
            </a:r>
            <a:r>
              <a:rPr sz="1050" dirty="0" err="1"/>
              <a:t>doSomething</a:t>
            </a:r>
            <a:r>
              <a:rPr sz="1050" dirty="0"/>
              <a:t>() {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System.out.println</a:t>
            </a:r>
            <a:r>
              <a:rPr sz="1050" dirty="0"/>
              <a:t>("Hello from </a:t>
            </a:r>
            <a:r>
              <a:rPr sz="1050" dirty="0" err="1"/>
              <a:t>MyService</a:t>
            </a:r>
            <a:r>
              <a:rPr sz="1050" dirty="0"/>
              <a:t>!");</a:t>
            </a:r>
            <a:br>
              <a:rPr sz="1050" dirty="0"/>
            </a:br>
            <a:r>
              <a:rPr sz="1050" dirty="0"/>
              <a:t>    }</a:t>
            </a:r>
            <a:br>
              <a:rPr sz="1050" dirty="0"/>
            </a:br>
            <a:r>
              <a:rPr sz="105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Configuration Example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49" y="1685925"/>
            <a:ext cx="7700963" cy="1869743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05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050" dirty="0"/>
              <a:t>public class Main {</a:t>
            </a:r>
            <a:br>
              <a:rPr sz="1050" dirty="0"/>
            </a:br>
            <a:r>
              <a:rPr sz="1050" dirty="0"/>
              <a:t>    public static void main(String[] </a:t>
            </a:r>
            <a:r>
              <a:rPr sz="1050" dirty="0" err="1"/>
              <a:t>args</a:t>
            </a:r>
            <a:r>
              <a:rPr sz="1050" dirty="0"/>
              <a:t>) {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ApplicationContext</a:t>
            </a:r>
            <a:r>
              <a:rPr sz="1050" dirty="0"/>
              <a:t> context = new </a:t>
            </a:r>
            <a:r>
              <a:rPr sz="1050" dirty="0" err="1"/>
              <a:t>AnnotationConfigApplicationContext</a:t>
            </a:r>
            <a:r>
              <a:rPr sz="1050" dirty="0"/>
              <a:t>(</a:t>
            </a:r>
            <a:r>
              <a:rPr sz="1050" dirty="0" err="1"/>
              <a:t>AppConfig.class</a:t>
            </a:r>
            <a:r>
              <a:rPr sz="1050" dirty="0"/>
              <a:t>);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MyService</a:t>
            </a:r>
            <a:r>
              <a:rPr sz="1050" dirty="0"/>
              <a:t> service = </a:t>
            </a:r>
            <a:r>
              <a:rPr sz="1050" dirty="0" err="1"/>
              <a:t>context.getBean</a:t>
            </a:r>
            <a:r>
              <a:rPr sz="1050" dirty="0"/>
              <a:t>(</a:t>
            </a:r>
            <a:r>
              <a:rPr sz="1050" dirty="0" err="1"/>
              <a:t>MyService.class</a:t>
            </a:r>
            <a:r>
              <a:rPr sz="1050" dirty="0"/>
              <a:t>);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service.doSomething</a:t>
            </a:r>
            <a:r>
              <a:rPr sz="1050" dirty="0"/>
              <a:t>();</a:t>
            </a:r>
            <a:br>
              <a:rPr sz="1050" dirty="0"/>
            </a:br>
            <a:r>
              <a:rPr sz="1050" dirty="0"/>
              <a:t>    }</a:t>
            </a:r>
            <a:br>
              <a:rPr sz="1050" dirty="0"/>
            </a:br>
            <a:r>
              <a:rPr sz="1050" dirty="0"/>
              <a:t>}</a:t>
            </a:r>
            <a:br>
              <a:rPr sz="1050" dirty="0"/>
            </a:br>
            <a:r>
              <a:rPr sz="1050" dirty="0"/>
              <a:t>```</a:t>
            </a:r>
            <a:br>
              <a:rPr sz="1050" dirty="0"/>
            </a:br>
            <a:br>
              <a:rPr sz="1050" dirty="0"/>
            </a:br>
            <a:endParaRPr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 Using ClassPathXmlApplicationContext (XML-Based Configuration)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approach is used when the Spring configuration is defined in an XML file.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XML Configuration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1552" y="1714500"/>
            <a:ext cx="7200896" cy="2123658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2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200" dirty="0"/>
              <a:t>```xml</a:t>
            </a:r>
            <a:br>
              <a:rPr sz="1200" dirty="0"/>
            </a:br>
            <a:r>
              <a:rPr sz="1200" dirty="0"/>
              <a:t>&lt;beans </a:t>
            </a:r>
            <a:r>
              <a:rPr sz="1200" dirty="0" err="1"/>
              <a:t>xmlns</a:t>
            </a:r>
            <a:r>
              <a:rPr sz="1200" dirty="0"/>
              <a:t>="http://www.springframework.org/schema/beans"</a:t>
            </a:r>
            <a:br>
              <a:rPr sz="1200" dirty="0"/>
            </a:br>
            <a:r>
              <a:rPr sz="1200" dirty="0"/>
              <a:t>       </a:t>
            </a:r>
            <a:r>
              <a:rPr sz="1200" dirty="0" err="1"/>
              <a:t>xmlns:xsi</a:t>
            </a:r>
            <a:r>
              <a:rPr sz="1200" dirty="0"/>
              <a:t>="http://www.w3.org/2001/XMLSchema-instance"</a:t>
            </a:r>
            <a:br>
              <a:rPr sz="1200" dirty="0"/>
            </a:br>
            <a:r>
              <a:rPr sz="1200" dirty="0"/>
              <a:t>       </a:t>
            </a:r>
            <a:r>
              <a:rPr sz="1200" dirty="0" err="1"/>
              <a:t>xsi:schemaLocation</a:t>
            </a:r>
            <a:r>
              <a:rPr sz="1200" dirty="0"/>
              <a:t>="http://www.springframework.org/schema/beans</a:t>
            </a:r>
            <a:br>
              <a:rPr sz="1200" dirty="0"/>
            </a:br>
            <a:r>
              <a:rPr sz="1200" dirty="0"/>
              <a:t>           http://www.springframework.org/schema/beans/spring-beans.xsd"&gt;</a:t>
            </a:r>
            <a:br>
              <a:rPr sz="1200" dirty="0"/>
            </a:br>
            <a:r>
              <a:rPr sz="1200" dirty="0"/>
              <a:t>    &lt;bean id="</a:t>
            </a:r>
            <a:r>
              <a:rPr sz="1200" dirty="0" err="1"/>
              <a:t>myService</a:t>
            </a:r>
            <a:r>
              <a:rPr sz="1200" dirty="0"/>
              <a:t>" class="</a:t>
            </a:r>
            <a:r>
              <a:rPr sz="1200" dirty="0" err="1"/>
              <a:t>com.example.MyService</a:t>
            </a:r>
            <a:r>
              <a:rPr sz="1200" dirty="0"/>
              <a:t>"/&gt;</a:t>
            </a:r>
            <a:br>
              <a:rPr sz="1200" dirty="0"/>
            </a:br>
            <a:r>
              <a:rPr sz="1200" dirty="0"/>
              <a:t>&lt;/beans&gt;</a:t>
            </a:r>
            <a:br>
              <a:rPr sz="1200" dirty="0"/>
            </a:br>
            <a:r>
              <a:rPr sz="1200" dirty="0"/>
              <a:t>```</a:t>
            </a:r>
            <a:br>
              <a:rPr sz="1200" dirty="0"/>
            </a:br>
            <a:br>
              <a:rPr sz="1200" dirty="0"/>
            </a:b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Code to Load XML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685" y="1650206"/>
            <a:ext cx="7638630" cy="2516073"/>
          </a:xfrm>
          <a:prstGeom prst="rect">
            <a:avLst/>
          </a:prstGeom>
          <a:solidFill>
            <a:srgbClr val="1E3A5F"/>
          </a:solidFill>
        </p:spPr>
        <p:txBody>
          <a:bodyPr wrap="none">
            <a:spAutoFit/>
          </a:bodyPr>
          <a:lstStyle/>
          <a:p>
            <a:endParaRPr sz="105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sz="1050" dirty="0"/>
              <a:t>```java</a:t>
            </a:r>
            <a:br>
              <a:rPr sz="1050" dirty="0"/>
            </a:br>
            <a:r>
              <a:rPr sz="1050" dirty="0"/>
              <a:t>import </a:t>
            </a:r>
            <a:r>
              <a:rPr sz="1050" dirty="0" err="1"/>
              <a:t>org.springframework.context.ApplicationContext</a:t>
            </a:r>
            <a:r>
              <a:rPr sz="1050" dirty="0"/>
              <a:t>;</a:t>
            </a:r>
            <a:br>
              <a:rPr sz="1050" dirty="0"/>
            </a:br>
            <a:r>
              <a:rPr sz="1050" dirty="0"/>
              <a:t>import org.springframework.context.support.ClassPathXmlApplicationContext;</a:t>
            </a:r>
            <a:br>
              <a:rPr sz="1050" dirty="0"/>
            </a:br>
            <a:br>
              <a:rPr sz="1050" dirty="0"/>
            </a:br>
            <a:r>
              <a:rPr sz="1050" dirty="0"/>
              <a:t>public class Main {</a:t>
            </a:r>
            <a:br>
              <a:rPr sz="1050" dirty="0"/>
            </a:br>
            <a:r>
              <a:rPr sz="1050" dirty="0"/>
              <a:t>    public static void main(String[] </a:t>
            </a:r>
            <a:r>
              <a:rPr sz="1050" dirty="0" err="1"/>
              <a:t>args</a:t>
            </a:r>
            <a:r>
              <a:rPr sz="1050" dirty="0"/>
              <a:t>) {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ApplicationContext</a:t>
            </a:r>
            <a:r>
              <a:rPr sz="1050" dirty="0"/>
              <a:t> context = new </a:t>
            </a:r>
            <a:r>
              <a:rPr sz="1050" dirty="0" err="1"/>
              <a:t>ClassPathXmlApplicationContext</a:t>
            </a:r>
            <a:r>
              <a:rPr sz="1050" dirty="0"/>
              <a:t>("spring-config.xml");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MyService</a:t>
            </a:r>
            <a:r>
              <a:rPr sz="1050" dirty="0"/>
              <a:t> service = </a:t>
            </a:r>
            <a:r>
              <a:rPr sz="1050" dirty="0" err="1"/>
              <a:t>context.getBean</a:t>
            </a:r>
            <a:r>
              <a:rPr sz="1050" dirty="0"/>
              <a:t>(</a:t>
            </a:r>
            <a:r>
              <a:rPr sz="1050" dirty="0" err="1"/>
              <a:t>MyService.class</a:t>
            </a:r>
            <a:r>
              <a:rPr sz="1050" dirty="0"/>
              <a:t>);</a:t>
            </a:r>
            <a:br>
              <a:rPr sz="1050" dirty="0"/>
            </a:br>
            <a:r>
              <a:rPr sz="1050" dirty="0"/>
              <a:t>        </a:t>
            </a:r>
            <a:r>
              <a:rPr sz="1050" dirty="0" err="1"/>
              <a:t>service.doSomething</a:t>
            </a:r>
            <a:r>
              <a:rPr sz="1050" dirty="0"/>
              <a:t>();</a:t>
            </a:r>
            <a:br>
              <a:rPr sz="1050" dirty="0"/>
            </a:br>
            <a:r>
              <a:rPr sz="1050" dirty="0"/>
              <a:t>    }</a:t>
            </a:r>
            <a:br>
              <a:rPr sz="1050" dirty="0"/>
            </a:br>
            <a:r>
              <a:rPr sz="1050" dirty="0"/>
              <a:t>}</a:t>
            </a:r>
            <a:br>
              <a:rPr sz="1050" dirty="0"/>
            </a:br>
            <a:r>
              <a:rPr sz="1050" dirty="0"/>
              <a:t>```</a:t>
            </a:r>
            <a:br>
              <a:rPr sz="1050" dirty="0"/>
            </a:br>
            <a:br>
              <a:rPr sz="1050" dirty="0"/>
            </a:br>
            <a:endParaRPr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83" y="736600"/>
            <a:ext cx="7400923" cy="977900"/>
          </a:xfrm>
        </p:spPr>
        <p:txBody>
          <a:bodyPr>
            <a:normAutofit/>
          </a:bodyPr>
          <a:lstStyle/>
          <a:p>
            <a:r>
              <a:rPr sz="2800" dirty="0"/>
              <a:t>3. Using </a:t>
            </a:r>
            <a:r>
              <a:rPr sz="2800" dirty="0" err="1"/>
              <a:t>AnnotationConfigWebApplicationContext</a:t>
            </a:r>
            <a:r>
              <a:rPr sz="2800" dirty="0"/>
              <a:t> (For Spring Web Applications)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When building a Spring MVC or Spring Boot web application, use </a:t>
            </a:r>
            <a:r>
              <a:rPr dirty="0" err="1"/>
              <a:t>AnnotationConfigWebApplicationContext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792</Words>
  <Application>Microsoft Office PowerPoint</Application>
  <PresentationFormat>On-screen Show (16:9)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Introduction to Spring Application Context</vt:lpstr>
      <vt:lpstr>Introduction to Spring Application Context</vt:lpstr>
      <vt:lpstr>1. Using AnnotationConfigApplicationContext (Java-Based Configuration)</vt:lpstr>
      <vt:lpstr>Java Configuration Example</vt:lpstr>
      <vt:lpstr>Java Configuration Example (contd.)</vt:lpstr>
      <vt:lpstr>2. Using ClassPathXmlApplicationContext (XML-Based Configuration)</vt:lpstr>
      <vt:lpstr>Spring XML Configuration Example</vt:lpstr>
      <vt:lpstr>Java Code to Load XML Configuration</vt:lpstr>
      <vt:lpstr>3. Using AnnotationConfigWebApplicationContext (For Spring Web Applications)</vt:lpstr>
      <vt:lpstr>Web Application Context Example</vt:lpstr>
      <vt:lpstr>4. Using Spring Boot’s SpringApplication</vt:lpstr>
      <vt:lpstr>Spring Boot Application Example</vt:lpstr>
      <vt:lpstr>Comparison of ApplicationContext Implementations</vt:lpstr>
      <vt:lpstr>Conclusion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6</cp:revision>
  <dcterms:created xsi:type="dcterms:W3CDTF">2013-01-27T09:14:16Z</dcterms:created>
  <dcterms:modified xsi:type="dcterms:W3CDTF">2025-04-05T12:41:09Z</dcterms:modified>
  <cp:category/>
</cp:coreProperties>
</file>