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75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-2045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7A31EB-DEB1-41F1-9BC1-438910F12C75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CF4D0E-A9F3-48E8-8919-D978D6093B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498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Alright, let's talk about how Spring knows where to look for components and automatically registers them as beans in the application context.</a:t>
            </a:r>
          </a:p>
          <a:p>
            <a:pPr>
              <a:buNone/>
            </a:pPr>
            <a:r>
              <a:rPr lang="en-US" b="1" dirty="0"/>
              <a:t>Component Scanning in Spring</a:t>
            </a:r>
          </a:p>
          <a:p>
            <a:pPr>
              <a:buNone/>
            </a:pPr>
            <a:r>
              <a:rPr lang="en-US" dirty="0"/>
              <a:t>Spring has a built-in mechanism called </a:t>
            </a:r>
            <a:r>
              <a:rPr lang="en-US" b="1" dirty="0"/>
              <a:t>Component Scanning</a:t>
            </a:r>
            <a:r>
              <a:rPr lang="en-US" dirty="0"/>
              <a:t> that helps in automatically detecting and registering beans without needing explicit configurations. This is extremely useful in large applications where manually defining each bean would be inefficient.</a:t>
            </a:r>
          </a:p>
          <a:p>
            <a:pPr>
              <a:buNone/>
            </a:pPr>
            <a:r>
              <a:rPr lang="en-US" dirty="0"/>
              <a:t>Spring scans the application packages to find classes marked with certain annotations and registers them as </a:t>
            </a:r>
            <a:r>
              <a:rPr lang="en-US" b="1" dirty="0"/>
              <a:t>Spring Beans</a:t>
            </a:r>
            <a:r>
              <a:rPr lang="en-US" dirty="0"/>
              <a:t>. These annotations include: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@Component – A generic annotation for any Spring-managed component.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@Service – Used to define service-layer components where business logic resides.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@Repository – Typically used for data access components interacting with the database.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@Controller – Used in web applications to define MVC controllers that handle HTTP requests.</a:t>
            </a:r>
          </a:p>
          <a:p>
            <a:pPr>
              <a:buNone/>
            </a:pPr>
            <a:r>
              <a:rPr lang="en-US" dirty="0"/>
              <a:t>This means that whenever you annotate a class with any of these, Spring </a:t>
            </a:r>
            <a:r>
              <a:rPr lang="en-US" b="1" dirty="0"/>
              <a:t>automatically</a:t>
            </a:r>
            <a:r>
              <a:rPr lang="en-US" dirty="0"/>
              <a:t> makes it available for dependency injection without additional configuration.</a:t>
            </a:r>
          </a:p>
          <a:p>
            <a:pPr>
              <a:buNone/>
            </a:pPr>
            <a:r>
              <a:rPr lang="en-US" b="1" dirty="0"/>
              <a:t>Where Does Spring Look?</a:t>
            </a:r>
          </a:p>
          <a:p>
            <a:pPr>
              <a:buNone/>
            </a:pPr>
            <a:r>
              <a:rPr lang="en-US" dirty="0"/>
              <a:t>Spring doesn't scan the entire project randomly—it needs a starting point. By default, Spring scans the </a:t>
            </a:r>
            <a:r>
              <a:rPr lang="en-US" b="1" dirty="0"/>
              <a:t>package and subpackages</a:t>
            </a:r>
            <a:r>
              <a:rPr lang="en-US" dirty="0"/>
              <a:t> where the main application class is located.</a:t>
            </a:r>
          </a:p>
          <a:p>
            <a:pPr>
              <a:buNone/>
            </a:pPr>
            <a:r>
              <a:rPr lang="en-US" dirty="0"/>
              <a:t>For example, if your main class is inside the </a:t>
            </a:r>
            <a:r>
              <a:rPr lang="en-US" dirty="0" err="1"/>
              <a:t>com.example.app</a:t>
            </a:r>
            <a:r>
              <a:rPr lang="en-US" dirty="0"/>
              <a:t> package, Spring will automatically scan </a:t>
            </a:r>
            <a:r>
              <a:rPr lang="en-US" dirty="0" err="1"/>
              <a:t>com.example.app</a:t>
            </a:r>
            <a:r>
              <a:rPr lang="en-US" dirty="0"/>
              <a:t> and all its subpackages.</a:t>
            </a:r>
          </a:p>
          <a:p>
            <a:pPr>
              <a:buNone/>
            </a:pPr>
            <a:r>
              <a:rPr lang="en-US" dirty="0"/>
              <a:t>This is why </a:t>
            </a:r>
            <a:r>
              <a:rPr lang="en-US" b="1" dirty="0"/>
              <a:t>package structure matters</a:t>
            </a:r>
            <a:r>
              <a:rPr lang="en-US" dirty="0"/>
              <a:t> in Spring applications. If you place your main class in a deeply nested package, Spring might miss important components unless you explicitly specify additional packages to scan.</a:t>
            </a:r>
          </a:p>
          <a:p>
            <a:pPr>
              <a:buNone/>
            </a:pPr>
            <a:r>
              <a:rPr lang="en-US" b="1" dirty="0"/>
              <a:t>Customizing Component Scanning with @ComponentScan</a:t>
            </a:r>
          </a:p>
          <a:p>
            <a:pPr>
              <a:buNone/>
            </a:pPr>
            <a:r>
              <a:rPr lang="en-US" dirty="0"/>
              <a:t>By default, Spring only scans the package where your main class is. But sometimes, you might want it to scan other packages as well. That’s where @ComponentScan comes in.</a:t>
            </a:r>
          </a:p>
          <a:p>
            <a:pPr>
              <a:buNone/>
            </a:pPr>
            <a:r>
              <a:rPr lang="en-US" dirty="0"/>
              <a:t>The @ComponentScan annotation allows you to define </a:t>
            </a:r>
            <a:r>
              <a:rPr lang="en-US" b="1" dirty="0"/>
              <a:t>specific packages</a:t>
            </a:r>
            <a:r>
              <a:rPr lang="en-US" dirty="0"/>
              <a:t> that should be scanned for Spring components. This is useful if your application is modular, and different components reside in different packages.</a:t>
            </a:r>
          </a:p>
          <a:p>
            <a:pPr>
              <a:buNone/>
            </a:pPr>
            <a:r>
              <a:rPr lang="en-US" dirty="0"/>
              <a:t>For example, if your business logic components are in </a:t>
            </a:r>
            <a:r>
              <a:rPr lang="en-US" dirty="0" err="1"/>
              <a:t>com.example.services</a:t>
            </a:r>
            <a:r>
              <a:rPr lang="en-US" dirty="0"/>
              <a:t> and your database-related components are in </a:t>
            </a:r>
            <a:r>
              <a:rPr lang="en-US" dirty="0" err="1"/>
              <a:t>com.example.repositories</a:t>
            </a:r>
            <a:r>
              <a:rPr lang="en-US" dirty="0"/>
              <a:t>, you can instruct Spring to scan both of these packages explicitly.</a:t>
            </a:r>
          </a:p>
          <a:p>
            <a:pPr>
              <a:buNone/>
            </a:pPr>
            <a:r>
              <a:rPr lang="en-US" dirty="0"/>
              <a:t>This way, Spring won’t </a:t>
            </a:r>
            <a:r>
              <a:rPr lang="en-US" b="1" dirty="0"/>
              <a:t>miss</a:t>
            </a:r>
            <a:r>
              <a:rPr lang="en-US" dirty="0"/>
              <a:t> any components that are located outside the default scanning package.</a:t>
            </a:r>
          </a:p>
          <a:p>
            <a:pPr>
              <a:buNone/>
            </a:pPr>
            <a:r>
              <a:rPr lang="en-US" b="1" dirty="0"/>
              <a:t>Spring Boot’s Auto Scanning with @SpringBootApplication</a:t>
            </a:r>
          </a:p>
          <a:p>
            <a:pPr>
              <a:buNone/>
            </a:pPr>
            <a:r>
              <a:rPr lang="en-US" dirty="0"/>
              <a:t>If you're using Spring Boot, you don’t usually need to define @ComponentScan manually.</a:t>
            </a:r>
          </a:p>
          <a:p>
            <a:pPr>
              <a:buNone/>
            </a:pPr>
            <a:r>
              <a:rPr lang="en-US" dirty="0"/>
              <a:t>Spring Boot provides a convenient annotation called @SpringBootApplication, which is typically placed on the main class of your application.</a:t>
            </a:r>
          </a:p>
          <a:p>
            <a:pPr>
              <a:buNone/>
            </a:pPr>
            <a:r>
              <a:rPr lang="en-US" dirty="0"/>
              <a:t>This annotation </a:t>
            </a:r>
            <a:r>
              <a:rPr lang="en-US" b="1" dirty="0"/>
              <a:t>implicitly includes</a:t>
            </a:r>
            <a:r>
              <a:rPr lang="en-US" dirty="0"/>
              <a:t> component scanning for the package where the main class is located. This means all components within that package and its subpackages will be automatically discovered and registered as Spring Beans.</a:t>
            </a:r>
          </a:p>
          <a:p>
            <a:pPr>
              <a:buNone/>
            </a:pPr>
            <a:r>
              <a:rPr lang="en-US" dirty="0"/>
              <a:t>However, if you need to scan additional packages outside this structure, you can still use @ComponentScan explicitly.</a:t>
            </a:r>
          </a:p>
          <a:p>
            <a:pPr>
              <a:buNone/>
            </a:pPr>
            <a:r>
              <a:rPr lang="en-US" b="1" dirty="0"/>
              <a:t>Package Structure Best Practices</a:t>
            </a:r>
          </a:p>
          <a:p>
            <a:pPr>
              <a:buNone/>
            </a:pPr>
            <a:r>
              <a:rPr lang="en-US" dirty="0"/>
              <a:t>One of the most important things to remember is that </a:t>
            </a:r>
            <a:r>
              <a:rPr lang="en-US" b="1" dirty="0"/>
              <a:t>Spring Boot scans from the main class’s package downward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/>
              <a:t>✅ Best practice:</a:t>
            </a:r>
          </a:p>
          <a:p>
            <a:pPr>
              <a:buNone/>
            </a:pPr>
            <a:r>
              <a:rPr lang="en-US" dirty="0"/>
              <a:t>Place the main class in a </a:t>
            </a:r>
            <a:r>
              <a:rPr lang="en-US" b="1" dirty="0"/>
              <a:t>top-level package</a:t>
            </a:r>
            <a:r>
              <a:rPr lang="en-US" dirty="0"/>
              <a:t> so that all subpackages are scanned automatically.</a:t>
            </a:r>
          </a:p>
          <a:p>
            <a:pPr>
              <a:buNone/>
            </a:pPr>
            <a:r>
              <a:rPr lang="en-US" b="1" dirty="0"/>
              <a:t>❌ Common mistake:</a:t>
            </a:r>
          </a:p>
          <a:p>
            <a:pPr>
              <a:buNone/>
            </a:pPr>
            <a:r>
              <a:rPr lang="en-US" dirty="0"/>
              <a:t>Placing the main class inside a deeply nested subpackage might cause Spring to miss important components unless you manually specify additional scan locations.</a:t>
            </a:r>
          </a:p>
          <a:p>
            <a:pPr>
              <a:buNone/>
            </a:pPr>
            <a:r>
              <a:rPr lang="en-US" dirty="0"/>
              <a:t>By following this best practice, you ensure that Spring can </a:t>
            </a:r>
            <a:r>
              <a:rPr lang="en-US" b="1" dirty="0"/>
              <a:t>easily discover all components</a:t>
            </a:r>
            <a:r>
              <a:rPr lang="en-US" dirty="0"/>
              <a:t> without requiring extra configuration.</a:t>
            </a:r>
          </a:p>
          <a:p>
            <a:pPr>
              <a:buNone/>
            </a:pPr>
            <a:r>
              <a:rPr lang="en-US" b="1" dirty="0"/>
              <a:t>Legacy XML-Based Scanning</a:t>
            </a:r>
          </a:p>
          <a:p>
            <a:pPr>
              <a:buNone/>
            </a:pPr>
            <a:r>
              <a:rPr lang="en-US" dirty="0"/>
              <a:t>Before annotations became the standard, Spring applications used </a:t>
            </a:r>
            <a:r>
              <a:rPr lang="en-US" b="1" dirty="0"/>
              <a:t>XML-based configuration</a:t>
            </a:r>
            <a:r>
              <a:rPr lang="en-US" dirty="0"/>
              <a:t> for component scanning.</a:t>
            </a:r>
          </a:p>
          <a:p>
            <a:pPr>
              <a:buNone/>
            </a:pPr>
            <a:r>
              <a:rPr lang="en-US" dirty="0"/>
              <a:t>In XML-based configuration, you had to manually define which packages should be scanned. This approach is still supported in Spring, but it's considered </a:t>
            </a:r>
            <a:r>
              <a:rPr lang="en-US" b="1" dirty="0"/>
              <a:t>outdated</a:t>
            </a:r>
            <a:r>
              <a:rPr lang="en-US" dirty="0"/>
              <a:t> and not commonly used in modern projects.</a:t>
            </a:r>
          </a:p>
          <a:p>
            <a:pPr>
              <a:buNone/>
            </a:pPr>
            <a:r>
              <a:rPr lang="en-US" dirty="0"/>
              <a:t>Most new Spring projects prefer annotation-based configuration because it is more concise, readable, and easier to maintain.</a:t>
            </a:r>
          </a:p>
          <a:p>
            <a:pPr>
              <a:buNone/>
            </a:pPr>
            <a:r>
              <a:rPr lang="en-US" b="1" dirty="0"/>
              <a:t>Key Takeaways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Spring automatically finds and registers beans using Component Scanning</a:t>
            </a:r>
            <a:r>
              <a:rPr lang="en-US" dirty="0"/>
              <a:t>, which looks for annotations like @Component, @Service, @Repository, and @Controller.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Spring scans from the package of the main application class downward</a:t>
            </a:r>
            <a:r>
              <a:rPr lang="en-US" dirty="0"/>
              <a:t>, so it’s best to place your main class in a </a:t>
            </a:r>
            <a:r>
              <a:rPr lang="en-US" b="1" dirty="0"/>
              <a:t>top-level package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dirty="0"/>
              <a:t>You can </a:t>
            </a:r>
            <a:r>
              <a:rPr lang="en-US" b="1" dirty="0"/>
              <a:t>define custom scan locations</a:t>
            </a:r>
            <a:r>
              <a:rPr lang="en-US" dirty="0"/>
              <a:t> using @ComponentScan if your components are spread across multiple packages.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Spring Boot’s @SpringBootApplication already includes component scanning</a:t>
            </a:r>
            <a:r>
              <a:rPr lang="en-US" dirty="0"/>
              <a:t>, so in most cases, you don’t need to define it manually.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Older Spring applications used XML-based configuration for component scanning</a:t>
            </a:r>
            <a:r>
              <a:rPr lang="en-US" dirty="0"/>
              <a:t>, but modern projects rely on annotations for simplicity and flexibility.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CF4D0E-A9F3-48E8-8919-D978D6093B2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540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IN" b="1" dirty="0"/>
              <a:t>YouTube Title:</a:t>
            </a:r>
          </a:p>
          <a:p>
            <a:pPr>
              <a:buNone/>
            </a:pPr>
            <a:r>
              <a:rPr lang="en-IN" dirty="0"/>
              <a:t>🔍 Spring Boot Component Scanning Explained | How Spring Finds Beans? | @ComponentScan vs @SpringBootApplication</a:t>
            </a:r>
          </a:p>
          <a:p>
            <a:pPr>
              <a:buNone/>
            </a:pPr>
            <a:r>
              <a:rPr lang="en-IN" b="1" dirty="0"/>
              <a:t>YouTube Description:</a:t>
            </a:r>
          </a:p>
          <a:p>
            <a:pPr>
              <a:buNone/>
            </a:pPr>
            <a:r>
              <a:rPr lang="en-IN" dirty="0"/>
              <a:t>🚀 </a:t>
            </a:r>
            <a:r>
              <a:rPr lang="en-IN" b="1" dirty="0"/>
              <a:t>Spring Boot Component Scanning Explained!</a:t>
            </a:r>
            <a:r>
              <a:rPr lang="en-IN" dirty="0"/>
              <a:t> Learn how Spring automatically detects and registers Beans using @ComponentScan and @SpringBootApplication. We also cover stereotype annotations like @Component, @Service, @Repository, and @Controller. 📌</a:t>
            </a:r>
          </a:p>
          <a:p>
            <a:pPr>
              <a:buNone/>
            </a:pPr>
            <a:r>
              <a:rPr lang="en-IN" dirty="0"/>
              <a:t>💡 </a:t>
            </a:r>
            <a:r>
              <a:rPr lang="en-IN" b="1" dirty="0"/>
              <a:t>Topics Covered:</a:t>
            </a:r>
            <a:br>
              <a:rPr lang="en-IN" dirty="0"/>
            </a:br>
            <a:r>
              <a:rPr lang="en-IN" dirty="0"/>
              <a:t>✅ What is Component Scanning?</a:t>
            </a:r>
            <a:br>
              <a:rPr lang="en-IN" dirty="0"/>
            </a:br>
            <a:r>
              <a:rPr lang="en-IN" dirty="0"/>
              <a:t>✅ How Spring Finds Beans</a:t>
            </a:r>
            <a:br>
              <a:rPr lang="en-IN" dirty="0"/>
            </a:br>
            <a:r>
              <a:rPr lang="en-IN" dirty="0"/>
              <a:t>✅ Using @ComponentScan for Manual Scanning</a:t>
            </a:r>
            <a:br>
              <a:rPr lang="en-IN" dirty="0"/>
            </a:br>
            <a:r>
              <a:rPr lang="en-IN" dirty="0"/>
              <a:t>✅ How @SpringBootApplication Scans Packages Automatically</a:t>
            </a:r>
            <a:br>
              <a:rPr lang="en-IN" dirty="0"/>
            </a:br>
            <a:r>
              <a:rPr lang="en-IN" dirty="0"/>
              <a:t>✅ XML Configuration (Legacy Approach)</a:t>
            </a:r>
            <a:br>
              <a:rPr lang="en-IN" dirty="0"/>
            </a:br>
            <a:r>
              <a:rPr lang="en-IN" dirty="0"/>
              <a:t>✅ Important Notes on Package Structure</a:t>
            </a:r>
            <a:br>
              <a:rPr lang="en-IN" dirty="0"/>
            </a:br>
            <a:r>
              <a:rPr lang="en-IN" dirty="0"/>
              <a:t>✅ Recognized Stereotype Annotations</a:t>
            </a:r>
          </a:p>
          <a:p>
            <a:pPr>
              <a:buNone/>
            </a:pPr>
            <a:r>
              <a:rPr lang="en-IN" dirty="0"/>
              <a:t>📜 </a:t>
            </a:r>
            <a:r>
              <a:rPr lang="en-IN" b="1" dirty="0"/>
              <a:t>Code Examples Included!</a:t>
            </a:r>
            <a:endParaRPr lang="en-IN" dirty="0"/>
          </a:p>
          <a:p>
            <a:pPr>
              <a:buNone/>
            </a:pPr>
            <a:r>
              <a:rPr lang="en-IN" dirty="0"/>
              <a:t>🔥 Don't forget to </a:t>
            </a:r>
            <a:r>
              <a:rPr lang="en-IN" b="1" dirty="0"/>
              <a:t>LIKE, SHARE &amp; SUBSCRIBE</a:t>
            </a:r>
            <a:r>
              <a:rPr lang="en-IN" dirty="0"/>
              <a:t> for more Spring Boot tutorials! 🚀</a:t>
            </a:r>
          </a:p>
          <a:p>
            <a:pPr>
              <a:buNone/>
            </a:pPr>
            <a:r>
              <a:rPr lang="en-IN" dirty="0"/>
              <a:t>📌 </a:t>
            </a:r>
            <a:r>
              <a:rPr lang="en-IN" b="1" dirty="0"/>
              <a:t>Hashtags:</a:t>
            </a:r>
            <a:br>
              <a:rPr lang="en-IN" dirty="0"/>
            </a:br>
            <a:r>
              <a:rPr lang="en-IN" dirty="0"/>
              <a:t>#SpringBoot #SpringFramework #ComponentScan #SpringBeans #SpringBootTutorial #JavaDeveloper #SpringBootBeginners #JavaSpring #SpringDependencyInjection #SpringAnnotations #Microservices #BackendDevelopment</a:t>
            </a:r>
          </a:p>
          <a:p>
            <a:r>
              <a:rPr lang="en-IN" dirty="0"/>
              <a:t>Want me to tweak the title or description for a more engaging or viral reach? 😃</a:t>
            </a:r>
          </a:p>
          <a:p>
            <a:endParaRPr lang="en-IN"/>
          </a:p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CF4D0E-A9F3-48E8-8919-D978D6093B2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483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2700" y="0"/>
            <a:ext cx="9173370" cy="5142161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9" y="1403349"/>
            <a:ext cx="5111752" cy="1136650"/>
          </a:xfrm>
        </p:spPr>
        <p:txBody>
          <a:bodyPr anchor="b">
            <a:noAutofit/>
          </a:bodyPr>
          <a:lstStyle>
            <a:lvl1pPr algn="ctr">
              <a:defRPr sz="405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9" y="2743198"/>
            <a:ext cx="5111752" cy="990602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7425" y="3778247"/>
            <a:ext cx="673100" cy="20955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298" y="3778247"/>
            <a:ext cx="3910976" cy="20955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7676" y="3778247"/>
            <a:ext cx="413375" cy="20955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299" y="2641598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700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3611561"/>
            <a:ext cx="7207250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1070" y="781050"/>
            <a:ext cx="7579479" cy="250190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1" y="4036615"/>
            <a:ext cx="7207250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07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1" y="736599"/>
            <a:ext cx="7194549" cy="2216151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901" y="3257550"/>
            <a:ext cx="7194549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193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77800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43815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5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257550"/>
            <a:ext cx="7207250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0200" y="21209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245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2481436"/>
            <a:ext cx="7207251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3036"/>
            <a:ext cx="720725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553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68275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9484"/>
            <a:ext cx="7207251" cy="66522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397250"/>
            <a:ext cx="7207251" cy="10096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0200" y="1949446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338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736599"/>
            <a:ext cx="7207250" cy="168275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2626"/>
            <a:ext cx="7207251" cy="63093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3352800"/>
            <a:ext cx="7207253" cy="10541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85098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5167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9518" y="736599"/>
            <a:ext cx="1418171" cy="3670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736599"/>
            <a:ext cx="5574769" cy="36703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647918" y="742950"/>
            <a:ext cx="0" cy="36576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06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5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2" y="1314454"/>
            <a:ext cx="6119016" cy="1366886"/>
          </a:xfrm>
        </p:spPr>
        <p:txBody>
          <a:bodyPr anchor="b">
            <a:normAutofit/>
          </a:bodyPr>
          <a:lstStyle>
            <a:lvl1pPr algn="ctr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300" y="2884539"/>
            <a:ext cx="6119018" cy="71591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09542" y="2782939"/>
            <a:ext cx="612253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8176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3836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008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49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503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503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200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909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96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59" y="1041401"/>
            <a:ext cx="2788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1" y="736599"/>
            <a:ext cx="4102100" cy="3670301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0359" y="2273299"/>
            <a:ext cx="2788841" cy="18288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47127" y="2184400"/>
            <a:ext cx="26358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1412874"/>
            <a:ext cx="4681362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1124" y="781050"/>
            <a:ext cx="2297510" cy="35814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49" y="2441574"/>
            <a:ext cx="4681362" cy="137160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55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802" y="0"/>
            <a:ext cx="9172472" cy="5142161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91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3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9" y="693735"/>
            <a:ext cx="5111752" cy="1711324"/>
          </a:xfrm>
        </p:spPr>
        <p:txBody>
          <a:bodyPr/>
          <a:lstStyle/>
          <a:p>
            <a:r>
              <a:rPr sz="3600" dirty="0"/>
              <a:t>How Spring Knows Where to Search for Components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Spring Framework</a:t>
            </a:r>
            <a:endParaRPr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dirty="0"/>
          </a:p>
          <a:p>
            <a:r>
              <a:rPr dirty="0"/>
              <a:t>How Spring Knows Where to Search for Components</a:t>
            </a:r>
          </a:p>
          <a:p>
            <a:r>
              <a:rPr dirty="0"/>
              <a:t>Component Scanning Overview</a:t>
            </a:r>
          </a:p>
          <a:p>
            <a:r>
              <a:rPr dirty="0"/>
              <a:t>Using @ComponentScan Annotation</a:t>
            </a:r>
          </a:p>
          <a:p>
            <a:r>
              <a:rPr dirty="0"/>
              <a:t>Using @SpringBootApplication in Spring Boot</a:t>
            </a:r>
          </a:p>
          <a:p>
            <a:r>
              <a:rPr dirty="0"/>
              <a:t>Important Note on Package Structure</a:t>
            </a:r>
          </a:p>
          <a:p>
            <a:r>
              <a:rPr dirty="0"/>
              <a:t>XML Configuration (Legacy Method)</a:t>
            </a:r>
          </a:p>
          <a:p>
            <a:r>
              <a:rPr dirty="0"/>
              <a:t>Recognized Stereotype Annotations</a:t>
            </a:r>
          </a:p>
          <a:p>
            <a:r>
              <a:rPr dirty="0"/>
              <a:t>Summary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How Spring Knows Where to Search for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endParaRPr/>
          </a:p>
          <a:p>
            <a:pPr>
              <a:defRPr sz="1800">
                <a:solidFill>
                  <a:srgbClr val="000000"/>
                </a:solidFill>
              </a:defRPr>
            </a:pPr>
            <a:r>
              <a:t>Spring uses </a:t>
            </a:r>
            <a:r>
              <a:rPr b="1"/>
              <a:t>Component Scanning</a:t>
            </a:r>
            <a:r>
              <a:t> to automatically detect and register beans annotated with stereotypes like `@Component`, `@Service`, `@Repository`, and `@Controller`.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Component Scanning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endParaRPr/>
          </a:p>
          <a:p>
            <a:pPr>
              <a:defRPr sz="1800">
                <a:solidFill>
                  <a:srgbClr val="000000"/>
                </a:solidFill>
              </a:defRPr>
            </a:pPr>
            <a:r>
              <a:t>Spring looks into defined base packages to scan for components. These components are then registered as Spring Beans in the ApplicationContext.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Using @ComponentScan Annotation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85825" y="1978817"/>
            <a:ext cx="7543799" cy="2308324"/>
          </a:xfrm>
          <a:prstGeom prst="rect">
            <a:avLst/>
          </a:prstGeom>
          <a:solidFill>
            <a:srgbClr val="2E2E2E"/>
          </a:solidFill>
        </p:spPr>
        <p:txBody>
          <a:bodyPr wrap="square">
            <a:spAutoFit/>
          </a:bodyPr>
          <a:lstStyle/>
          <a:p>
            <a:endParaRPr sz="1600" dirty="0"/>
          </a:p>
          <a:p>
            <a:pPr algn="l">
              <a:defRPr sz="2400">
                <a:solidFill>
                  <a:srgbClr val="FFFFFF"/>
                </a:solidFill>
                <a:latin typeface="Courier New"/>
              </a:defRPr>
            </a:pPr>
            <a:r>
              <a:rPr sz="1600" dirty="0"/>
              <a:t>```java</a:t>
            </a:r>
            <a:br>
              <a:rPr sz="1600" dirty="0"/>
            </a:br>
            <a:r>
              <a:rPr sz="1600" dirty="0"/>
              <a:t>@Configuration</a:t>
            </a:r>
            <a:br>
              <a:rPr sz="1600" dirty="0"/>
            </a:br>
            <a:r>
              <a:rPr sz="1600" dirty="0"/>
              <a:t>@ComponentScan(basePackages = "</a:t>
            </a:r>
            <a:r>
              <a:rPr sz="1600" dirty="0" err="1"/>
              <a:t>com.example.myapp</a:t>
            </a:r>
            <a:r>
              <a:rPr sz="1600" dirty="0"/>
              <a:t>")</a:t>
            </a:r>
            <a:br>
              <a:rPr sz="1600" dirty="0"/>
            </a:br>
            <a:r>
              <a:rPr sz="1600" dirty="0"/>
              <a:t>public class </a:t>
            </a:r>
            <a:r>
              <a:rPr sz="1600" dirty="0" err="1"/>
              <a:t>AppConfig</a:t>
            </a:r>
            <a:r>
              <a:rPr sz="1600" dirty="0"/>
              <a:t> {</a:t>
            </a:r>
            <a:br>
              <a:rPr sz="1600" dirty="0"/>
            </a:br>
            <a:r>
              <a:rPr sz="1600" dirty="0"/>
              <a:t>}</a:t>
            </a:r>
            <a:br>
              <a:rPr sz="1600" dirty="0"/>
            </a:br>
            <a:r>
              <a:rPr sz="1600" dirty="0"/>
              <a:t>```</a:t>
            </a:r>
            <a:br>
              <a:rPr sz="1600" dirty="0"/>
            </a:br>
            <a:br>
              <a:rPr sz="1600" dirty="0"/>
            </a:br>
            <a:endParaRPr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Using @SpringBootApplication in Spring Boot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71552" y="1714500"/>
            <a:ext cx="7220246" cy="2800767"/>
          </a:xfrm>
          <a:prstGeom prst="rect">
            <a:avLst/>
          </a:prstGeom>
          <a:solidFill>
            <a:srgbClr val="2E2E2E"/>
          </a:solidFill>
        </p:spPr>
        <p:txBody>
          <a:bodyPr wrap="none">
            <a:spAutoFit/>
          </a:bodyPr>
          <a:lstStyle/>
          <a:p>
            <a:endParaRPr sz="1600" dirty="0"/>
          </a:p>
          <a:p>
            <a:pPr algn="l">
              <a:defRPr sz="2400">
                <a:solidFill>
                  <a:srgbClr val="FFFFFF"/>
                </a:solidFill>
                <a:latin typeface="Courier New"/>
              </a:defRPr>
            </a:pPr>
            <a:r>
              <a:rPr sz="1600" dirty="0"/>
              <a:t>```java</a:t>
            </a:r>
            <a:br>
              <a:rPr sz="1600" dirty="0"/>
            </a:br>
            <a:r>
              <a:rPr sz="1600" dirty="0"/>
              <a:t>@SpringBootApplication</a:t>
            </a:r>
            <a:br>
              <a:rPr sz="1600" dirty="0"/>
            </a:br>
            <a:r>
              <a:rPr sz="1600" dirty="0"/>
              <a:t>public class </a:t>
            </a:r>
            <a:r>
              <a:rPr sz="1600" dirty="0" err="1"/>
              <a:t>MyApplication</a:t>
            </a:r>
            <a:r>
              <a:rPr sz="1600" dirty="0"/>
              <a:t> {</a:t>
            </a:r>
            <a:br>
              <a:rPr sz="1600" dirty="0"/>
            </a:br>
            <a:r>
              <a:rPr sz="1600" dirty="0"/>
              <a:t>    public static void main(String[] </a:t>
            </a:r>
            <a:r>
              <a:rPr sz="1600" dirty="0" err="1"/>
              <a:t>args</a:t>
            </a:r>
            <a:r>
              <a:rPr sz="1600" dirty="0"/>
              <a:t>) {</a:t>
            </a:r>
            <a:br>
              <a:rPr sz="1600" dirty="0"/>
            </a:br>
            <a:r>
              <a:rPr sz="1600" dirty="0"/>
              <a:t>        </a:t>
            </a:r>
            <a:r>
              <a:rPr sz="1600" dirty="0" err="1"/>
              <a:t>SpringApplication.run</a:t>
            </a:r>
            <a:r>
              <a:rPr sz="1600" dirty="0"/>
              <a:t>(</a:t>
            </a:r>
            <a:r>
              <a:rPr sz="1600" dirty="0" err="1"/>
              <a:t>MyApplication.class</a:t>
            </a:r>
            <a:r>
              <a:rPr sz="1600" dirty="0"/>
              <a:t>, </a:t>
            </a:r>
            <a:r>
              <a:rPr sz="1600" dirty="0" err="1"/>
              <a:t>args</a:t>
            </a:r>
            <a:r>
              <a:rPr sz="1600" dirty="0"/>
              <a:t>);</a:t>
            </a:r>
            <a:br>
              <a:rPr sz="1600" dirty="0"/>
            </a:br>
            <a:r>
              <a:rPr sz="1600" dirty="0"/>
              <a:t>    }</a:t>
            </a:r>
            <a:br>
              <a:rPr sz="1600" dirty="0"/>
            </a:br>
            <a:r>
              <a:rPr sz="1600" dirty="0"/>
              <a:t>}</a:t>
            </a:r>
            <a:br>
              <a:rPr sz="1600" dirty="0"/>
            </a:br>
            <a:r>
              <a:rPr sz="1600" dirty="0"/>
              <a:t>```</a:t>
            </a:r>
            <a:br>
              <a:rPr sz="1600" dirty="0"/>
            </a:br>
            <a:br>
              <a:rPr sz="1600" dirty="0"/>
            </a:br>
            <a:endParaRPr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Important Note on Package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endParaRPr/>
          </a:p>
          <a:p>
            <a:pPr>
              <a:defRPr sz="1800">
                <a:solidFill>
                  <a:srgbClr val="000000"/>
                </a:solidFill>
              </a:defRPr>
            </a:pPr>
            <a:r>
              <a:t>📌 Spring Boot scans from the package of the main class </a:t>
            </a:r>
            <a:r>
              <a:rPr b="1"/>
              <a:t>downward</a:t>
            </a:r>
            <a:r>
              <a:t>, so it's best practice to keep your main class in a </a:t>
            </a:r>
            <a:r>
              <a:rPr b="1"/>
              <a:t>top-level package</a:t>
            </a:r>
            <a: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XML Configuration (Legacy Method)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54061" y="1884337"/>
            <a:ext cx="7018388" cy="2585323"/>
          </a:xfrm>
          <a:prstGeom prst="rect">
            <a:avLst/>
          </a:prstGeom>
          <a:solidFill>
            <a:srgbClr val="2E2E2E"/>
          </a:solidFill>
        </p:spPr>
        <p:txBody>
          <a:bodyPr wrap="square">
            <a:spAutoFit/>
          </a:bodyPr>
          <a:lstStyle/>
          <a:p>
            <a:endParaRPr dirty="0"/>
          </a:p>
          <a:p>
            <a:pPr algn="l">
              <a:defRPr sz="2400">
                <a:solidFill>
                  <a:srgbClr val="FFFFFF"/>
                </a:solidFill>
                <a:latin typeface="Courier New"/>
              </a:defRPr>
            </a:pPr>
            <a:r>
              <a:rPr dirty="0"/>
              <a:t>```xml</a:t>
            </a:r>
            <a:br>
              <a:rPr dirty="0"/>
            </a:br>
            <a:r>
              <a:rPr dirty="0"/>
              <a:t>&lt;</a:t>
            </a:r>
            <a:r>
              <a:rPr dirty="0" err="1"/>
              <a:t>context:component-scan</a:t>
            </a:r>
            <a:r>
              <a:rPr dirty="0"/>
              <a:t> base-package="</a:t>
            </a:r>
            <a:r>
              <a:rPr dirty="0" err="1"/>
              <a:t>com.example.myapp</a:t>
            </a:r>
            <a:r>
              <a:rPr dirty="0"/>
              <a:t>"/&gt;</a:t>
            </a:r>
            <a:br>
              <a:rPr dirty="0"/>
            </a:br>
            <a:r>
              <a:rPr dirty="0"/>
              <a:t>```</a:t>
            </a:r>
            <a:br>
              <a:rPr dirty="0"/>
            </a:br>
            <a:br>
              <a:rPr dirty="0"/>
            </a:b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Recognized Stereotype Annotations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727295"/>
              </p:ext>
            </p:extLst>
          </p:nvPr>
        </p:nvGraphicFramePr>
        <p:xfrm>
          <a:off x="971552" y="1885950"/>
          <a:ext cx="7200898" cy="2454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0855"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Annotation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855">
                <a:tc>
                  <a:txBody>
                    <a:bodyPr/>
                    <a:lstStyle/>
                    <a:p>
                      <a:r>
                        <a:rPr dirty="0"/>
                        <a:t>@Component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Generic Spring-managed component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855">
                <a:tc>
                  <a:txBody>
                    <a:bodyPr/>
                    <a:lstStyle/>
                    <a:p>
                      <a:r>
                        <a:t>@Service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Service layer logic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855">
                <a:tc>
                  <a:txBody>
                    <a:bodyPr/>
                    <a:lstStyle/>
                    <a:p>
                      <a:r>
                        <a:t>@Repository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Persistence layer logic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855">
                <a:tc>
                  <a:txBody>
                    <a:bodyPr/>
                    <a:lstStyle/>
                    <a:p>
                      <a:r>
                        <a:t>@Controller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Web layer (Spring MVC)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endParaRPr/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Spring finds Beans through </a:t>
            </a:r>
            <a:r>
              <a:rPr b="1"/>
              <a:t>Component Scanning</a:t>
            </a:r>
            <a:r>
              <a:t>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Define where to scan using `@ComponentScan` or `@SpringBootApplication`.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Place the main class in a top-level package.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Use annotations like `@Component`, `@Service`, `@Repository`, and `@Controller` to define Beans.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</TotalTime>
  <Words>1300</Words>
  <Application>Microsoft Office PowerPoint</Application>
  <PresentationFormat>On-screen Show (16:9)</PresentationFormat>
  <Paragraphs>98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Garamond</vt:lpstr>
      <vt:lpstr>Organic</vt:lpstr>
      <vt:lpstr>How Spring Knows Where to Search for Components</vt:lpstr>
      <vt:lpstr>How Spring Knows Where to Search for Components</vt:lpstr>
      <vt:lpstr>Component Scanning Overview</vt:lpstr>
      <vt:lpstr>Using @ComponentScan Annotation</vt:lpstr>
      <vt:lpstr>Using @SpringBootApplication in Spring Boot</vt:lpstr>
      <vt:lpstr>Important Note on Package Structure</vt:lpstr>
      <vt:lpstr>XML Configuration (Legacy Method)</vt:lpstr>
      <vt:lpstr>Recognized Stereotype Annotations</vt:lpstr>
      <vt:lpstr>Summary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Dhruv Shah</cp:lastModifiedBy>
  <cp:revision>6</cp:revision>
  <dcterms:created xsi:type="dcterms:W3CDTF">2013-01-27T09:14:16Z</dcterms:created>
  <dcterms:modified xsi:type="dcterms:W3CDTF">2025-04-06T06:38:59Z</dcterms:modified>
  <cp:category/>
</cp:coreProperties>
</file>