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1498" y="53"/>
      </p:cViewPr>
      <p:guideLst>
        <p:guide orient="horz" pos="2160"/>
        <p:guide pos="2880"/>
      </p:guideLst>
    </p:cSldViewPr>
  </p:slideViewPr>
  <p:notesTextViewPr>
    <p:cViewPr>
      <p:scale>
        <a:sx n="100" d="100"/>
        <a:sy n="100" d="100"/>
      </p:scale>
      <p:origin x="0" y="-2045"/>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B426EE-233A-433E-A9C4-C555793541A6}" type="datetimeFigureOut">
              <a:rPr lang="en-IN" smtClean="0"/>
              <a:t>03-04-2025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5CA333-7754-4DC6-AD00-80C2F2DAB2D9}" type="slidenum">
              <a:rPr lang="en-IN" smtClean="0"/>
              <a:t>‹#›</a:t>
            </a:fld>
            <a:endParaRPr lang="en-IN"/>
          </a:p>
        </p:txBody>
      </p:sp>
    </p:spTree>
    <p:extLst>
      <p:ext uri="{BB962C8B-B14F-4D97-AF65-F5344CB8AC3E}">
        <p14:creationId xmlns:p14="http://schemas.microsoft.com/office/powerpoint/2010/main" val="2954057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[On Screen: Title - "Spring Application Context"]</a:t>
            </a:r>
            <a:endParaRPr lang="en-US" dirty="0"/>
          </a:p>
          <a:p>
            <a:pPr>
              <a:buNone/>
            </a:pPr>
            <a:r>
              <a:rPr lang="en-US" dirty="0"/>
              <a:t>Alright, let’s dive straight into </a:t>
            </a:r>
            <a:r>
              <a:rPr lang="en-US" b="1" dirty="0"/>
              <a:t>Spring Application Context</a:t>
            </a:r>
            <a:r>
              <a:rPr lang="en-US" dirty="0"/>
              <a:t>—the heart of any Spring application! Think of it as the brain that manages all the beans, their lifecycle, dependencies, and configurations. It’s not just a container; it brings extra goodies like event propagation, internationalization, and declarative mechanisms. Now, let’s check out the different ways you can create an Application Context in Spring.</a:t>
            </a:r>
          </a:p>
          <a:p>
            <a:pPr>
              <a:buNone/>
            </a:pPr>
            <a:r>
              <a:rPr lang="en-US" b="1" dirty="0"/>
              <a:t>[On Screen: Title - "1. </a:t>
            </a:r>
            <a:r>
              <a:rPr lang="en-US" b="1" dirty="0" err="1"/>
              <a:t>AnnotationConfigApplicationContext</a:t>
            </a:r>
            <a:r>
              <a:rPr lang="en-US" b="1" dirty="0"/>
              <a:t>"]</a:t>
            </a:r>
            <a:endParaRPr lang="en-US" dirty="0"/>
          </a:p>
          <a:p>
            <a:pPr>
              <a:buNone/>
            </a:pPr>
            <a:r>
              <a:rPr lang="en-US" dirty="0"/>
              <a:t>First up, </a:t>
            </a:r>
            <a:r>
              <a:rPr lang="en-US" b="1" dirty="0" err="1"/>
              <a:t>AnnotationConfigApplicationContext</a:t>
            </a:r>
            <a:r>
              <a:rPr lang="en-US" dirty="0"/>
              <a:t>—this is your go-to if you prefer Java-based configuration using annotations. Instead of XML, you define everything inside Java classes.</a:t>
            </a:r>
          </a:p>
          <a:p>
            <a:pPr>
              <a:buNone/>
            </a:pPr>
            <a:r>
              <a:rPr lang="en-US" dirty="0"/>
              <a:t>You create a configuration class, annotate it with @Configuration, and define beans using @Bean. Then, in your main method, you initialize the </a:t>
            </a:r>
            <a:r>
              <a:rPr lang="en-US" dirty="0" err="1"/>
              <a:t>ApplicationContext</a:t>
            </a:r>
            <a:r>
              <a:rPr lang="en-US" dirty="0"/>
              <a:t> with </a:t>
            </a:r>
            <a:r>
              <a:rPr lang="en-US" dirty="0" err="1"/>
              <a:t>AnnotationConfigApplicationContext</a:t>
            </a:r>
            <a:r>
              <a:rPr lang="en-US" dirty="0"/>
              <a:t>, register your config class, and fetch the beans from it. Simple and clean!</a:t>
            </a:r>
          </a:p>
          <a:p>
            <a:pPr>
              <a:buNone/>
            </a:pPr>
            <a:r>
              <a:rPr lang="en-US" b="1" dirty="0"/>
              <a:t>[On Screen: Title - "2. </a:t>
            </a:r>
            <a:r>
              <a:rPr lang="en-US" b="1" dirty="0" err="1"/>
              <a:t>ClassPathXmlApplicationContext</a:t>
            </a:r>
            <a:r>
              <a:rPr lang="en-US" b="1" dirty="0"/>
              <a:t>"]</a:t>
            </a:r>
            <a:endParaRPr lang="en-US" dirty="0"/>
          </a:p>
          <a:p>
            <a:pPr>
              <a:buNone/>
            </a:pPr>
            <a:r>
              <a:rPr lang="en-US" dirty="0"/>
              <a:t>Next, we have the traditional </a:t>
            </a:r>
            <a:r>
              <a:rPr lang="en-US" b="1" dirty="0" err="1"/>
              <a:t>ClassPathXmlApplicationContext</a:t>
            </a:r>
            <a:r>
              <a:rPr lang="en-US" dirty="0"/>
              <a:t>, which loads configuration from an XML file.</a:t>
            </a:r>
          </a:p>
          <a:p>
            <a:pPr>
              <a:buNone/>
            </a:pPr>
            <a:r>
              <a:rPr lang="en-US" dirty="0"/>
              <a:t>This was more common in older Spring applications. The XML file defines beans, their dependencies, and configurations. You then load this XML file into </a:t>
            </a:r>
            <a:r>
              <a:rPr lang="en-US" dirty="0" err="1"/>
              <a:t>ClassPathXmlApplicationContext</a:t>
            </a:r>
            <a:r>
              <a:rPr lang="en-US" dirty="0"/>
              <a:t>, and boom—you have your beans ready to use!</a:t>
            </a:r>
          </a:p>
          <a:p>
            <a:pPr>
              <a:buNone/>
            </a:pPr>
            <a:r>
              <a:rPr lang="en-US" dirty="0"/>
              <a:t>While XML-based configuration is still valid, most modern Spring applications have moved towards Java-based configuration.</a:t>
            </a:r>
          </a:p>
          <a:p>
            <a:pPr>
              <a:buNone/>
            </a:pPr>
            <a:r>
              <a:rPr lang="en-US" b="1" dirty="0"/>
              <a:t>[On Screen: Title - "3. </a:t>
            </a:r>
            <a:r>
              <a:rPr lang="en-US" b="1" dirty="0" err="1"/>
              <a:t>AnnotationConfigWebApplicationContext</a:t>
            </a:r>
            <a:r>
              <a:rPr lang="en-US" b="1" dirty="0"/>
              <a:t>"]</a:t>
            </a:r>
            <a:endParaRPr lang="en-US" dirty="0"/>
          </a:p>
          <a:p>
            <a:pPr>
              <a:buNone/>
            </a:pPr>
            <a:r>
              <a:rPr lang="en-US" dirty="0"/>
              <a:t>Now, if you’re building a </a:t>
            </a:r>
            <a:r>
              <a:rPr lang="en-US" b="1" dirty="0"/>
              <a:t>Spring MVC</a:t>
            </a:r>
            <a:r>
              <a:rPr lang="en-US" dirty="0"/>
              <a:t> or a </a:t>
            </a:r>
            <a:r>
              <a:rPr lang="en-US" b="1" dirty="0"/>
              <a:t>Spring Boot web application</a:t>
            </a:r>
            <a:r>
              <a:rPr lang="en-US" dirty="0"/>
              <a:t>, you’ll use </a:t>
            </a:r>
            <a:r>
              <a:rPr lang="en-US" b="1" dirty="0" err="1"/>
              <a:t>AnnotationConfigWebApplicationContext</a:t>
            </a:r>
            <a:r>
              <a:rPr lang="en-US" dirty="0"/>
              <a:t>.</a:t>
            </a:r>
          </a:p>
          <a:p>
            <a:pPr>
              <a:buNone/>
            </a:pPr>
            <a:r>
              <a:rPr lang="en-US" dirty="0"/>
              <a:t>It works similarly to </a:t>
            </a:r>
            <a:r>
              <a:rPr lang="en-US" dirty="0" err="1"/>
              <a:t>AnnotationConfigApplicationContext</a:t>
            </a:r>
            <a:r>
              <a:rPr lang="en-US" dirty="0"/>
              <a:t>, but it’s optimized for web applications. You register your configuration class and refresh the context, making it ideal for bootstrapping a web environment.</a:t>
            </a:r>
          </a:p>
          <a:p>
            <a:pPr>
              <a:buNone/>
            </a:pPr>
            <a:r>
              <a:rPr lang="en-US" b="1" dirty="0"/>
              <a:t>[On Screen: Title - "4. Spring Boot’s </a:t>
            </a:r>
            <a:r>
              <a:rPr lang="en-US" b="1" dirty="0" err="1"/>
              <a:t>SpringApplication</a:t>
            </a:r>
            <a:r>
              <a:rPr lang="en-US" b="1" dirty="0"/>
              <a:t>"]</a:t>
            </a:r>
            <a:endParaRPr lang="en-US" dirty="0"/>
          </a:p>
          <a:p>
            <a:pPr>
              <a:buNone/>
            </a:pPr>
            <a:r>
              <a:rPr lang="en-US" dirty="0"/>
              <a:t>Finally, if you’re using </a:t>
            </a:r>
            <a:r>
              <a:rPr lang="en-US" b="1" dirty="0"/>
              <a:t>Spring Boot</a:t>
            </a:r>
            <a:r>
              <a:rPr lang="en-US" dirty="0"/>
              <a:t>, the easiest way to spin up an application context is with </a:t>
            </a:r>
            <a:r>
              <a:rPr lang="en-US" dirty="0" err="1"/>
              <a:t>SpringApplication.run</a:t>
            </a:r>
            <a:r>
              <a:rPr lang="en-US" dirty="0"/>
              <a:t>().</a:t>
            </a:r>
          </a:p>
          <a:p>
            <a:pPr>
              <a:buNone/>
            </a:pPr>
            <a:r>
              <a:rPr lang="en-US" dirty="0"/>
              <a:t>This method does all the heavy lifting—creates the application context, registers beans, and even starts an embedded web server if needed. With just one line, your entire Spring Boot application is up and running.</a:t>
            </a:r>
          </a:p>
          <a:p>
            <a:pPr>
              <a:buNone/>
            </a:pPr>
            <a:r>
              <a:rPr lang="en-US" b="1" dirty="0"/>
              <a:t>[On Screen: Title - "Comparison of </a:t>
            </a:r>
            <a:r>
              <a:rPr lang="en-US" b="1" dirty="0" err="1"/>
              <a:t>ApplicationContext</a:t>
            </a:r>
            <a:r>
              <a:rPr lang="en-US" b="1" dirty="0"/>
              <a:t> Implementations"]</a:t>
            </a:r>
            <a:endParaRPr lang="en-US" dirty="0"/>
          </a:p>
          <a:p>
            <a:pPr>
              <a:buNone/>
            </a:pPr>
            <a:r>
              <a:rPr lang="en-US" dirty="0"/>
              <a:t>Quick comparison:</a:t>
            </a:r>
          </a:p>
          <a:p>
            <a:pPr>
              <a:buFont typeface="Arial" panose="020B0604020202020204" pitchFamily="34" charset="0"/>
              <a:buChar char="•"/>
            </a:pPr>
            <a:r>
              <a:rPr lang="en-US" b="1" dirty="0" err="1"/>
              <a:t>AnnotationConfigApplicationContext</a:t>
            </a:r>
            <a:r>
              <a:rPr lang="en-US" dirty="0"/>
              <a:t> → Best for Java-based configuration.</a:t>
            </a:r>
          </a:p>
          <a:p>
            <a:pPr>
              <a:buFont typeface="Arial" panose="020B0604020202020204" pitchFamily="34" charset="0"/>
              <a:buChar char="•"/>
            </a:pPr>
            <a:r>
              <a:rPr lang="en-US" b="1" dirty="0" err="1"/>
              <a:t>ClassPathXmlApplicationContext</a:t>
            </a:r>
            <a:r>
              <a:rPr lang="en-US" dirty="0"/>
              <a:t> → Used when you have XML-based configuration.</a:t>
            </a:r>
          </a:p>
          <a:p>
            <a:pPr>
              <a:buFont typeface="Arial" panose="020B0604020202020204" pitchFamily="34" charset="0"/>
              <a:buChar char="•"/>
            </a:pPr>
            <a:r>
              <a:rPr lang="en-US" b="1" dirty="0" err="1"/>
              <a:t>AnnotationConfigWebApplicationContext</a:t>
            </a:r>
            <a:r>
              <a:rPr lang="en-US" dirty="0"/>
              <a:t> → Ideal for web applications.</a:t>
            </a:r>
          </a:p>
          <a:p>
            <a:pPr>
              <a:buFont typeface="Arial" panose="020B0604020202020204" pitchFamily="34" charset="0"/>
              <a:buChar char="•"/>
            </a:pPr>
            <a:r>
              <a:rPr lang="en-US" b="1" dirty="0" err="1"/>
              <a:t>SpringApplication.run</a:t>
            </a:r>
            <a:r>
              <a:rPr lang="en-US" b="1" dirty="0"/>
              <a:t>()</a:t>
            </a:r>
            <a:r>
              <a:rPr lang="en-US" dirty="0"/>
              <a:t> → The simplest way to start a Spring Boot application.</a:t>
            </a:r>
          </a:p>
          <a:p>
            <a:pPr>
              <a:buNone/>
            </a:pPr>
            <a:r>
              <a:rPr lang="en-US" dirty="0"/>
              <a:t>So, depending on your project, pick the one that fits best.</a:t>
            </a:r>
          </a:p>
          <a:p>
            <a:r>
              <a:rPr lang="en-US" dirty="0"/>
              <a:t>And that’s it! Now you know how to work with different types of Application Contexts in Spring!</a:t>
            </a:r>
          </a:p>
          <a:p>
            <a:endParaRPr lang="en-IN" dirty="0"/>
          </a:p>
        </p:txBody>
      </p:sp>
      <p:sp>
        <p:nvSpPr>
          <p:cNvPr id="4" name="Slide Number Placeholder 3"/>
          <p:cNvSpPr>
            <a:spLocks noGrp="1"/>
          </p:cNvSpPr>
          <p:nvPr>
            <p:ph type="sldNum" sz="quarter" idx="5"/>
          </p:nvPr>
        </p:nvSpPr>
        <p:spPr/>
        <p:txBody>
          <a:bodyPr/>
          <a:lstStyle/>
          <a:p>
            <a:fld id="{D25CA333-7754-4DC6-AD00-80C2F2DAB2D9}" type="slidenum">
              <a:rPr lang="en-IN" smtClean="0"/>
              <a:t>1</a:t>
            </a:fld>
            <a:endParaRPr lang="en-IN"/>
          </a:p>
        </p:txBody>
      </p:sp>
    </p:spTree>
    <p:extLst>
      <p:ext uri="{BB962C8B-B14F-4D97-AF65-F5344CB8AC3E}">
        <p14:creationId xmlns:p14="http://schemas.microsoft.com/office/powerpoint/2010/main" val="3055822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IN" b="1" dirty="0"/>
              <a:t>YouTube Title:</a:t>
            </a:r>
          </a:p>
          <a:p>
            <a:pPr>
              <a:buNone/>
            </a:pPr>
            <a:r>
              <a:rPr lang="en-IN" dirty="0"/>
              <a:t>🚀 Mastering Spring </a:t>
            </a:r>
            <a:r>
              <a:rPr lang="en-IN" dirty="0" err="1"/>
              <a:t>ApplicationContext</a:t>
            </a:r>
            <a:r>
              <a:rPr lang="en-IN" dirty="0"/>
              <a:t>: Java &amp; XML Configuration Explained! 🔥</a:t>
            </a:r>
          </a:p>
          <a:p>
            <a:pPr>
              <a:buNone/>
            </a:pPr>
            <a:r>
              <a:rPr lang="en-IN" b="1" dirty="0"/>
              <a:t>YouTube Description:</a:t>
            </a:r>
          </a:p>
          <a:p>
            <a:pPr>
              <a:buNone/>
            </a:pPr>
            <a:r>
              <a:rPr lang="en-IN" dirty="0"/>
              <a:t>Want to master </a:t>
            </a:r>
            <a:r>
              <a:rPr lang="en-IN" b="1" dirty="0"/>
              <a:t>Spring </a:t>
            </a:r>
            <a:r>
              <a:rPr lang="en-IN" b="1" dirty="0" err="1"/>
              <a:t>ApplicationContext</a:t>
            </a:r>
            <a:r>
              <a:rPr lang="en-IN" dirty="0"/>
              <a:t> and understand how it manages beans in your application? In this video, we’ll cover:</a:t>
            </a:r>
          </a:p>
          <a:p>
            <a:pPr>
              <a:buNone/>
            </a:pPr>
            <a:r>
              <a:rPr lang="en-IN" dirty="0"/>
              <a:t>✅ What is </a:t>
            </a:r>
            <a:r>
              <a:rPr lang="en-IN" b="1" dirty="0" err="1"/>
              <a:t>ApplicationContext</a:t>
            </a:r>
            <a:r>
              <a:rPr lang="en-IN" dirty="0"/>
              <a:t> in Spring?</a:t>
            </a:r>
            <a:br>
              <a:rPr lang="en-IN" dirty="0"/>
            </a:br>
            <a:r>
              <a:rPr lang="en-IN" dirty="0"/>
              <a:t>✅ </a:t>
            </a:r>
            <a:r>
              <a:rPr lang="en-IN" b="1" dirty="0" err="1"/>
              <a:t>AnnotationConfigApplicationContext</a:t>
            </a:r>
            <a:r>
              <a:rPr lang="en-IN" dirty="0"/>
              <a:t> (Java-based Configuration)</a:t>
            </a:r>
            <a:br>
              <a:rPr lang="en-IN" dirty="0"/>
            </a:br>
            <a:r>
              <a:rPr lang="en-IN" dirty="0"/>
              <a:t>✅ </a:t>
            </a:r>
            <a:r>
              <a:rPr lang="en-IN" b="1" dirty="0" err="1"/>
              <a:t>ClassPathXmlApplicationContext</a:t>
            </a:r>
            <a:r>
              <a:rPr lang="en-IN" dirty="0"/>
              <a:t> (XML-based Configuration)</a:t>
            </a:r>
            <a:br>
              <a:rPr lang="en-IN" dirty="0"/>
            </a:br>
            <a:r>
              <a:rPr lang="en-IN" dirty="0"/>
              <a:t>✅ </a:t>
            </a:r>
            <a:r>
              <a:rPr lang="en-IN" b="1" dirty="0" err="1"/>
              <a:t>AnnotationConfigWebApplicationContext</a:t>
            </a:r>
            <a:r>
              <a:rPr lang="en-IN" dirty="0"/>
              <a:t> (for Web Apps)</a:t>
            </a:r>
            <a:br>
              <a:rPr lang="en-IN" dirty="0"/>
            </a:br>
            <a:r>
              <a:rPr lang="en-IN" dirty="0"/>
              <a:t>✅ </a:t>
            </a:r>
            <a:r>
              <a:rPr lang="en-IN" b="1" dirty="0"/>
              <a:t>Spring Boot's </a:t>
            </a:r>
            <a:r>
              <a:rPr lang="en-IN" b="1" dirty="0" err="1"/>
              <a:t>SpringApplication.run</a:t>
            </a:r>
            <a:r>
              <a:rPr lang="en-IN" b="1" dirty="0"/>
              <a:t>()</a:t>
            </a:r>
            <a:r>
              <a:rPr lang="en-IN" dirty="0"/>
              <a:t> (Easy Boot Setup)</a:t>
            </a:r>
            <a:br>
              <a:rPr lang="en-IN" dirty="0"/>
            </a:br>
            <a:r>
              <a:rPr lang="en-IN" dirty="0"/>
              <a:t>✅ Code examples &amp; practical implementation!</a:t>
            </a:r>
          </a:p>
          <a:p>
            <a:pPr>
              <a:buNone/>
            </a:pPr>
            <a:r>
              <a:rPr lang="en-IN" dirty="0"/>
              <a:t>Whether you are working with </a:t>
            </a:r>
            <a:r>
              <a:rPr lang="en-IN" b="1" dirty="0"/>
              <a:t>Spring Core, Spring MVC, or Spring Boot</a:t>
            </a:r>
            <a:r>
              <a:rPr lang="en-IN" dirty="0"/>
              <a:t>, this guide will help you understand the different ways to configure your Spring application efficiently.</a:t>
            </a:r>
          </a:p>
          <a:p>
            <a:pPr>
              <a:buNone/>
            </a:pPr>
            <a:r>
              <a:rPr lang="en-IN" dirty="0"/>
              <a:t>🔗 </a:t>
            </a:r>
            <a:r>
              <a:rPr lang="en-IN" b="1" dirty="0"/>
              <a:t>Don’t forget to Like, Share, and Subscribe for more Spring Framework tutorials!</a:t>
            </a:r>
            <a:endParaRPr lang="en-IN" dirty="0"/>
          </a:p>
          <a:p>
            <a:pPr>
              <a:buNone/>
            </a:pPr>
            <a:r>
              <a:rPr lang="en-IN" dirty="0"/>
              <a:t>⏳ </a:t>
            </a:r>
            <a:r>
              <a:rPr lang="en-IN" b="1" dirty="0"/>
              <a:t>Timestamps:</a:t>
            </a:r>
            <a:br>
              <a:rPr lang="en-IN" dirty="0"/>
            </a:br>
            <a:r>
              <a:rPr lang="en-IN" dirty="0"/>
              <a:t>00:00 - Introduction to Spring </a:t>
            </a:r>
            <a:r>
              <a:rPr lang="en-IN" dirty="0" err="1"/>
              <a:t>ApplicationContext</a:t>
            </a:r>
            <a:br>
              <a:rPr lang="en-IN" dirty="0"/>
            </a:br>
            <a:r>
              <a:rPr lang="en-IN" dirty="0"/>
              <a:t>01:30 - Java-based Configuration (</a:t>
            </a:r>
            <a:r>
              <a:rPr lang="en-IN" dirty="0" err="1"/>
              <a:t>AnnotationConfigApplicationContext</a:t>
            </a:r>
            <a:r>
              <a:rPr lang="en-IN" dirty="0"/>
              <a:t>)</a:t>
            </a:r>
            <a:br>
              <a:rPr lang="en-IN" dirty="0"/>
            </a:br>
            <a:r>
              <a:rPr lang="en-IN" dirty="0"/>
              <a:t>04:15 - XML-based Configuration (</a:t>
            </a:r>
            <a:r>
              <a:rPr lang="en-IN" dirty="0" err="1"/>
              <a:t>ClassPathXmlApplicationContext</a:t>
            </a:r>
            <a:r>
              <a:rPr lang="en-IN" dirty="0"/>
              <a:t>)</a:t>
            </a:r>
            <a:br>
              <a:rPr lang="en-IN" dirty="0"/>
            </a:br>
            <a:r>
              <a:rPr lang="en-IN" dirty="0"/>
              <a:t>07:00 - Web Application Context (</a:t>
            </a:r>
            <a:r>
              <a:rPr lang="en-IN" dirty="0" err="1"/>
              <a:t>AnnotationConfigWebApplicationContext</a:t>
            </a:r>
            <a:r>
              <a:rPr lang="en-IN" dirty="0"/>
              <a:t>)</a:t>
            </a:r>
            <a:br>
              <a:rPr lang="en-IN" dirty="0"/>
            </a:br>
            <a:r>
              <a:rPr lang="en-IN" dirty="0"/>
              <a:t>09:30 - Spring Boot </a:t>
            </a:r>
            <a:r>
              <a:rPr lang="en-IN" dirty="0" err="1"/>
              <a:t>ApplicationContext</a:t>
            </a:r>
            <a:r>
              <a:rPr lang="en-IN" dirty="0"/>
              <a:t> with </a:t>
            </a:r>
            <a:r>
              <a:rPr lang="en-IN" dirty="0" err="1"/>
              <a:t>SpringApplication.run</a:t>
            </a:r>
            <a:r>
              <a:rPr lang="en-IN" dirty="0"/>
              <a:t>()</a:t>
            </a:r>
            <a:br>
              <a:rPr lang="en-IN" dirty="0"/>
            </a:br>
            <a:r>
              <a:rPr lang="en-IN" dirty="0"/>
              <a:t>12:00 - Conclusion and Best Practices</a:t>
            </a:r>
          </a:p>
          <a:p>
            <a:r>
              <a:rPr lang="en-IN"/>
              <a:t>🎯 </a:t>
            </a:r>
            <a:r>
              <a:rPr lang="en-IN" b="1"/>
              <a:t>#SpringFramework #SpringBoot #Java #ApplicationContext #SpringCore #SpringMVC #JavaDeveloper #SpringAnnotations #SpringXmlConfiguration #SpringTutorials</a:t>
            </a:r>
            <a:r>
              <a:rPr lang="en-IN"/>
              <a:t> 🚀</a:t>
            </a:r>
          </a:p>
          <a:p>
            <a:endParaRPr lang="en-IN"/>
          </a:p>
        </p:txBody>
      </p:sp>
      <p:sp>
        <p:nvSpPr>
          <p:cNvPr id="4" name="Slide Number Placeholder 3"/>
          <p:cNvSpPr>
            <a:spLocks noGrp="1"/>
          </p:cNvSpPr>
          <p:nvPr>
            <p:ph type="sldNum" sz="quarter" idx="5"/>
          </p:nvPr>
        </p:nvSpPr>
        <p:spPr/>
        <p:txBody>
          <a:bodyPr/>
          <a:lstStyle/>
          <a:p>
            <a:fld id="{D25CA333-7754-4DC6-AD00-80C2F2DAB2D9}" type="slidenum">
              <a:rPr lang="en-IN" smtClean="0"/>
              <a:t>2</a:t>
            </a:fld>
            <a:endParaRPr lang="en-IN"/>
          </a:p>
        </p:txBody>
      </p:sp>
    </p:spTree>
    <p:extLst>
      <p:ext uri="{BB962C8B-B14F-4D97-AF65-F5344CB8AC3E}">
        <p14:creationId xmlns:p14="http://schemas.microsoft.com/office/powerpoint/2010/main" val="21190317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BCAD085-E8A6-8845-BD4E-CB4CCA059FC4}" type="datetimeFigureOut">
              <a:rPr lang="en-US" smtClean="0"/>
              <a:t>4/3/2025</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C1FF6DA9-008F-8B48-92A6-B652298478BF}"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5144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5935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8668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7057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62897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1873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1088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8715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961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25501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5123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96447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5803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723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38648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3906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82214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4/3/2025</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5835376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z="4000" dirty="0"/>
              <a:t>Introduction to Spring Application Context</a:t>
            </a:r>
          </a:p>
        </p:txBody>
      </p:sp>
      <p:sp>
        <p:nvSpPr>
          <p:cNvPr id="3" name="Subtitle 2"/>
          <p:cNvSpPr>
            <a:spLocks noGrp="1"/>
          </p:cNvSpPr>
          <p:nvPr>
            <p:ph type="subTitle" idx="1"/>
          </p:nvPr>
        </p:nvSpPr>
        <p:spPr/>
        <p:txBody>
          <a:bodyPr>
            <a:normAutofit/>
          </a:bodyPr>
          <a:lstStyle/>
          <a:p>
            <a:r>
              <a:rPr lang="en-US" sz="3600" dirty="0"/>
              <a:t>Spring Framework</a:t>
            </a:r>
            <a:endParaRPr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Web Application Context Example</a:t>
            </a:r>
          </a:p>
        </p:txBody>
      </p:sp>
      <p:sp>
        <p:nvSpPr>
          <p:cNvPr id="3" name="TextBox 2"/>
          <p:cNvSpPr txBox="1"/>
          <p:nvPr/>
        </p:nvSpPr>
        <p:spPr>
          <a:xfrm>
            <a:off x="914400" y="1371600"/>
            <a:ext cx="7772400" cy="5486400"/>
          </a:xfrm>
          <a:prstGeom prst="rect">
            <a:avLst/>
          </a:prstGeom>
          <a:solidFill>
            <a:srgbClr val="1E3A5F"/>
          </a:solidFill>
        </p:spPr>
        <p:txBody>
          <a:bodyPr wrap="none">
            <a:spAutoFit/>
          </a:bodyPr>
          <a:lstStyle/>
          <a:p>
            <a:endParaRPr/>
          </a:p>
          <a:p>
            <a:pPr algn="l">
              <a:defRPr sz="1800">
                <a:solidFill>
                  <a:srgbClr val="FFFFFF"/>
                </a:solidFill>
                <a:latin typeface="Courier New"/>
              </a:defRPr>
            </a:pPr>
            <a:r>
              <a:t>```java</a:t>
            </a:r>
            <a:br/>
            <a:r>
              <a:t>import org.springframework.web.context.support.AnnotationConfigWebApplicationContext;</a:t>
            </a:r>
            <a:br/>
            <a:br/>
            <a:r>
              <a:t>public class WebAppInitializer {</a:t>
            </a:r>
            <a:br/>
            <a:r>
              <a:t>    public static void main(String[] args) {</a:t>
            </a:r>
            <a:br/>
            <a:r>
              <a:t>        AnnotationConfigWebApplicationContext context = new AnnotationConfigWebApplicationContext();</a:t>
            </a:r>
            <a:br/>
            <a:r>
              <a:t>        context.register(AppConfig.class);</a:t>
            </a:r>
            <a:br/>
            <a:r>
              <a:t>        context.refresh();</a:t>
            </a:r>
            <a:br/>
            <a:r>
              <a:t>    }</a:t>
            </a:r>
            <a:br/>
            <a:r>
              <a:t>}</a:t>
            </a:r>
            <a:br/>
            <a:r>
              <a:t>```</a:t>
            </a:r>
            <a:br/>
            <a:b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4. Using Spring Boot’s SpringApplication</a:t>
            </a:r>
          </a:p>
        </p:txBody>
      </p:sp>
      <p:sp>
        <p:nvSpPr>
          <p:cNvPr id="3" name="Content Placeholder 2"/>
          <p:cNvSpPr>
            <a:spLocks noGrp="1"/>
          </p:cNvSpPr>
          <p:nvPr>
            <p:ph idx="1"/>
          </p:nvPr>
        </p:nvSpPr>
        <p:spPr/>
        <p:txBody>
          <a:bodyPr wrap="square">
            <a:normAutofit/>
          </a:bodyPr>
          <a:lstStyle/>
          <a:p>
            <a:pPr marL="0" indent="0">
              <a:buNone/>
            </a:pPr>
            <a:endParaRPr sz="3200" dirty="0"/>
          </a:p>
          <a:p>
            <a:pPr>
              <a:defRPr sz="1800">
                <a:solidFill>
                  <a:srgbClr val="000000"/>
                </a:solidFill>
              </a:defRPr>
            </a:pPr>
            <a:r>
              <a:rPr sz="3200" dirty="0"/>
              <a:t>If you're using Spring Boot, the easiest way to create an application context is through </a:t>
            </a:r>
            <a:r>
              <a:rPr sz="3200" dirty="0" err="1"/>
              <a:t>SpringApplication.run</a:t>
            </a:r>
            <a:r>
              <a:rPr sz="3200"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915338"/>
            <a:ext cx="6647382" cy="310148"/>
          </a:xfrm>
        </p:spPr>
        <p:txBody>
          <a:bodyPr>
            <a:normAutofit fontScale="90000"/>
          </a:bodyPr>
          <a:lstStyle/>
          <a:p>
            <a:r>
              <a:rPr dirty="0"/>
              <a:t>Spring Boot Application Example</a:t>
            </a:r>
          </a:p>
        </p:txBody>
      </p:sp>
      <p:sp>
        <p:nvSpPr>
          <p:cNvPr id="3" name="TextBox 2"/>
          <p:cNvSpPr txBox="1"/>
          <p:nvPr/>
        </p:nvSpPr>
        <p:spPr>
          <a:xfrm>
            <a:off x="960606" y="1436733"/>
            <a:ext cx="7487947" cy="4832092"/>
          </a:xfrm>
          <a:prstGeom prst="rect">
            <a:avLst/>
          </a:prstGeom>
          <a:solidFill>
            <a:srgbClr val="1E3A5F"/>
          </a:solidFill>
        </p:spPr>
        <p:txBody>
          <a:bodyPr wrap="none">
            <a:spAutoFit/>
          </a:bodyPr>
          <a:lstStyle/>
          <a:p>
            <a:endParaRPr sz="1400" dirty="0"/>
          </a:p>
          <a:p>
            <a:pPr algn="l">
              <a:defRPr sz="1800">
                <a:solidFill>
                  <a:srgbClr val="FFFFFF"/>
                </a:solidFill>
                <a:latin typeface="Courier New"/>
              </a:defRPr>
            </a:pPr>
            <a:r>
              <a:rPr sz="1400" dirty="0"/>
              <a:t>```java</a:t>
            </a:r>
            <a:br>
              <a:rPr sz="1400" dirty="0"/>
            </a:br>
            <a:r>
              <a:rPr sz="1400" dirty="0"/>
              <a:t>import </a:t>
            </a:r>
            <a:r>
              <a:rPr sz="1400" dirty="0" err="1"/>
              <a:t>org.springframework.boot.SpringApplication</a:t>
            </a:r>
            <a:r>
              <a:rPr sz="1400" dirty="0"/>
              <a:t>;</a:t>
            </a:r>
            <a:br>
              <a:rPr sz="1400" dirty="0"/>
            </a:br>
            <a:r>
              <a:rPr sz="1400" dirty="0"/>
              <a:t>import </a:t>
            </a:r>
            <a:r>
              <a:rPr sz="1400" dirty="0" err="1"/>
              <a:t>org.springframework.boot.autoconfigure.SpringBootApplication</a:t>
            </a:r>
            <a:r>
              <a:rPr sz="1400" dirty="0"/>
              <a:t>;</a:t>
            </a:r>
            <a:br>
              <a:rPr sz="1400" dirty="0"/>
            </a:br>
            <a:r>
              <a:rPr sz="1400" dirty="0"/>
              <a:t>import </a:t>
            </a:r>
            <a:r>
              <a:rPr sz="1400" dirty="0" err="1"/>
              <a:t>org.springframework.stereotype.Service</a:t>
            </a:r>
            <a:r>
              <a:rPr sz="1400" dirty="0"/>
              <a:t>;</a:t>
            </a:r>
            <a:br>
              <a:rPr sz="1400" dirty="0"/>
            </a:br>
            <a:br>
              <a:rPr sz="1400" dirty="0"/>
            </a:br>
            <a:r>
              <a:rPr sz="1400" dirty="0"/>
              <a:t>@SpringBootApplication</a:t>
            </a:r>
            <a:br>
              <a:rPr sz="1400" dirty="0"/>
            </a:br>
            <a:r>
              <a:rPr sz="1400" dirty="0"/>
              <a:t>public class </a:t>
            </a:r>
            <a:r>
              <a:rPr sz="1400" dirty="0" err="1"/>
              <a:t>MySpringBootApplication</a:t>
            </a:r>
            <a:r>
              <a:rPr sz="1400" dirty="0"/>
              <a:t> {</a:t>
            </a:r>
            <a:br>
              <a:rPr sz="1400" dirty="0"/>
            </a:br>
            <a:r>
              <a:rPr sz="1400" dirty="0"/>
              <a:t>    public static void main(String[] </a:t>
            </a:r>
            <a:r>
              <a:rPr sz="1400" dirty="0" err="1"/>
              <a:t>args</a:t>
            </a:r>
            <a:r>
              <a:rPr sz="1400" dirty="0"/>
              <a:t>) {</a:t>
            </a:r>
            <a:br>
              <a:rPr sz="1400" dirty="0"/>
            </a:br>
            <a:r>
              <a:rPr sz="1400" dirty="0"/>
              <a:t>        </a:t>
            </a:r>
            <a:r>
              <a:rPr sz="1400" dirty="0" err="1"/>
              <a:t>SpringApplication.run</a:t>
            </a:r>
            <a:r>
              <a:rPr sz="1400" dirty="0"/>
              <a:t>(</a:t>
            </a:r>
            <a:r>
              <a:rPr sz="1400" dirty="0" err="1"/>
              <a:t>MySpringBootApplication.class</a:t>
            </a:r>
            <a:r>
              <a:rPr sz="1400" dirty="0"/>
              <a:t>, </a:t>
            </a:r>
            <a:r>
              <a:rPr sz="1400" dirty="0" err="1"/>
              <a:t>args</a:t>
            </a:r>
            <a:r>
              <a:rPr sz="1400" dirty="0"/>
              <a:t>);</a:t>
            </a:r>
            <a:br>
              <a:rPr sz="1400" dirty="0"/>
            </a:br>
            <a:r>
              <a:rPr sz="1400" dirty="0"/>
              <a:t>    }</a:t>
            </a:r>
            <a:br>
              <a:rPr sz="1400" dirty="0"/>
            </a:br>
            <a:r>
              <a:rPr sz="1400" dirty="0"/>
              <a:t>}</a:t>
            </a:r>
            <a:br>
              <a:rPr sz="1400" dirty="0"/>
            </a:br>
            <a:br>
              <a:rPr sz="1400" dirty="0"/>
            </a:br>
            <a:r>
              <a:rPr sz="1400" dirty="0"/>
              <a:t>@Service</a:t>
            </a:r>
            <a:br>
              <a:rPr sz="1400" dirty="0"/>
            </a:br>
            <a:r>
              <a:rPr sz="1400" dirty="0"/>
              <a:t>class </a:t>
            </a:r>
            <a:r>
              <a:rPr sz="1400" dirty="0" err="1"/>
              <a:t>MyService</a:t>
            </a:r>
            <a:r>
              <a:rPr sz="1400" dirty="0"/>
              <a:t> {</a:t>
            </a:r>
            <a:br>
              <a:rPr sz="1400" dirty="0"/>
            </a:br>
            <a:r>
              <a:rPr sz="1400" dirty="0"/>
              <a:t>    public </a:t>
            </a:r>
            <a:r>
              <a:rPr sz="1400" dirty="0" err="1"/>
              <a:t>MyService</a:t>
            </a:r>
            <a:r>
              <a:rPr sz="1400" dirty="0"/>
              <a:t>() {</a:t>
            </a:r>
            <a:br>
              <a:rPr sz="1400" dirty="0"/>
            </a:br>
            <a:r>
              <a:rPr sz="1400" dirty="0"/>
              <a:t>        </a:t>
            </a:r>
            <a:r>
              <a:rPr sz="1400" dirty="0" err="1"/>
              <a:t>System.out.println</a:t>
            </a:r>
            <a:r>
              <a:rPr sz="1400" dirty="0"/>
              <a:t>("</a:t>
            </a:r>
            <a:r>
              <a:rPr sz="1400" dirty="0" err="1"/>
              <a:t>MyService</a:t>
            </a:r>
            <a:r>
              <a:rPr sz="1400" dirty="0"/>
              <a:t> Initialized!");</a:t>
            </a:r>
            <a:br>
              <a:rPr sz="1400" dirty="0"/>
            </a:br>
            <a:r>
              <a:rPr sz="1400" dirty="0"/>
              <a:t>    }</a:t>
            </a:r>
            <a:br>
              <a:rPr sz="1400" dirty="0"/>
            </a:br>
            <a:r>
              <a:rPr sz="1400" dirty="0"/>
              <a:t>}</a:t>
            </a:r>
            <a:br>
              <a:rPr sz="1400" dirty="0"/>
            </a:br>
            <a:r>
              <a:rPr sz="1400" dirty="0"/>
              <a:t>```</a:t>
            </a:r>
            <a:br>
              <a:rPr sz="1400" dirty="0"/>
            </a:br>
            <a:br>
              <a:rPr sz="1400" dirty="0"/>
            </a:br>
            <a:endParaRPr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Comparison of </a:t>
            </a:r>
            <a:r>
              <a:rPr dirty="0" err="1"/>
              <a:t>ApplicationContext</a:t>
            </a:r>
            <a:r>
              <a:rPr dirty="0"/>
              <a:t> Implementations</a:t>
            </a:r>
          </a:p>
        </p:txBody>
      </p:sp>
      <p:graphicFrame>
        <p:nvGraphicFramePr>
          <p:cNvPr id="3" name="Table 2"/>
          <p:cNvGraphicFramePr>
            <a:graphicFrameLocks noGrp="1"/>
          </p:cNvGraphicFramePr>
          <p:nvPr>
            <p:extLst>
              <p:ext uri="{D42A27DB-BD31-4B8C-83A1-F6EECF244321}">
                <p14:modId xmlns:p14="http://schemas.microsoft.com/office/powerpoint/2010/main" val="457018420"/>
              </p:ext>
            </p:extLst>
          </p:nvPr>
        </p:nvGraphicFramePr>
        <p:xfrm>
          <a:off x="725863" y="2223109"/>
          <a:ext cx="7828962" cy="3267195"/>
        </p:xfrm>
        <a:graphic>
          <a:graphicData uri="http://schemas.openxmlformats.org/drawingml/2006/table">
            <a:tbl>
              <a:tblPr firstRow="1" bandRow="1">
                <a:tableStyleId>{5C22544A-7EE6-4342-B048-85BDC9FD1C3A}</a:tableStyleId>
              </a:tblPr>
              <a:tblGrid>
                <a:gridCol w="3914481">
                  <a:extLst>
                    <a:ext uri="{9D8B030D-6E8A-4147-A177-3AD203B41FA5}">
                      <a16:colId xmlns:a16="http://schemas.microsoft.com/office/drawing/2014/main" val="20000"/>
                    </a:ext>
                  </a:extLst>
                </a:gridCol>
                <a:gridCol w="3914481">
                  <a:extLst>
                    <a:ext uri="{9D8B030D-6E8A-4147-A177-3AD203B41FA5}">
                      <a16:colId xmlns:a16="http://schemas.microsoft.com/office/drawing/2014/main" val="20001"/>
                    </a:ext>
                  </a:extLst>
                </a:gridCol>
              </a:tblGrid>
              <a:tr h="653439">
                <a:tc>
                  <a:txBody>
                    <a:bodyPr/>
                    <a:lstStyle/>
                    <a:p>
                      <a:pPr>
                        <a:defRPr b="1"/>
                      </a:pPr>
                      <a:r>
                        <a:t>Implementation</a:t>
                      </a:r>
                    </a:p>
                  </a:txBody>
                  <a:tcPr/>
                </a:tc>
                <a:tc>
                  <a:txBody>
                    <a:bodyPr/>
                    <a:lstStyle/>
                    <a:p>
                      <a:pPr>
                        <a:defRPr b="1"/>
                      </a:pPr>
                      <a:r>
                        <a:t>Usage</a:t>
                      </a:r>
                    </a:p>
                  </a:txBody>
                  <a:tcPr/>
                </a:tc>
                <a:extLst>
                  <a:ext uri="{0D108BD9-81ED-4DB2-BD59-A6C34878D82A}">
                    <a16:rowId xmlns:a16="http://schemas.microsoft.com/office/drawing/2014/main" val="10000"/>
                  </a:ext>
                </a:extLst>
              </a:tr>
              <a:tr h="653439">
                <a:tc>
                  <a:txBody>
                    <a:bodyPr/>
                    <a:lstStyle/>
                    <a:p>
                      <a:r>
                        <a:t>AnnotationConfigApplicationContext</a:t>
                      </a:r>
                    </a:p>
                  </a:txBody>
                  <a:tcPr/>
                </a:tc>
                <a:tc>
                  <a:txBody>
                    <a:bodyPr/>
                    <a:lstStyle/>
                    <a:p>
                      <a:r>
                        <a:t>Java-based configuration</a:t>
                      </a:r>
                    </a:p>
                  </a:txBody>
                  <a:tcPr/>
                </a:tc>
                <a:extLst>
                  <a:ext uri="{0D108BD9-81ED-4DB2-BD59-A6C34878D82A}">
                    <a16:rowId xmlns:a16="http://schemas.microsoft.com/office/drawing/2014/main" val="10001"/>
                  </a:ext>
                </a:extLst>
              </a:tr>
              <a:tr h="653439">
                <a:tc>
                  <a:txBody>
                    <a:bodyPr/>
                    <a:lstStyle/>
                    <a:p>
                      <a:r>
                        <a:t>ClassPathXmlApplicationContext</a:t>
                      </a:r>
                    </a:p>
                  </a:txBody>
                  <a:tcPr/>
                </a:tc>
                <a:tc>
                  <a:txBody>
                    <a:bodyPr/>
                    <a:lstStyle/>
                    <a:p>
                      <a:r>
                        <a:t>XML-based configuration</a:t>
                      </a:r>
                    </a:p>
                  </a:txBody>
                  <a:tcPr/>
                </a:tc>
                <a:extLst>
                  <a:ext uri="{0D108BD9-81ED-4DB2-BD59-A6C34878D82A}">
                    <a16:rowId xmlns:a16="http://schemas.microsoft.com/office/drawing/2014/main" val="10002"/>
                  </a:ext>
                </a:extLst>
              </a:tr>
              <a:tr h="653439">
                <a:tc>
                  <a:txBody>
                    <a:bodyPr/>
                    <a:lstStyle/>
                    <a:p>
                      <a:r>
                        <a:t>AnnotationConfigWebApplicationContext</a:t>
                      </a:r>
                    </a:p>
                  </a:txBody>
                  <a:tcPr/>
                </a:tc>
                <a:tc>
                  <a:txBody>
                    <a:bodyPr/>
                    <a:lstStyle/>
                    <a:p>
                      <a:r>
                        <a:t>Spring Web applications</a:t>
                      </a:r>
                    </a:p>
                  </a:txBody>
                  <a:tcPr/>
                </a:tc>
                <a:extLst>
                  <a:ext uri="{0D108BD9-81ED-4DB2-BD59-A6C34878D82A}">
                    <a16:rowId xmlns:a16="http://schemas.microsoft.com/office/drawing/2014/main" val="10003"/>
                  </a:ext>
                </a:extLst>
              </a:tr>
              <a:tr h="653439">
                <a:tc>
                  <a:txBody>
                    <a:bodyPr/>
                    <a:lstStyle/>
                    <a:p>
                      <a:r>
                        <a:t>SpringApplication.run()</a:t>
                      </a:r>
                    </a:p>
                  </a:txBody>
                  <a:tcPr/>
                </a:tc>
                <a:tc>
                  <a:txBody>
                    <a:bodyPr/>
                    <a:lstStyle/>
                    <a:p>
                      <a:r>
                        <a:rPr dirty="0"/>
                        <a:t>Spring Boot applications</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a:xfrm>
            <a:off x="1280560" y="2065929"/>
            <a:ext cx="6798736" cy="3444997"/>
          </a:xfrm>
        </p:spPr>
        <p:txBody>
          <a:bodyPr wrap="square">
            <a:noAutofit/>
          </a:bodyPr>
          <a:lstStyle/>
          <a:p>
            <a:endParaRPr sz="2800" dirty="0"/>
          </a:p>
          <a:p>
            <a:pPr>
              <a:defRPr sz="1800">
                <a:solidFill>
                  <a:srgbClr val="000000"/>
                </a:solidFill>
              </a:defRPr>
            </a:pPr>
            <a:r>
              <a:rPr sz="2800" dirty="0"/>
              <a:t>Use </a:t>
            </a:r>
            <a:r>
              <a:rPr sz="2800" dirty="0" err="1"/>
              <a:t>AnnotationConfigApplicationContext</a:t>
            </a:r>
            <a:r>
              <a:rPr sz="2800" dirty="0"/>
              <a:t> for Java-based configuration, </a:t>
            </a:r>
            <a:r>
              <a:rPr sz="2800" dirty="0" err="1"/>
              <a:t>ClassPathXmlApplicationContext</a:t>
            </a:r>
            <a:r>
              <a:rPr sz="2800" dirty="0"/>
              <a:t> for XML-based configuration, </a:t>
            </a:r>
            <a:r>
              <a:rPr sz="2800" dirty="0" err="1"/>
              <a:t>AnnotationConfigWebApplicationContext</a:t>
            </a:r>
            <a:r>
              <a:rPr sz="2800" dirty="0"/>
              <a:t> for web applications, and </a:t>
            </a:r>
            <a:r>
              <a:rPr sz="2800" dirty="0" err="1"/>
              <a:t>SpringApplication.run</a:t>
            </a:r>
            <a:r>
              <a:rPr sz="2800" dirty="0"/>
              <a:t>() for Spring Boot applications.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normAutofit fontScale="47500" lnSpcReduction="20000"/>
          </a:bodyPr>
          <a:lstStyle/>
          <a:p>
            <a:endParaRPr dirty="0"/>
          </a:p>
          <a:p>
            <a:r>
              <a:rPr dirty="0"/>
              <a:t>Introduction to Spring Application Context</a:t>
            </a:r>
          </a:p>
          <a:p>
            <a:r>
              <a:rPr dirty="0"/>
              <a:t>1. Using </a:t>
            </a:r>
            <a:r>
              <a:rPr dirty="0" err="1"/>
              <a:t>AnnotationConfigApplicationContext</a:t>
            </a:r>
            <a:r>
              <a:rPr dirty="0"/>
              <a:t> (Java-Based Configuration)</a:t>
            </a:r>
          </a:p>
          <a:p>
            <a:r>
              <a:rPr dirty="0"/>
              <a:t>Java Configuration Example</a:t>
            </a:r>
          </a:p>
          <a:p>
            <a:r>
              <a:rPr dirty="0"/>
              <a:t>2. Using </a:t>
            </a:r>
            <a:r>
              <a:rPr dirty="0" err="1"/>
              <a:t>ClassPathXmlApplicationContext</a:t>
            </a:r>
            <a:r>
              <a:rPr dirty="0"/>
              <a:t> (XML-Based Configuration)</a:t>
            </a:r>
          </a:p>
          <a:p>
            <a:r>
              <a:rPr dirty="0"/>
              <a:t>Spring XML Configuration Example</a:t>
            </a:r>
          </a:p>
          <a:p>
            <a:r>
              <a:rPr dirty="0"/>
              <a:t>Java Code to Load XML Configuration</a:t>
            </a:r>
          </a:p>
          <a:p>
            <a:r>
              <a:rPr dirty="0"/>
              <a:t>3. Using </a:t>
            </a:r>
            <a:r>
              <a:rPr dirty="0" err="1"/>
              <a:t>AnnotationConfigWebApplicationContext</a:t>
            </a:r>
            <a:r>
              <a:rPr dirty="0"/>
              <a:t> (For Spring Web Applications)</a:t>
            </a:r>
          </a:p>
          <a:p>
            <a:r>
              <a:rPr dirty="0"/>
              <a:t>Web Application Context Example</a:t>
            </a:r>
          </a:p>
          <a:p>
            <a:r>
              <a:rPr dirty="0"/>
              <a:t>4. Using Spring Boot’s </a:t>
            </a:r>
            <a:r>
              <a:rPr dirty="0" err="1"/>
              <a:t>SpringApplication</a:t>
            </a:r>
            <a:endParaRPr dirty="0"/>
          </a:p>
          <a:p>
            <a:r>
              <a:rPr dirty="0"/>
              <a:t>Spring Boot Application Example</a:t>
            </a:r>
          </a:p>
          <a:p>
            <a:r>
              <a:rPr dirty="0"/>
              <a:t>Comparison of </a:t>
            </a:r>
            <a:r>
              <a:rPr dirty="0" err="1"/>
              <a:t>ApplicationContext</a:t>
            </a:r>
            <a:r>
              <a:rPr dirty="0"/>
              <a:t> Implementations</a:t>
            </a:r>
          </a:p>
          <a:p>
            <a:r>
              <a:rPr dirty="0"/>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Introduction to Spring Application Context</a:t>
            </a:r>
          </a:p>
        </p:txBody>
      </p:sp>
      <p:sp>
        <p:nvSpPr>
          <p:cNvPr id="3" name="Content Placeholder 2"/>
          <p:cNvSpPr>
            <a:spLocks noGrp="1"/>
          </p:cNvSpPr>
          <p:nvPr>
            <p:ph idx="1"/>
          </p:nvPr>
        </p:nvSpPr>
        <p:spPr/>
        <p:txBody>
          <a:bodyPr wrap="square">
            <a:normAutofit/>
          </a:bodyPr>
          <a:lstStyle/>
          <a:p>
            <a:pPr>
              <a:defRPr sz="1800">
                <a:solidFill>
                  <a:srgbClr val="000000"/>
                </a:solidFill>
              </a:defRPr>
            </a:pPr>
            <a:r>
              <a:rPr sz="2800" dirty="0"/>
              <a:t>The </a:t>
            </a:r>
            <a:r>
              <a:rPr sz="2800" dirty="0" err="1"/>
              <a:t>ApplicationContext</a:t>
            </a:r>
            <a:r>
              <a:rPr sz="2800" dirty="0"/>
              <a:t> in Spring is the central container that manages the lifecycle and configuration of beans. It provides advanced features like event propagation, declarative mechanisms, and internationalization support.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2800" dirty="0"/>
              <a:t>1. Using </a:t>
            </a:r>
            <a:r>
              <a:rPr sz="2800" dirty="0" err="1"/>
              <a:t>AnnotationConfigApplicationContext</a:t>
            </a:r>
            <a:r>
              <a:rPr sz="2800" dirty="0"/>
              <a:t> (Java-Based Configuration)</a:t>
            </a:r>
          </a:p>
        </p:txBody>
      </p:sp>
      <p:sp>
        <p:nvSpPr>
          <p:cNvPr id="3" name="Content Placeholder 2"/>
          <p:cNvSpPr>
            <a:spLocks noGrp="1"/>
          </p:cNvSpPr>
          <p:nvPr>
            <p:ph idx="1"/>
          </p:nvPr>
        </p:nvSpPr>
        <p:spPr/>
        <p:txBody>
          <a:bodyPr wrap="square">
            <a:normAutofit/>
          </a:bodyPr>
          <a:lstStyle/>
          <a:p>
            <a:pPr marL="0" indent="0">
              <a:buNone/>
            </a:pPr>
            <a:endParaRPr sz="3600" dirty="0"/>
          </a:p>
          <a:p>
            <a:pPr>
              <a:defRPr sz="1800">
                <a:solidFill>
                  <a:srgbClr val="000000"/>
                </a:solidFill>
              </a:defRPr>
            </a:pPr>
            <a:r>
              <a:rPr sz="3600" dirty="0"/>
              <a:t>This approach is used when you configure your Spring beans using Java-based configuration with annotations.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Java Configuration Example</a:t>
            </a:r>
          </a:p>
        </p:txBody>
      </p:sp>
      <p:sp>
        <p:nvSpPr>
          <p:cNvPr id="3" name="TextBox 2"/>
          <p:cNvSpPr txBox="1"/>
          <p:nvPr/>
        </p:nvSpPr>
        <p:spPr>
          <a:xfrm>
            <a:off x="810704" y="2064470"/>
            <a:ext cx="7701699" cy="4154984"/>
          </a:xfrm>
          <a:prstGeom prst="rect">
            <a:avLst/>
          </a:prstGeom>
          <a:solidFill>
            <a:srgbClr val="1E3A5F"/>
          </a:solidFill>
        </p:spPr>
        <p:txBody>
          <a:bodyPr wrap="square">
            <a:spAutoFit/>
          </a:bodyPr>
          <a:lstStyle/>
          <a:p>
            <a:endParaRPr sz="1200" dirty="0"/>
          </a:p>
          <a:p>
            <a:pPr algn="l">
              <a:defRPr sz="1400">
                <a:solidFill>
                  <a:srgbClr val="FFFFFF"/>
                </a:solidFill>
                <a:latin typeface="Courier New"/>
              </a:defRPr>
            </a:pPr>
            <a:r>
              <a:rPr sz="1200" dirty="0"/>
              <a:t>```java</a:t>
            </a:r>
            <a:br>
              <a:rPr sz="1200" dirty="0"/>
            </a:br>
            <a:r>
              <a:rPr sz="1200" dirty="0"/>
              <a:t>import </a:t>
            </a:r>
            <a:r>
              <a:rPr sz="1200" dirty="0" err="1"/>
              <a:t>org.springframework.context.ApplicationContext</a:t>
            </a:r>
            <a:r>
              <a:rPr sz="1200" dirty="0"/>
              <a:t>;</a:t>
            </a:r>
            <a:br>
              <a:rPr sz="1200" dirty="0"/>
            </a:br>
            <a:r>
              <a:rPr sz="1200" dirty="0"/>
              <a:t>import org.springframework.context.annotation.AnnotationConfigApplicationContext;</a:t>
            </a:r>
            <a:br>
              <a:rPr sz="1200" dirty="0"/>
            </a:br>
            <a:r>
              <a:rPr sz="1200" dirty="0"/>
              <a:t>import </a:t>
            </a:r>
            <a:r>
              <a:rPr sz="1200" dirty="0" err="1"/>
              <a:t>org.springframework.context.annotation.Bean</a:t>
            </a:r>
            <a:r>
              <a:rPr sz="1200" dirty="0"/>
              <a:t>;</a:t>
            </a:r>
            <a:br>
              <a:rPr sz="1200" dirty="0"/>
            </a:br>
            <a:r>
              <a:rPr sz="1200" dirty="0"/>
              <a:t>import </a:t>
            </a:r>
            <a:r>
              <a:rPr sz="1200" dirty="0" err="1"/>
              <a:t>org.springframework.context.annotation.Configuration</a:t>
            </a:r>
            <a:r>
              <a:rPr sz="1200" dirty="0"/>
              <a:t>;</a:t>
            </a:r>
            <a:br>
              <a:rPr sz="1200" dirty="0"/>
            </a:br>
            <a:br>
              <a:rPr sz="1200" dirty="0"/>
            </a:br>
            <a:r>
              <a:rPr sz="1200" dirty="0"/>
              <a:t>@Configuration</a:t>
            </a:r>
            <a:br>
              <a:rPr sz="1200" dirty="0"/>
            </a:br>
            <a:r>
              <a:rPr sz="1200" dirty="0"/>
              <a:t>class </a:t>
            </a:r>
            <a:r>
              <a:rPr sz="1200" dirty="0" err="1"/>
              <a:t>AppConfig</a:t>
            </a:r>
            <a:r>
              <a:rPr sz="1200" dirty="0"/>
              <a:t> {</a:t>
            </a:r>
            <a:br>
              <a:rPr sz="1200" dirty="0"/>
            </a:br>
            <a:r>
              <a:rPr sz="1200" dirty="0"/>
              <a:t>    @Bean</a:t>
            </a:r>
            <a:br>
              <a:rPr sz="1200" dirty="0"/>
            </a:br>
            <a:r>
              <a:rPr sz="1200" dirty="0"/>
              <a:t>    public </a:t>
            </a:r>
            <a:r>
              <a:rPr sz="1200" dirty="0" err="1"/>
              <a:t>MyService</a:t>
            </a:r>
            <a:r>
              <a:rPr sz="1200" dirty="0"/>
              <a:t> </a:t>
            </a:r>
            <a:r>
              <a:rPr sz="1200" dirty="0" err="1"/>
              <a:t>myService</a:t>
            </a:r>
            <a:r>
              <a:rPr sz="1200" dirty="0"/>
              <a:t>() {</a:t>
            </a:r>
            <a:br>
              <a:rPr sz="1200" dirty="0"/>
            </a:br>
            <a:r>
              <a:rPr sz="1200" dirty="0"/>
              <a:t>        return new </a:t>
            </a:r>
            <a:r>
              <a:rPr sz="1200" dirty="0" err="1"/>
              <a:t>MyService</a:t>
            </a:r>
            <a:r>
              <a:rPr sz="1200" dirty="0"/>
              <a:t>();</a:t>
            </a:r>
            <a:br>
              <a:rPr sz="1200" dirty="0"/>
            </a:br>
            <a:r>
              <a:rPr sz="1200" dirty="0"/>
              <a:t>    }</a:t>
            </a:r>
            <a:br>
              <a:rPr sz="1200" dirty="0"/>
            </a:br>
            <a:r>
              <a:rPr sz="1200" dirty="0"/>
              <a:t>}</a:t>
            </a:r>
            <a:br>
              <a:rPr sz="1200" dirty="0"/>
            </a:br>
            <a:br>
              <a:rPr sz="1200" dirty="0"/>
            </a:br>
            <a:r>
              <a:rPr sz="1200" dirty="0"/>
              <a:t>class </a:t>
            </a:r>
            <a:r>
              <a:rPr sz="1200" dirty="0" err="1"/>
              <a:t>MyService</a:t>
            </a:r>
            <a:r>
              <a:rPr sz="1200" dirty="0"/>
              <a:t> {</a:t>
            </a:r>
            <a:br>
              <a:rPr sz="1200" dirty="0"/>
            </a:br>
            <a:r>
              <a:rPr sz="1200" dirty="0"/>
              <a:t>    public void </a:t>
            </a:r>
            <a:r>
              <a:rPr sz="1200" dirty="0" err="1"/>
              <a:t>doSomething</a:t>
            </a:r>
            <a:r>
              <a:rPr sz="1200" dirty="0"/>
              <a:t>() {</a:t>
            </a:r>
            <a:br>
              <a:rPr sz="1200" dirty="0"/>
            </a:br>
            <a:r>
              <a:rPr sz="1200" dirty="0"/>
              <a:t>        </a:t>
            </a:r>
            <a:r>
              <a:rPr sz="1200" dirty="0" err="1"/>
              <a:t>System.out.println</a:t>
            </a:r>
            <a:r>
              <a:rPr sz="1200" dirty="0"/>
              <a:t>("Hello from </a:t>
            </a:r>
            <a:r>
              <a:rPr sz="1200" dirty="0" err="1"/>
              <a:t>MyService</a:t>
            </a:r>
            <a:r>
              <a:rPr sz="1200" dirty="0"/>
              <a:t>!");</a:t>
            </a:r>
            <a:br>
              <a:rPr sz="1200" dirty="0"/>
            </a:br>
            <a:r>
              <a:rPr sz="1200" dirty="0"/>
              <a:t>    }</a:t>
            </a:r>
            <a:br>
              <a:rPr sz="1200" dirty="0"/>
            </a:br>
            <a:r>
              <a:rPr sz="1200" dirty="0"/>
              <a:t>}</a:t>
            </a:r>
            <a:br>
              <a:rPr sz="1200" dirty="0"/>
            </a:br>
            <a:br>
              <a:rPr sz="1200" dirty="0"/>
            </a:br>
            <a:endParaRPr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Java Configuration Example (contd.)</a:t>
            </a:r>
          </a:p>
        </p:txBody>
      </p:sp>
      <p:sp>
        <p:nvSpPr>
          <p:cNvPr id="3" name="TextBox 2"/>
          <p:cNvSpPr txBox="1"/>
          <p:nvPr/>
        </p:nvSpPr>
        <p:spPr>
          <a:xfrm>
            <a:off x="999241" y="2615939"/>
            <a:ext cx="7315200" cy="2677656"/>
          </a:xfrm>
          <a:prstGeom prst="rect">
            <a:avLst/>
          </a:prstGeom>
          <a:solidFill>
            <a:srgbClr val="1E3A5F"/>
          </a:solidFill>
        </p:spPr>
        <p:txBody>
          <a:bodyPr wrap="square">
            <a:spAutoFit/>
          </a:bodyPr>
          <a:lstStyle/>
          <a:p>
            <a:endParaRPr sz="1400" dirty="0"/>
          </a:p>
          <a:p>
            <a:pPr algn="l">
              <a:defRPr sz="2400">
                <a:solidFill>
                  <a:srgbClr val="FFFFFF"/>
                </a:solidFill>
                <a:latin typeface="Courier New"/>
              </a:defRPr>
            </a:pPr>
            <a:r>
              <a:rPr sz="1400" dirty="0"/>
              <a:t>public class Main {</a:t>
            </a:r>
            <a:br>
              <a:rPr sz="1400" dirty="0"/>
            </a:br>
            <a:r>
              <a:rPr sz="1400" dirty="0"/>
              <a:t>    public static void main(String[] </a:t>
            </a:r>
            <a:r>
              <a:rPr sz="1400" dirty="0" err="1"/>
              <a:t>args</a:t>
            </a:r>
            <a:r>
              <a:rPr sz="1400" dirty="0"/>
              <a:t>) {</a:t>
            </a:r>
            <a:br>
              <a:rPr sz="1400" dirty="0"/>
            </a:br>
            <a:r>
              <a:rPr sz="1400" dirty="0"/>
              <a:t>        </a:t>
            </a:r>
            <a:r>
              <a:rPr sz="1400" dirty="0" err="1"/>
              <a:t>ApplicationContext</a:t>
            </a:r>
            <a:r>
              <a:rPr sz="1400" dirty="0"/>
              <a:t> context = new </a:t>
            </a:r>
            <a:r>
              <a:rPr sz="1400" dirty="0" err="1"/>
              <a:t>AnnotationConfigApplicationContext</a:t>
            </a:r>
            <a:r>
              <a:rPr sz="1400" dirty="0"/>
              <a:t>(</a:t>
            </a:r>
            <a:r>
              <a:rPr sz="1400" dirty="0" err="1"/>
              <a:t>AppConfig.class</a:t>
            </a:r>
            <a:r>
              <a:rPr sz="1400" dirty="0"/>
              <a:t>);</a:t>
            </a:r>
            <a:br>
              <a:rPr sz="1400" dirty="0"/>
            </a:br>
            <a:r>
              <a:rPr sz="1400" dirty="0"/>
              <a:t>        </a:t>
            </a:r>
            <a:r>
              <a:rPr sz="1400" dirty="0" err="1"/>
              <a:t>MyService</a:t>
            </a:r>
            <a:r>
              <a:rPr sz="1400" dirty="0"/>
              <a:t> service = </a:t>
            </a:r>
            <a:r>
              <a:rPr sz="1400" dirty="0" err="1"/>
              <a:t>context.getBean</a:t>
            </a:r>
            <a:r>
              <a:rPr sz="1400" dirty="0"/>
              <a:t>(</a:t>
            </a:r>
            <a:r>
              <a:rPr sz="1400" dirty="0" err="1"/>
              <a:t>MyService.class</a:t>
            </a:r>
            <a:r>
              <a:rPr sz="1400" dirty="0"/>
              <a:t>);</a:t>
            </a:r>
            <a:br>
              <a:rPr sz="1400" dirty="0"/>
            </a:br>
            <a:r>
              <a:rPr sz="1400" dirty="0"/>
              <a:t>        </a:t>
            </a:r>
            <a:r>
              <a:rPr sz="1400" dirty="0" err="1"/>
              <a:t>service.doSomething</a:t>
            </a:r>
            <a:r>
              <a:rPr sz="1400" dirty="0"/>
              <a:t>();</a:t>
            </a:r>
            <a:br>
              <a:rPr sz="1400" dirty="0"/>
            </a:br>
            <a:r>
              <a:rPr sz="1400" dirty="0"/>
              <a:t>    }</a:t>
            </a:r>
            <a:br>
              <a:rPr sz="1400" dirty="0"/>
            </a:br>
            <a:r>
              <a:rPr sz="1400" dirty="0"/>
              <a:t>}</a:t>
            </a:r>
            <a:br>
              <a:rPr sz="1400" dirty="0"/>
            </a:br>
            <a:r>
              <a:rPr sz="1400" dirty="0"/>
              <a:t>```</a:t>
            </a:r>
            <a:br>
              <a:rPr sz="1400" dirty="0"/>
            </a:br>
            <a:br>
              <a:rPr sz="1400" dirty="0"/>
            </a:b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2800" dirty="0"/>
              <a:t>2. Using </a:t>
            </a:r>
            <a:r>
              <a:rPr sz="2800" dirty="0" err="1"/>
              <a:t>ClassPathXmlApplicationContext</a:t>
            </a:r>
            <a:r>
              <a:rPr sz="2800" dirty="0"/>
              <a:t> (XML-Based Configuration)</a:t>
            </a:r>
          </a:p>
        </p:txBody>
      </p:sp>
      <p:sp>
        <p:nvSpPr>
          <p:cNvPr id="3" name="Content Placeholder 2"/>
          <p:cNvSpPr>
            <a:spLocks noGrp="1"/>
          </p:cNvSpPr>
          <p:nvPr>
            <p:ph idx="1"/>
          </p:nvPr>
        </p:nvSpPr>
        <p:spPr/>
        <p:txBody>
          <a:bodyPr wrap="square">
            <a:normAutofit/>
          </a:bodyPr>
          <a:lstStyle/>
          <a:p>
            <a:endParaRPr sz="3200" dirty="0"/>
          </a:p>
          <a:p>
            <a:pPr>
              <a:defRPr sz="1800">
                <a:solidFill>
                  <a:srgbClr val="000000"/>
                </a:solidFill>
              </a:defRPr>
            </a:pPr>
            <a:r>
              <a:rPr sz="3200" dirty="0"/>
              <a:t>This approach is used when the Spring configuration is defined in an XML file.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Spring XML Configuration Example</a:t>
            </a:r>
          </a:p>
        </p:txBody>
      </p:sp>
      <p:sp>
        <p:nvSpPr>
          <p:cNvPr id="3" name="TextBox 2"/>
          <p:cNvSpPr txBox="1"/>
          <p:nvPr/>
        </p:nvSpPr>
        <p:spPr>
          <a:xfrm>
            <a:off x="730577" y="2663072"/>
            <a:ext cx="7682845" cy="2677656"/>
          </a:xfrm>
          <a:prstGeom prst="rect">
            <a:avLst/>
          </a:prstGeom>
          <a:solidFill>
            <a:srgbClr val="1E3A5F"/>
          </a:solidFill>
        </p:spPr>
        <p:txBody>
          <a:bodyPr wrap="square">
            <a:spAutoFit/>
          </a:bodyPr>
          <a:lstStyle/>
          <a:p>
            <a:endParaRPr sz="1400" dirty="0"/>
          </a:p>
          <a:p>
            <a:pPr algn="l">
              <a:defRPr sz="2400">
                <a:solidFill>
                  <a:srgbClr val="FFFFFF"/>
                </a:solidFill>
                <a:latin typeface="Courier New"/>
              </a:defRPr>
            </a:pPr>
            <a:r>
              <a:rPr sz="1400" dirty="0"/>
              <a:t>```xml</a:t>
            </a:r>
            <a:br>
              <a:rPr sz="1400" dirty="0"/>
            </a:br>
            <a:r>
              <a:rPr sz="1400" dirty="0"/>
              <a:t>&lt;beans </a:t>
            </a:r>
            <a:r>
              <a:rPr sz="1400" dirty="0" err="1"/>
              <a:t>xmlns</a:t>
            </a:r>
            <a:r>
              <a:rPr sz="1400" dirty="0"/>
              <a:t>="http://www.springframework.org/schema/beans"</a:t>
            </a:r>
            <a:br>
              <a:rPr sz="1400" dirty="0"/>
            </a:br>
            <a:r>
              <a:rPr sz="1400" dirty="0"/>
              <a:t>       </a:t>
            </a:r>
            <a:r>
              <a:rPr sz="1400" dirty="0" err="1"/>
              <a:t>xmlns:xsi</a:t>
            </a:r>
            <a:r>
              <a:rPr sz="1400" dirty="0"/>
              <a:t>="http://www.w3.org/2001/XMLSchema-instance"</a:t>
            </a:r>
            <a:br>
              <a:rPr sz="1400" dirty="0"/>
            </a:br>
            <a:r>
              <a:rPr sz="1400" dirty="0"/>
              <a:t>       </a:t>
            </a:r>
            <a:r>
              <a:rPr sz="1400" dirty="0" err="1"/>
              <a:t>xsi:schemaLocation</a:t>
            </a:r>
            <a:r>
              <a:rPr sz="1400" dirty="0"/>
              <a:t>="http://www.springframework.org/schema/beans</a:t>
            </a:r>
            <a:br>
              <a:rPr sz="1400" dirty="0"/>
            </a:br>
            <a:r>
              <a:rPr sz="1400" dirty="0"/>
              <a:t>           http://www.springframework.org/schema/beans/spring-beans.xsd"&gt;</a:t>
            </a:r>
            <a:br>
              <a:rPr sz="1400" dirty="0"/>
            </a:br>
            <a:r>
              <a:rPr sz="1400" dirty="0"/>
              <a:t>    &lt;bean id="</a:t>
            </a:r>
            <a:r>
              <a:rPr sz="1400" dirty="0" err="1"/>
              <a:t>myService</a:t>
            </a:r>
            <a:r>
              <a:rPr sz="1400" dirty="0"/>
              <a:t>" class="</a:t>
            </a:r>
            <a:r>
              <a:rPr sz="1400" dirty="0" err="1"/>
              <a:t>com.example.MyService</a:t>
            </a:r>
            <a:r>
              <a:rPr sz="1400" dirty="0"/>
              <a:t>"/&gt;</a:t>
            </a:r>
            <a:br>
              <a:rPr sz="1400" dirty="0"/>
            </a:br>
            <a:r>
              <a:rPr sz="1400" dirty="0"/>
              <a:t>&lt;/beans&gt;</a:t>
            </a:r>
            <a:br>
              <a:rPr sz="1400" dirty="0"/>
            </a:br>
            <a:r>
              <a:rPr sz="1400" dirty="0"/>
              <a:t>```</a:t>
            </a:r>
            <a:br>
              <a:rPr sz="1400" dirty="0"/>
            </a:br>
            <a:br>
              <a:rPr sz="1400" dirty="0"/>
            </a:br>
            <a:endParaRP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Java Code to Load XML Configuration</a:t>
            </a:r>
          </a:p>
        </p:txBody>
      </p:sp>
      <p:sp>
        <p:nvSpPr>
          <p:cNvPr id="3" name="TextBox 2"/>
          <p:cNvSpPr txBox="1"/>
          <p:nvPr/>
        </p:nvSpPr>
        <p:spPr>
          <a:xfrm>
            <a:off x="777711" y="2531097"/>
            <a:ext cx="7588577" cy="3046988"/>
          </a:xfrm>
          <a:prstGeom prst="rect">
            <a:avLst/>
          </a:prstGeom>
          <a:solidFill>
            <a:srgbClr val="1E3A5F"/>
          </a:solidFill>
        </p:spPr>
        <p:txBody>
          <a:bodyPr wrap="square">
            <a:spAutoFit/>
          </a:bodyPr>
          <a:lstStyle/>
          <a:p>
            <a:endParaRPr sz="1200" dirty="0"/>
          </a:p>
          <a:p>
            <a:pPr algn="l">
              <a:defRPr sz="1800">
                <a:solidFill>
                  <a:srgbClr val="FFFFFF"/>
                </a:solidFill>
                <a:latin typeface="Courier New"/>
              </a:defRPr>
            </a:pPr>
            <a:r>
              <a:rPr sz="1200" dirty="0"/>
              <a:t>```java</a:t>
            </a:r>
            <a:br>
              <a:rPr sz="1200" dirty="0"/>
            </a:br>
            <a:r>
              <a:rPr sz="1200" dirty="0"/>
              <a:t>import </a:t>
            </a:r>
            <a:r>
              <a:rPr sz="1200" dirty="0" err="1"/>
              <a:t>org.springframework.context.ApplicationContext</a:t>
            </a:r>
            <a:r>
              <a:rPr sz="1200" dirty="0"/>
              <a:t>;</a:t>
            </a:r>
            <a:br>
              <a:rPr sz="1200" dirty="0"/>
            </a:br>
            <a:r>
              <a:rPr sz="1200" dirty="0"/>
              <a:t>import org.springframework.context.support.ClassPathXmlApplicationContext;</a:t>
            </a:r>
            <a:br>
              <a:rPr sz="1200" dirty="0"/>
            </a:br>
            <a:br>
              <a:rPr sz="1200" dirty="0"/>
            </a:br>
            <a:r>
              <a:rPr sz="1200" dirty="0"/>
              <a:t>public class Main {</a:t>
            </a:r>
            <a:br>
              <a:rPr sz="1200" dirty="0"/>
            </a:br>
            <a:r>
              <a:rPr sz="1200" dirty="0"/>
              <a:t>    public static void main(String[] </a:t>
            </a:r>
            <a:r>
              <a:rPr sz="1200" dirty="0" err="1"/>
              <a:t>args</a:t>
            </a:r>
            <a:r>
              <a:rPr sz="1200" dirty="0"/>
              <a:t>) {</a:t>
            </a:r>
            <a:br>
              <a:rPr sz="1200" dirty="0"/>
            </a:br>
            <a:r>
              <a:rPr sz="1200" dirty="0"/>
              <a:t>        </a:t>
            </a:r>
            <a:r>
              <a:rPr sz="1200" dirty="0" err="1"/>
              <a:t>ApplicationContext</a:t>
            </a:r>
            <a:r>
              <a:rPr sz="1200" dirty="0"/>
              <a:t> context = new </a:t>
            </a:r>
            <a:r>
              <a:rPr sz="1200" dirty="0" err="1"/>
              <a:t>ClassPathXmlApplicationContext</a:t>
            </a:r>
            <a:r>
              <a:rPr sz="1200" dirty="0"/>
              <a:t>("spring-config.xml");</a:t>
            </a:r>
            <a:br>
              <a:rPr sz="1200" dirty="0"/>
            </a:br>
            <a:r>
              <a:rPr sz="1200" dirty="0"/>
              <a:t>        </a:t>
            </a:r>
            <a:r>
              <a:rPr sz="1200" dirty="0" err="1"/>
              <a:t>MyService</a:t>
            </a:r>
            <a:r>
              <a:rPr sz="1200" dirty="0"/>
              <a:t> service = </a:t>
            </a:r>
            <a:r>
              <a:rPr sz="1200" dirty="0" err="1"/>
              <a:t>context.getBean</a:t>
            </a:r>
            <a:r>
              <a:rPr sz="1200" dirty="0"/>
              <a:t>(</a:t>
            </a:r>
            <a:r>
              <a:rPr sz="1200" dirty="0" err="1"/>
              <a:t>MyService.class</a:t>
            </a:r>
            <a:r>
              <a:rPr sz="1200" dirty="0"/>
              <a:t>);</a:t>
            </a:r>
            <a:br>
              <a:rPr sz="1200" dirty="0"/>
            </a:br>
            <a:r>
              <a:rPr sz="1200" dirty="0"/>
              <a:t>        </a:t>
            </a:r>
            <a:r>
              <a:rPr sz="1200" dirty="0" err="1"/>
              <a:t>service.doSomething</a:t>
            </a:r>
            <a:r>
              <a:rPr sz="1200" dirty="0"/>
              <a:t>();</a:t>
            </a:r>
            <a:br>
              <a:rPr sz="1200" dirty="0"/>
            </a:br>
            <a:r>
              <a:rPr sz="1200" dirty="0"/>
              <a:t>    }</a:t>
            </a:r>
            <a:br>
              <a:rPr sz="1200" dirty="0"/>
            </a:br>
            <a:r>
              <a:rPr sz="1200" dirty="0"/>
              <a:t>}</a:t>
            </a:r>
            <a:br>
              <a:rPr sz="1200" dirty="0"/>
            </a:br>
            <a:r>
              <a:rPr sz="1200" dirty="0"/>
              <a:t>```</a:t>
            </a:r>
            <a:br>
              <a:rPr sz="1200" dirty="0"/>
            </a:br>
            <a:br>
              <a:rPr sz="1200" dirty="0"/>
            </a:br>
            <a:endParaRPr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2400" dirty="0"/>
              <a:t>3. Using </a:t>
            </a:r>
            <a:r>
              <a:rPr sz="2400" dirty="0" err="1"/>
              <a:t>AnnotationConfigWebApplicationContext</a:t>
            </a:r>
            <a:r>
              <a:rPr sz="2400" dirty="0"/>
              <a:t> (For Spring Web Applications)</a:t>
            </a:r>
          </a:p>
        </p:txBody>
      </p:sp>
      <p:sp>
        <p:nvSpPr>
          <p:cNvPr id="3" name="Content Placeholder 2"/>
          <p:cNvSpPr>
            <a:spLocks noGrp="1"/>
          </p:cNvSpPr>
          <p:nvPr>
            <p:ph idx="1"/>
          </p:nvPr>
        </p:nvSpPr>
        <p:spPr/>
        <p:txBody>
          <a:bodyPr wrap="square">
            <a:normAutofit/>
          </a:bodyPr>
          <a:lstStyle/>
          <a:p>
            <a:endParaRPr sz="3200" dirty="0"/>
          </a:p>
          <a:p>
            <a:pPr>
              <a:defRPr sz="1800">
                <a:solidFill>
                  <a:srgbClr val="000000"/>
                </a:solidFill>
              </a:defRPr>
            </a:pPr>
            <a:r>
              <a:rPr sz="3200" dirty="0"/>
              <a:t>When building a Spring MVC or Spring Boot web application, use </a:t>
            </a:r>
            <a:r>
              <a:rPr sz="3200" dirty="0" err="1"/>
              <a:t>AnnotationConfigWebApplicationContext</a:t>
            </a:r>
            <a:r>
              <a:rPr sz="3200" dirty="0"/>
              <a:t>.</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9</TotalTime>
  <Words>1495</Words>
  <Application>Microsoft Office PowerPoint</Application>
  <PresentationFormat>On-screen Show (4:3)</PresentationFormat>
  <Paragraphs>96</Paragraphs>
  <Slides>15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Garamond</vt:lpstr>
      <vt:lpstr>Organic</vt:lpstr>
      <vt:lpstr>Introduction to Spring Application Context</vt:lpstr>
      <vt:lpstr>Introduction to Spring Application Context</vt:lpstr>
      <vt:lpstr>1. Using AnnotationConfigApplicationContext (Java-Based Configuration)</vt:lpstr>
      <vt:lpstr>Java Configuration Example</vt:lpstr>
      <vt:lpstr>Java Configuration Example (contd.)</vt:lpstr>
      <vt:lpstr>2. Using ClassPathXmlApplicationContext (XML-Based Configuration)</vt:lpstr>
      <vt:lpstr>Spring XML Configuration Example</vt:lpstr>
      <vt:lpstr>Java Code to Load XML Configuration</vt:lpstr>
      <vt:lpstr>3. Using AnnotationConfigWebApplicationContext (For Spring Web Applications)</vt:lpstr>
      <vt:lpstr>Web Application Context Example</vt:lpstr>
      <vt:lpstr>4. Using Spring Boot’s SpringApplication</vt:lpstr>
      <vt:lpstr>Spring Boot Application Example</vt:lpstr>
      <vt:lpstr>Comparison of ApplicationContext Implementations</vt:lpstr>
      <vt:lpstr>Conclusion</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Dhruv Shah</cp:lastModifiedBy>
  <cp:revision>11</cp:revision>
  <dcterms:created xsi:type="dcterms:W3CDTF">2013-01-27T09:14:16Z</dcterms:created>
  <dcterms:modified xsi:type="dcterms:W3CDTF">2025-04-03T17:31:40Z</dcterms:modified>
  <cp:category/>
</cp:coreProperties>
</file>