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48546" autoAdjust="0"/>
  </p:normalViewPr>
  <p:slideViewPr>
    <p:cSldViewPr snapToGrid="0" snapToObjects="1">
      <p:cViewPr varScale="1">
        <p:scale>
          <a:sx n="41" d="100"/>
          <a:sy n="41" d="100"/>
        </p:scale>
        <p:origin x="2650" y="3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70832E-8CD3-4319-BACD-9C6F553DA6BE}" type="datetimeFigureOut">
              <a:rPr lang="en-IN" smtClean="0"/>
              <a:t>28-03-2025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08009C-7DD8-48D3-A00B-60CC71B8A7E0}" type="slidenum">
              <a:rPr lang="en-IN" smtClean="0"/>
              <a:t>‹#›</a:t>
            </a:fld>
            <a:endParaRPr lang="en-IN"/>
          </a:p>
        </p:txBody>
      </p:sp>
    </p:spTree>
    <p:extLst>
      <p:ext uri="{BB962C8B-B14F-4D97-AF65-F5344CB8AC3E}">
        <p14:creationId xmlns:p14="http://schemas.microsoft.com/office/powerpoint/2010/main" val="431958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buNone/>
            </a:pPr>
            <a:r>
              <a:rPr lang="en-IN" b="0" dirty="0">
                <a:solidFill>
                  <a:srgbClr val="FFFFFF"/>
                </a:solidFill>
                <a:effectLst/>
                <a:latin typeface="Fira Code" panose="020B0809050000020004" pitchFamily="49" charset="0"/>
              </a:rPr>
              <a:t>[</a:t>
            </a:r>
          </a:p>
          <a:p>
            <a:pPr>
              <a:lnSpc>
                <a:spcPts val="1425"/>
              </a:lnSpc>
              <a:buNone/>
            </a:pPr>
            <a:r>
              <a:rPr lang="en-IN" b="0" dirty="0">
                <a:solidFill>
                  <a:srgbClr val="FFFFFF"/>
                </a:solidFill>
                <a:effectLst/>
                <a:latin typeface="Fira Code" panose="020B0809050000020004" pitchFamily="49" charset="0"/>
              </a:rPr>
              <a:t>    {</a:t>
            </a:r>
          </a:p>
          <a:p>
            <a:pPr>
              <a:lnSpc>
                <a:spcPts val="1425"/>
              </a:lnSpc>
              <a:buNone/>
            </a:pPr>
            <a:r>
              <a:rPr lang="en-IN" b="0" dirty="0">
                <a:solidFill>
                  <a:srgbClr val="FFFFFF"/>
                </a:solidFill>
                <a:effectLst/>
                <a:latin typeface="Fira Code" panose="020B0809050000020004" pitchFamily="49" charset="0"/>
              </a:rPr>
              <a:t>        </a:t>
            </a:r>
            <a:r>
              <a:rPr lang="en-IN" b="0" dirty="0">
                <a:solidFill>
                  <a:srgbClr val="FFEEAD"/>
                </a:solidFill>
                <a:effectLst/>
                <a:latin typeface="Fira Code" panose="020B0809050000020004" pitchFamily="49" charset="0"/>
              </a:rPr>
              <a:t>"title"</a:t>
            </a:r>
            <a:r>
              <a:rPr lang="en-IN" b="0" dirty="0">
                <a:solidFill>
                  <a:srgbClr val="FFFFFF"/>
                </a:solidFill>
                <a:effectLst/>
                <a:latin typeface="Fira Code" panose="020B0809050000020004" pitchFamily="49" charset="0"/>
              </a:rPr>
              <a:t>: </a:t>
            </a:r>
            <a:r>
              <a:rPr lang="en-IN" b="0" dirty="0">
                <a:solidFill>
                  <a:srgbClr val="D1F1A9"/>
                </a:solidFill>
                <a:effectLst/>
                <a:latin typeface="Fira Code" panose="020B0809050000020004" pitchFamily="49" charset="0"/>
              </a:rPr>
              <a:t>"Golang Data Types - Introduction"</a:t>
            </a:r>
            <a:r>
              <a:rPr lang="en-IN" b="0" dirty="0">
                <a:solidFill>
                  <a:srgbClr val="FFFFFF"/>
                </a:solidFill>
                <a:effectLst/>
                <a:latin typeface="Fira Code" panose="020B0809050000020004" pitchFamily="49" charset="0"/>
              </a:rPr>
              <a:t>,</a:t>
            </a:r>
          </a:p>
          <a:p>
            <a:pPr>
              <a:lnSpc>
                <a:spcPts val="1425"/>
              </a:lnSpc>
              <a:buNone/>
            </a:pPr>
            <a:r>
              <a:rPr lang="en-IN" b="0" dirty="0">
                <a:solidFill>
                  <a:srgbClr val="FFFFFF"/>
                </a:solidFill>
                <a:effectLst/>
                <a:latin typeface="Fira Code" panose="020B0809050000020004" pitchFamily="49" charset="0"/>
              </a:rPr>
              <a:t>        </a:t>
            </a:r>
            <a:r>
              <a:rPr lang="en-IN" b="0" dirty="0">
                <a:solidFill>
                  <a:srgbClr val="FFEEAD"/>
                </a:solidFill>
                <a:effectLst/>
                <a:latin typeface="Fira Code" panose="020B0809050000020004" pitchFamily="49" charset="0"/>
              </a:rPr>
              <a:t>"content"</a:t>
            </a:r>
            <a:r>
              <a:rPr lang="en-IN" b="0" dirty="0">
                <a:solidFill>
                  <a:srgbClr val="FFFFFF"/>
                </a:solidFill>
                <a:effectLst/>
                <a:latin typeface="Fira Code" panose="020B0809050000020004" pitchFamily="49" charset="0"/>
              </a:rPr>
              <a:t>: </a:t>
            </a:r>
            <a:r>
              <a:rPr lang="en-IN" b="0" dirty="0">
                <a:solidFill>
                  <a:srgbClr val="D1F1A9"/>
                </a:solidFill>
                <a:effectLst/>
                <a:latin typeface="Fira Code" panose="020B0809050000020004" pitchFamily="49" charset="0"/>
              </a:rPr>
              <a:t>"Golang </a:t>
            </a:r>
            <a:r>
              <a:rPr lang="hi-IN" b="0" dirty="0">
                <a:solidFill>
                  <a:srgbClr val="D1F1A9"/>
                </a:solidFill>
                <a:effectLst/>
                <a:latin typeface="Fira Code" panose="020B0809050000020004" pitchFamily="49" charset="0"/>
              </a:rPr>
              <a:t>एक </a:t>
            </a:r>
            <a:r>
              <a:rPr lang="en-IN" b="0" dirty="0">
                <a:solidFill>
                  <a:srgbClr val="D1F1A9"/>
                </a:solidFill>
                <a:effectLst/>
                <a:latin typeface="Fira Code" panose="020B0809050000020004" pitchFamily="49" charset="0"/>
              </a:rPr>
              <a:t>statically typed </a:t>
            </a:r>
            <a:r>
              <a:rPr lang="hi-IN" b="0" dirty="0">
                <a:solidFill>
                  <a:srgbClr val="D1F1A9"/>
                </a:solidFill>
                <a:effectLst/>
                <a:latin typeface="Fira Code" panose="020B0809050000020004" pitchFamily="49" charset="0"/>
              </a:rPr>
              <a:t>भाषा है, जिसमें हर वेरिएबल को एक निश्चित डेटा टाइप से परिभाषित किया जाता है। डेटा टाइप यह निर्धारित करता है कि कोई वेरिएबल किस तरह का डेटा स्टोर कर सकता है। </a:t>
            </a:r>
            <a:r>
              <a:rPr lang="en-IN" b="0" dirty="0">
                <a:solidFill>
                  <a:srgbClr val="D1F1A9"/>
                </a:solidFill>
                <a:effectLst/>
                <a:latin typeface="Fira Code" panose="020B0809050000020004" pitchFamily="49" charset="0"/>
              </a:rPr>
              <a:t>Golang </a:t>
            </a:r>
            <a:r>
              <a:rPr lang="hi-IN" b="0" dirty="0">
                <a:solidFill>
                  <a:srgbClr val="D1F1A9"/>
                </a:solidFill>
                <a:effectLst/>
                <a:latin typeface="Fira Code" panose="020B0809050000020004" pitchFamily="49" charset="0"/>
              </a:rPr>
              <a:t>के डेटा टाइप्स को मुख्यतः दो भागों में बांटा जाता है: </a:t>
            </a:r>
            <a:r>
              <a:rPr lang="en-IN" b="0" dirty="0">
                <a:solidFill>
                  <a:srgbClr val="D1F1A9"/>
                </a:solidFill>
                <a:effectLst/>
                <a:latin typeface="Fira Code" panose="020B0809050000020004" pitchFamily="49" charset="0"/>
              </a:rPr>
              <a:t>Primitive (</a:t>
            </a:r>
            <a:r>
              <a:rPr lang="hi-IN" b="0" dirty="0">
                <a:solidFill>
                  <a:srgbClr val="D1F1A9"/>
                </a:solidFill>
                <a:effectLst/>
                <a:latin typeface="Fira Code" panose="020B0809050000020004" pitchFamily="49" charset="0"/>
              </a:rPr>
              <a:t>मूलभूत) और </a:t>
            </a:r>
            <a:r>
              <a:rPr lang="en-IN" b="0" dirty="0">
                <a:solidFill>
                  <a:srgbClr val="D1F1A9"/>
                </a:solidFill>
                <a:effectLst/>
                <a:latin typeface="Fira Code" panose="020B0809050000020004" pitchFamily="49" charset="0"/>
              </a:rPr>
              <a:t>Derived (</a:t>
            </a:r>
            <a:r>
              <a:rPr lang="hi-IN" b="0" dirty="0">
                <a:solidFill>
                  <a:srgbClr val="D1F1A9"/>
                </a:solidFill>
                <a:effectLst/>
                <a:latin typeface="Fira Code" panose="020B0809050000020004" pitchFamily="49" charset="0"/>
              </a:rPr>
              <a:t>व्युत्पन्न)। </a:t>
            </a:r>
            <a:r>
              <a:rPr lang="en-IN" b="0" dirty="0">
                <a:solidFill>
                  <a:srgbClr val="D1F1A9"/>
                </a:solidFill>
                <a:effectLst/>
                <a:latin typeface="Fira Code" panose="020B0809050000020004" pitchFamily="49" charset="0"/>
              </a:rPr>
              <a:t>Primitive </a:t>
            </a:r>
            <a:r>
              <a:rPr lang="hi-IN" b="0" dirty="0">
                <a:solidFill>
                  <a:srgbClr val="D1F1A9"/>
                </a:solidFill>
                <a:effectLst/>
                <a:latin typeface="Fira Code" panose="020B0809050000020004" pitchFamily="49" charset="0"/>
              </a:rPr>
              <a:t>डेटा टाइप्स में </a:t>
            </a:r>
            <a:r>
              <a:rPr lang="en-IN" b="0" dirty="0">
                <a:solidFill>
                  <a:srgbClr val="D1F1A9"/>
                </a:solidFill>
                <a:effectLst/>
                <a:latin typeface="Fira Code" panose="020B0809050000020004" pitchFamily="49" charset="0"/>
              </a:rPr>
              <a:t>int, float, bool, </a:t>
            </a:r>
            <a:r>
              <a:rPr lang="hi-IN" b="0" dirty="0">
                <a:solidFill>
                  <a:srgbClr val="D1F1A9"/>
                </a:solidFill>
                <a:effectLst/>
                <a:latin typeface="Fira Code" panose="020B0809050000020004" pitchFamily="49" charset="0"/>
              </a:rPr>
              <a:t>और </a:t>
            </a:r>
            <a:r>
              <a:rPr lang="en-IN" b="0" dirty="0">
                <a:solidFill>
                  <a:srgbClr val="D1F1A9"/>
                </a:solidFill>
                <a:effectLst/>
                <a:latin typeface="Fira Code" panose="020B0809050000020004" pitchFamily="49" charset="0"/>
              </a:rPr>
              <a:t>string </a:t>
            </a:r>
            <a:r>
              <a:rPr lang="hi-IN" b="0" dirty="0">
                <a:solidFill>
                  <a:srgbClr val="D1F1A9"/>
                </a:solidFill>
                <a:effectLst/>
                <a:latin typeface="Fira Code" panose="020B0809050000020004" pitchFamily="49" charset="0"/>
              </a:rPr>
              <a:t>आते हैं, जबकि </a:t>
            </a:r>
            <a:r>
              <a:rPr lang="en-IN" b="0" dirty="0">
                <a:solidFill>
                  <a:srgbClr val="D1F1A9"/>
                </a:solidFill>
                <a:effectLst/>
                <a:latin typeface="Fira Code" panose="020B0809050000020004" pitchFamily="49" charset="0"/>
              </a:rPr>
              <a:t>Derived </a:t>
            </a:r>
            <a:r>
              <a:rPr lang="hi-IN" b="0" dirty="0">
                <a:solidFill>
                  <a:srgbClr val="D1F1A9"/>
                </a:solidFill>
                <a:effectLst/>
                <a:latin typeface="Fira Code" panose="020B0809050000020004" pitchFamily="49" charset="0"/>
              </a:rPr>
              <a:t>डेटा टाइप्स में </a:t>
            </a:r>
            <a:r>
              <a:rPr lang="en-IN" b="0" dirty="0">
                <a:solidFill>
                  <a:srgbClr val="D1F1A9"/>
                </a:solidFill>
                <a:effectLst/>
                <a:latin typeface="Fira Code" panose="020B0809050000020004" pitchFamily="49" charset="0"/>
              </a:rPr>
              <a:t>Array, Slice, Map, Struct, </a:t>
            </a:r>
            <a:r>
              <a:rPr lang="hi-IN" b="0" dirty="0">
                <a:solidFill>
                  <a:srgbClr val="D1F1A9"/>
                </a:solidFill>
                <a:effectLst/>
                <a:latin typeface="Fira Code" panose="020B0809050000020004" pitchFamily="49" charset="0"/>
              </a:rPr>
              <a:t>और </a:t>
            </a:r>
            <a:r>
              <a:rPr lang="en-IN" b="0" dirty="0">
                <a:solidFill>
                  <a:srgbClr val="D1F1A9"/>
                </a:solidFill>
                <a:effectLst/>
                <a:latin typeface="Fira Code" panose="020B0809050000020004" pitchFamily="49" charset="0"/>
              </a:rPr>
              <a:t>Interface </a:t>
            </a:r>
            <a:r>
              <a:rPr lang="hi-IN" b="0" dirty="0">
                <a:solidFill>
                  <a:srgbClr val="D1F1A9"/>
                </a:solidFill>
                <a:effectLst/>
                <a:latin typeface="Fira Code" panose="020B0809050000020004" pitchFamily="49" charset="0"/>
              </a:rPr>
              <a:t>शामिल हैं। </a:t>
            </a:r>
            <a:r>
              <a:rPr lang="en-IN" b="0" dirty="0">
                <a:solidFill>
                  <a:srgbClr val="D1F1A9"/>
                </a:solidFill>
                <a:effectLst/>
                <a:latin typeface="Fira Code" panose="020B0809050000020004" pitchFamily="49" charset="0"/>
              </a:rPr>
              <a:t>Golang </a:t>
            </a:r>
            <a:r>
              <a:rPr lang="hi-IN" b="0" dirty="0">
                <a:solidFill>
                  <a:srgbClr val="D1F1A9"/>
                </a:solidFill>
                <a:effectLst/>
                <a:latin typeface="Fira Code" panose="020B0809050000020004" pitchFamily="49" charset="0"/>
              </a:rPr>
              <a:t>में डेटा टाइप्स की स्पष्टता इसे </a:t>
            </a:r>
            <a:r>
              <a:rPr lang="en-IN" b="0" dirty="0">
                <a:solidFill>
                  <a:srgbClr val="D1F1A9"/>
                </a:solidFill>
                <a:effectLst/>
                <a:latin typeface="Fira Code" panose="020B0809050000020004" pitchFamily="49" charset="0"/>
              </a:rPr>
              <a:t>high-performance </a:t>
            </a:r>
            <a:r>
              <a:rPr lang="hi-IN" b="0" dirty="0">
                <a:solidFill>
                  <a:srgbClr val="D1F1A9"/>
                </a:solidFill>
                <a:effectLst/>
                <a:latin typeface="Fira Code" panose="020B0809050000020004" pitchFamily="49" charset="0"/>
              </a:rPr>
              <a:t>और </a:t>
            </a:r>
            <a:r>
              <a:rPr lang="en-IN" b="0" dirty="0">
                <a:solidFill>
                  <a:srgbClr val="D1F1A9"/>
                </a:solidFill>
                <a:effectLst/>
                <a:latin typeface="Fira Code" panose="020B0809050000020004" pitchFamily="49" charset="0"/>
              </a:rPr>
              <a:t>memory-efficient </a:t>
            </a:r>
            <a:r>
              <a:rPr lang="hi-IN" b="0" dirty="0">
                <a:solidFill>
                  <a:srgbClr val="D1F1A9"/>
                </a:solidFill>
                <a:effectLst/>
                <a:latin typeface="Fira Code" panose="020B0809050000020004" pitchFamily="49" charset="0"/>
              </a:rPr>
              <a:t>बनाती है।"</a:t>
            </a:r>
            <a:r>
              <a:rPr lang="hi-IN" b="0" dirty="0">
                <a:solidFill>
                  <a:srgbClr val="FFFFFF"/>
                </a:solidFill>
                <a:effectLst/>
                <a:latin typeface="Fira Code" panose="020B0809050000020004" pitchFamily="49" charset="0"/>
              </a:rPr>
              <a:t>,</a:t>
            </a:r>
          </a:p>
          <a:p>
            <a:pPr>
              <a:lnSpc>
                <a:spcPts val="1425"/>
              </a:lnSpc>
              <a:buNone/>
            </a:pPr>
            <a:r>
              <a:rPr lang="hi-IN" b="0" dirty="0">
                <a:solidFill>
                  <a:srgbClr val="FFFFFF"/>
                </a:solidFill>
                <a:effectLst/>
                <a:latin typeface="Fira Code" panose="020B0809050000020004" pitchFamily="49" charset="0"/>
              </a:rPr>
              <a:t>        </a:t>
            </a:r>
            <a:r>
              <a:rPr lang="hi-IN" b="0" dirty="0">
                <a:solidFill>
                  <a:srgbClr val="FFEEAD"/>
                </a:solidFill>
                <a:effectLst/>
                <a:latin typeface="Fira Code" panose="020B0809050000020004" pitchFamily="49" charset="0"/>
              </a:rPr>
              <a:t>"</a:t>
            </a:r>
            <a:r>
              <a:rPr lang="en-IN" b="0" dirty="0" err="1">
                <a:solidFill>
                  <a:srgbClr val="FFEEAD"/>
                </a:solidFill>
                <a:effectLst/>
                <a:latin typeface="Fira Code" panose="020B0809050000020004" pitchFamily="49" charset="0"/>
              </a:rPr>
              <a:t>slide_type</a:t>
            </a:r>
            <a:r>
              <a:rPr lang="en-IN" b="0" dirty="0">
                <a:solidFill>
                  <a:srgbClr val="FFEEAD"/>
                </a:solidFill>
                <a:effectLst/>
                <a:latin typeface="Fira Code" panose="020B0809050000020004" pitchFamily="49" charset="0"/>
              </a:rPr>
              <a:t>"</a:t>
            </a:r>
            <a:r>
              <a:rPr lang="en-IN" b="0" dirty="0">
                <a:solidFill>
                  <a:srgbClr val="FFFFFF"/>
                </a:solidFill>
                <a:effectLst/>
                <a:latin typeface="Fira Code" panose="020B0809050000020004" pitchFamily="49" charset="0"/>
              </a:rPr>
              <a:t>: </a:t>
            </a:r>
            <a:r>
              <a:rPr lang="en-IN" b="0" dirty="0">
                <a:solidFill>
                  <a:srgbClr val="D1F1A9"/>
                </a:solidFill>
                <a:effectLst/>
                <a:latin typeface="Fira Code" panose="020B0809050000020004" pitchFamily="49" charset="0"/>
              </a:rPr>
              <a:t>"text"</a:t>
            </a:r>
            <a:endParaRPr lang="en-IN" b="0" dirty="0">
              <a:solidFill>
                <a:srgbClr val="FFFFFF"/>
              </a:solidFill>
              <a:effectLst/>
              <a:latin typeface="Fira Code" panose="020B0809050000020004" pitchFamily="49" charset="0"/>
            </a:endParaRPr>
          </a:p>
          <a:p>
            <a:pPr>
              <a:lnSpc>
                <a:spcPts val="1425"/>
              </a:lnSpc>
              <a:buNone/>
            </a:pPr>
            <a:r>
              <a:rPr lang="en-IN" b="0" dirty="0">
                <a:solidFill>
                  <a:srgbClr val="FFFFFF"/>
                </a:solidFill>
                <a:effectLst/>
                <a:latin typeface="Fira Code" panose="020B0809050000020004" pitchFamily="49" charset="0"/>
              </a:rPr>
              <a:t>    },</a:t>
            </a:r>
          </a:p>
          <a:p>
            <a:pPr>
              <a:lnSpc>
                <a:spcPts val="1425"/>
              </a:lnSpc>
              <a:buNone/>
            </a:pPr>
            <a:r>
              <a:rPr lang="en-IN" b="0" dirty="0">
                <a:solidFill>
                  <a:srgbClr val="FFFFFF"/>
                </a:solidFill>
                <a:effectLst/>
                <a:latin typeface="Fira Code" panose="020B0809050000020004" pitchFamily="49" charset="0"/>
              </a:rPr>
              <a:t>    {</a:t>
            </a:r>
          </a:p>
          <a:p>
            <a:pPr>
              <a:lnSpc>
                <a:spcPts val="1425"/>
              </a:lnSpc>
              <a:buNone/>
            </a:pPr>
            <a:r>
              <a:rPr lang="en-IN" b="0" dirty="0">
                <a:solidFill>
                  <a:srgbClr val="FFFFFF"/>
                </a:solidFill>
                <a:effectLst/>
                <a:latin typeface="Fira Code" panose="020B0809050000020004" pitchFamily="49" charset="0"/>
              </a:rPr>
              <a:t>        </a:t>
            </a:r>
            <a:r>
              <a:rPr lang="en-IN" b="0" dirty="0">
                <a:solidFill>
                  <a:srgbClr val="FFEEAD"/>
                </a:solidFill>
                <a:effectLst/>
                <a:latin typeface="Fira Code" panose="020B0809050000020004" pitchFamily="49" charset="0"/>
              </a:rPr>
              <a:t>"title"</a:t>
            </a:r>
            <a:r>
              <a:rPr lang="en-IN" b="0" dirty="0">
                <a:solidFill>
                  <a:srgbClr val="FFFFFF"/>
                </a:solidFill>
                <a:effectLst/>
                <a:latin typeface="Fira Code" panose="020B0809050000020004" pitchFamily="49" charset="0"/>
              </a:rPr>
              <a:t>: </a:t>
            </a:r>
            <a:r>
              <a:rPr lang="en-IN" b="0" dirty="0">
                <a:solidFill>
                  <a:srgbClr val="D1F1A9"/>
                </a:solidFill>
                <a:effectLst/>
                <a:latin typeface="Fira Code" panose="020B0809050000020004" pitchFamily="49" charset="0"/>
              </a:rPr>
              <a:t>"Basic Data Types in Golang"</a:t>
            </a:r>
            <a:r>
              <a:rPr lang="en-IN" b="0" dirty="0">
                <a:solidFill>
                  <a:srgbClr val="FFFFFF"/>
                </a:solidFill>
                <a:effectLst/>
                <a:latin typeface="Fira Code" panose="020B0809050000020004" pitchFamily="49" charset="0"/>
              </a:rPr>
              <a:t>,</a:t>
            </a:r>
          </a:p>
          <a:p>
            <a:pPr>
              <a:lnSpc>
                <a:spcPts val="1425"/>
              </a:lnSpc>
              <a:buNone/>
            </a:pPr>
            <a:r>
              <a:rPr lang="en-IN" b="0" dirty="0">
                <a:solidFill>
                  <a:srgbClr val="FFFFFF"/>
                </a:solidFill>
                <a:effectLst/>
                <a:latin typeface="Fira Code" panose="020B0809050000020004" pitchFamily="49" charset="0"/>
              </a:rPr>
              <a:t>        </a:t>
            </a:r>
            <a:r>
              <a:rPr lang="en-IN" b="0" dirty="0">
                <a:solidFill>
                  <a:srgbClr val="FFEEAD"/>
                </a:solidFill>
                <a:effectLst/>
                <a:latin typeface="Fira Code" panose="020B0809050000020004" pitchFamily="49" charset="0"/>
              </a:rPr>
              <a:t>"content"</a:t>
            </a:r>
            <a:r>
              <a:rPr lang="en-IN" b="0" dirty="0">
                <a:solidFill>
                  <a:srgbClr val="FFFFFF"/>
                </a:solidFill>
                <a:effectLst/>
                <a:latin typeface="Fira Code" panose="020B0809050000020004" pitchFamily="49" charset="0"/>
              </a:rPr>
              <a:t>: [</a:t>
            </a:r>
          </a:p>
          <a:p>
            <a:pPr>
              <a:lnSpc>
                <a:spcPts val="1425"/>
              </a:lnSpc>
              <a:buNone/>
            </a:pPr>
            <a:r>
              <a:rPr lang="en-IN" b="0" dirty="0">
                <a:solidFill>
                  <a:srgbClr val="FFFFFF"/>
                </a:solidFill>
                <a:effectLst/>
                <a:latin typeface="Fira Code" panose="020B0809050000020004" pitchFamily="49" charset="0"/>
              </a:rPr>
              <a:t>            {</a:t>
            </a:r>
          </a:p>
          <a:p>
            <a:pPr>
              <a:lnSpc>
                <a:spcPts val="1425"/>
              </a:lnSpc>
              <a:buNone/>
            </a:pPr>
            <a:r>
              <a:rPr lang="en-IN" b="0" dirty="0">
                <a:solidFill>
                  <a:srgbClr val="FFFFFF"/>
                </a:solidFill>
                <a:effectLst/>
                <a:latin typeface="Fira Code" panose="020B0809050000020004" pitchFamily="49" charset="0"/>
              </a:rPr>
              <a:t>                </a:t>
            </a:r>
            <a:r>
              <a:rPr lang="en-IN" b="0" dirty="0">
                <a:solidFill>
                  <a:srgbClr val="FFEEAD"/>
                </a:solidFill>
                <a:effectLst/>
                <a:latin typeface="Fira Code" panose="020B0809050000020004" pitchFamily="49" charset="0"/>
              </a:rPr>
              <a:t>"Type"</a:t>
            </a:r>
            <a:r>
              <a:rPr lang="en-IN" b="0" dirty="0">
                <a:solidFill>
                  <a:srgbClr val="FFFFFF"/>
                </a:solidFill>
                <a:effectLst/>
                <a:latin typeface="Fira Code" panose="020B0809050000020004" pitchFamily="49" charset="0"/>
              </a:rPr>
              <a:t>: </a:t>
            </a:r>
            <a:r>
              <a:rPr lang="en-IN" b="0" dirty="0">
                <a:solidFill>
                  <a:srgbClr val="D1F1A9"/>
                </a:solidFill>
                <a:effectLst/>
                <a:latin typeface="Fira Code" panose="020B0809050000020004" pitchFamily="49" charset="0"/>
              </a:rPr>
              <a:t>"int"</a:t>
            </a:r>
            <a:r>
              <a:rPr lang="en-IN" b="0" dirty="0">
                <a:solidFill>
                  <a:srgbClr val="FFFFFF"/>
                </a:solidFill>
                <a:effectLst/>
                <a:latin typeface="Fira Code" panose="020B0809050000020004" pitchFamily="49" charset="0"/>
              </a:rPr>
              <a:t>,</a:t>
            </a:r>
          </a:p>
          <a:p>
            <a:pPr>
              <a:lnSpc>
                <a:spcPts val="1425"/>
              </a:lnSpc>
              <a:buNone/>
            </a:pPr>
            <a:r>
              <a:rPr lang="en-IN" b="0" dirty="0">
                <a:solidFill>
                  <a:srgbClr val="FFFFFF"/>
                </a:solidFill>
                <a:effectLst/>
                <a:latin typeface="Fira Code" panose="020B0809050000020004" pitchFamily="49" charset="0"/>
              </a:rPr>
              <a:t>                </a:t>
            </a:r>
            <a:r>
              <a:rPr lang="en-IN" b="0" dirty="0">
                <a:solidFill>
                  <a:srgbClr val="FFEEAD"/>
                </a:solidFill>
                <a:effectLst/>
                <a:latin typeface="Fira Code" panose="020B0809050000020004" pitchFamily="49" charset="0"/>
              </a:rPr>
              <a:t>"Description"</a:t>
            </a:r>
            <a:r>
              <a:rPr lang="en-IN" b="0" dirty="0">
                <a:solidFill>
                  <a:srgbClr val="FFFFFF"/>
                </a:solidFill>
                <a:effectLst/>
                <a:latin typeface="Fira Code" panose="020B0809050000020004" pitchFamily="49" charset="0"/>
              </a:rPr>
              <a:t>: </a:t>
            </a:r>
            <a:r>
              <a:rPr lang="en-IN" b="0" dirty="0">
                <a:solidFill>
                  <a:srgbClr val="D1F1A9"/>
                </a:solidFill>
                <a:effectLst/>
                <a:latin typeface="Fira Code" panose="020B0809050000020004" pitchFamily="49" charset="0"/>
              </a:rPr>
              <a:t>"</a:t>
            </a:r>
            <a:r>
              <a:rPr lang="hi-IN" b="0" dirty="0">
                <a:solidFill>
                  <a:srgbClr val="D1F1A9"/>
                </a:solidFill>
                <a:effectLst/>
                <a:latin typeface="Fira Code" panose="020B0809050000020004" pitchFamily="49" charset="0"/>
              </a:rPr>
              <a:t>पूर्णांक (</a:t>
            </a:r>
            <a:r>
              <a:rPr lang="en-IN" b="0" dirty="0">
                <a:solidFill>
                  <a:srgbClr val="D1F1A9"/>
                </a:solidFill>
                <a:effectLst/>
                <a:latin typeface="Fira Code" panose="020B0809050000020004" pitchFamily="49" charset="0"/>
              </a:rPr>
              <a:t>Integer)"</a:t>
            </a:r>
            <a:endParaRPr lang="en-IN" b="0" dirty="0">
              <a:solidFill>
                <a:srgbClr val="FFFFFF"/>
              </a:solidFill>
              <a:effectLst/>
              <a:latin typeface="Fira Code" panose="020B0809050000020004" pitchFamily="49" charset="0"/>
            </a:endParaRPr>
          </a:p>
          <a:p>
            <a:pPr>
              <a:lnSpc>
                <a:spcPts val="1425"/>
              </a:lnSpc>
              <a:buNone/>
            </a:pPr>
            <a:r>
              <a:rPr lang="en-IN" b="0" dirty="0">
                <a:solidFill>
                  <a:srgbClr val="FFFFFF"/>
                </a:solidFill>
                <a:effectLst/>
                <a:latin typeface="Fira Code" panose="020B0809050000020004" pitchFamily="49" charset="0"/>
              </a:rPr>
              <a:t>            },</a:t>
            </a:r>
          </a:p>
          <a:p>
            <a:pPr>
              <a:lnSpc>
                <a:spcPts val="1425"/>
              </a:lnSpc>
              <a:buNone/>
            </a:pPr>
            <a:r>
              <a:rPr lang="en-IN" b="0" dirty="0">
                <a:solidFill>
                  <a:srgbClr val="FFFFFF"/>
                </a:solidFill>
                <a:effectLst/>
                <a:latin typeface="Fira Code" panose="020B0809050000020004" pitchFamily="49" charset="0"/>
              </a:rPr>
              <a:t>            {</a:t>
            </a:r>
          </a:p>
          <a:p>
            <a:pPr>
              <a:lnSpc>
                <a:spcPts val="1425"/>
              </a:lnSpc>
              <a:buNone/>
            </a:pPr>
            <a:r>
              <a:rPr lang="en-IN" b="0" dirty="0">
                <a:solidFill>
                  <a:srgbClr val="FFFFFF"/>
                </a:solidFill>
                <a:effectLst/>
                <a:latin typeface="Fira Code" panose="020B0809050000020004" pitchFamily="49" charset="0"/>
              </a:rPr>
              <a:t>                </a:t>
            </a:r>
            <a:r>
              <a:rPr lang="en-IN" b="0" dirty="0">
                <a:solidFill>
                  <a:srgbClr val="FFEEAD"/>
                </a:solidFill>
                <a:effectLst/>
                <a:latin typeface="Fira Code" panose="020B0809050000020004" pitchFamily="49" charset="0"/>
              </a:rPr>
              <a:t>"Type"</a:t>
            </a:r>
            <a:r>
              <a:rPr lang="en-IN" b="0" dirty="0">
                <a:solidFill>
                  <a:srgbClr val="FFFFFF"/>
                </a:solidFill>
                <a:effectLst/>
                <a:latin typeface="Fira Code" panose="020B0809050000020004" pitchFamily="49" charset="0"/>
              </a:rPr>
              <a:t>: </a:t>
            </a:r>
            <a:r>
              <a:rPr lang="en-IN" b="0" dirty="0">
                <a:solidFill>
                  <a:srgbClr val="D1F1A9"/>
                </a:solidFill>
                <a:effectLst/>
                <a:latin typeface="Fira Code" panose="020B0809050000020004" pitchFamily="49" charset="0"/>
              </a:rPr>
              <a:t>"float64"</a:t>
            </a:r>
            <a:r>
              <a:rPr lang="en-IN" b="0" dirty="0">
                <a:solidFill>
                  <a:srgbClr val="FFFFFF"/>
                </a:solidFill>
                <a:effectLst/>
                <a:latin typeface="Fira Code" panose="020B0809050000020004" pitchFamily="49" charset="0"/>
              </a:rPr>
              <a:t>,</a:t>
            </a:r>
          </a:p>
          <a:p>
            <a:pPr>
              <a:lnSpc>
                <a:spcPts val="1425"/>
              </a:lnSpc>
              <a:buNone/>
            </a:pPr>
            <a:r>
              <a:rPr lang="en-IN" b="0" dirty="0">
                <a:solidFill>
                  <a:srgbClr val="FFFFFF"/>
                </a:solidFill>
                <a:effectLst/>
                <a:latin typeface="Fira Code" panose="020B0809050000020004" pitchFamily="49" charset="0"/>
              </a:rPr>
              <a:t>                </a:t>
            </a:r>
            <a:r>
              <a:rPr lang="en-IN" b="0" dirty="0">
                <a:solidFill>
                  <a:srgbClr val="FFEEAD"/>
                </a:solidFill>
                <a:effectLst/>
                <a:latin typeface="Fira Code" panose="020B0809050000020004" pitchFamily="49" charset="0"/>
              </a:rPr>
              <a:t>"Description"</a:t>
            </a:r>
            <a:r>
              <a:rPr lang="en-IN" b="0" dirty="0">
                <a:solidFill>
                  <a:srgbClr val="FFFFFF"/>
                </a:solidFill>
                <a:effectLst/>
                <a:latin typeface="Fira Code" panose="020B0809050000020004" pitchFamily="49" charset="0"/>
              </a:rPr>
              <a:t>: </a:t>
            </a:r>
            <a:r>
              <a:rPr lang="en-IN" b="0" dirty="0">
                <a:solidFill>
                  <a:srgbClr val="D1F1A9"/>
                </a:solidFill>
                <a:effectLst/>
                <a:latin typeface="Fira Code" panose="020B0809050000020004" pitchFamily="49" charset="0"/>
              </a:rPr>
              <a:t>"</a:t>
            </a:r>
            <a:r>
              <a:rPr lang="hi-IN" b="0" dirty="0">
                <a:solidFill>
                  <a:srgbClr val="D1F1A9"/>
                </a:solidFill>
                <a:effectLst/>
                <a:latin typeface="Fira Code" panose="020B0809050000020004" pitchFamily="49" charset="0"/>
              </a:rPr>
              <a:t>दशमलव संख्या (</a:t>
            </a:r>
            <a:r>
              <a:rPr lang="en-IN" b="0" dirty="0">
                <a:solidFill>
                  <a:srgbClr val="D1F1A9"/>
                </a:solidFill>
                <a:effectLst/>
                <a:latin typeface="Fira Code" panose="020B0809050000020004" pitchFamily="49" charset="0"/>
              </a:rPr>
              <a:t>Floating Point)"</a:t>
            </a:r>
            <a:endParaRPr lang="en-IN" b="0" dirty="0">
              <a:solidFill>
                <a:srgbClr val="FFFFFF"/>
              </a:solidFill>
              <a:effectLst/>
              <a:latin typeface="Fira Code" panose="020B0809050000020004" pitchFamily="49" charset="0"/>
            </a:endParaRPr>
          </a:p>
          <a:p>
            <a:pPr>
              <a:lnSpc>
                <a:spcPts val="1425"/>
              </a:lnSpc>
              <a:buNone/>
            </a:pPr>
            <a:r>
              <a:rPr lang="en-IN" b="0" dirty="0">
                <a:solidFill>
                  <a:srgbClr val="FFFFFF"/>
                </a:solidFill>
                <a:effectLst/>
                <a:latin typeface="Fira Code" panose="020B0809050000020004" pitchFamily="49" charset="0"/>
              </a:rPr>
              <a:t>            },</a:t>
            </a:r>
          </a:p>
          <a:p>
            <a:pPr>
              <a:lnSpc>
                <a:spcPts val="1425"/>
              </a:lnSpc>
              <a:buNone/>
            </a:pPr>
            <a:r>
              <a:rPr lang="en-IN" b="0" dirty="0">
                <a:solidFill>
                  <a:srgbClr val="FFFFFF"/>
                </a:solidFill>
                <a:effectLst/>
                <a:latin typeface="Fira Code" panose="020B0809050000020004" pitchFamily="49" charset="0"/>
              </a:rPr>
              <a:t>            {</a:t>
            </a:r>
          </a:p>
          <a:p>
            <a:pPr>
              <a:lnSpc>
                <a:spcPts val="1425"/>
              </a:lnSpc>
              <a:buNone/>
            </a:pPr>
            <a:r>
              <a:rPr lang="en-IN" b="0" dirty="0">
                <a:solidFill>
                  <a:srgbClr val="FFFFFF"/>
                </a:solidFill>
                <a:effectLst/>
                <a:latin typeface="Fira Code" panose="020B0809050000020004" pitchFamily="49" charset="0"/>
              </a:rPr>
              <a:t>                </a:t>
            </a:r>
            <a:r>
              <a:rPr lang="en-IN" b="0" dirty="0">
                <a:solidFill>
                  <a:srgbClr val="FFEEAD"/>
                </a:solidFill>
                <a:effectLst/>
                <a:latin typeface="Fira Code" panose="020B0809050000020004" pitchFamily="49" charset="0"/>
              </a:rPr>
              <a:t>"Type"</a:t>
            </a:r>
            <a:r>
              <a:rPr lang="en-IN" b="0" dirty="0">
                <a:solidFill>
                  <a:srgbClr val="FFFFFF"/>
                </a:solidFill>
                <a:effectLst/>
                <a:latin typeface="Fira Code" panose="020B0809050000020004" pitchFamily="49" charset="0"/>
              </a:rPr>
              <a:t>: </a:t>
            </a:r>
            <a:r>
              <a:rPr lang="en-IN" b="0" dirty="0">
                <a:solidFill>
                  <a:srgbClr val="D1F1A9"/>
                </a:solidFill>
                <a:effectLst/>
                <a:latin typeface="Fira Code" panose="020B0809050000020004" pitchFamily="49" charset="0"/>
              </a:rPr>
              <a:t>"bool"</a:t>
            </a:r>
            <a:r>
              <a:rPr lang="en-IN" b="0" dirty="0">
                <a:solidFill>
                  <a:srgbClr val="FFFFFF"/>
                </a:solidFill>
                <a:effectLst/>
                <a:latin typeface="Fira Code" panose="020B0809050000020004" pitchFamily="49" charset="0"/>
              </a:rPr>
              <a:t>,</a:t>
            </a:r>
          </a:p>
          <a:p>
            <a:pPr>
              <a:lnSpc>
                <a:spcPts val="1425"/>
              </a:lnSpc>
              <a:buNone/>
            </a:pPr>
            <a:r>
              <a:rPr lang="en-IN" b="0" dirty="0">
                <a:solidFill>
                  <a:srgbClr val="FFFFFF"/>
                </a:solidFill>
                <a:effectLst/>
                <a:latin typeface="Fira Code" panose="020B0809050000020004" pitchFamily="49" charset="0"/>
              </a:rPr>
              <a:t>                </a:t>
            </a:r>
            <a:r>
              <a:rPr lang="en-IN" b="0" dirty="0">
                <a:solidFill>
                  <a:srgbClr val="FFEEAD"/>
                </a:solidFill>
                <a:effectLst/>
                <a:latin typeface="Fira Code" panose="020B0809050000020004" pitchFamily="49" charset="0"/>
              </a:rPr>
              <a:t>"Description"</a:t>
            </a:r>
            <a:r>
              <a:rPr lang="en-IN" b="0" dirty="0">
                <a:solidFill>
                  <a:srgbClr val="FFFFFF"/>
                </a:solidFill>
                <a:effectLst/>
                <a:latin typeface="Fira Code" panose="020B0809050000020004" pitchFamily="49" charset="0"/>
              </a:rPr>
              <a:t>: </a:t>
            </a:r>
            <a:r>
              <a:rPr lang="en-IN" b="0" dirty="0">
                <a:solidFill>
                  <a:srgbClr val="D1F1A9"/>
                </a:solidFill>
                <a:effectLst/>
                <a:latin typeface="Fira Code" panose="020B0809050000020004" pitchFamily="49" charset="0"/>
              </a:rPr>
              <a:t>"</a:t>
            </a:r>
            <a:r>
              <a:rPr lang="hi-IN" b="0" dirty="0">
                <a:solidFill>
                  <a:srgbClr val="D1F1A9"/>
                </a:solidFill>
                <a:effectLst/>
                <a:latin typeface="Fira Code" panose="020B0809050000020004" pitchFamily="49" charset="0"/>
              </a:rPr>
              <a:t>सत्य या असत्य (</a:t>
            </a:r>
            <a:r>
              <a:rPr lang="en-IN" b="0" dirty="0">
                <a:solidFill>
                  <a:srgbClr val="D1F1A9"/>
                </a:solidFill>
                <a:effectLst/>
                <a:latin typeface="Fira Code" panose="020B0809050000020004" pitchFamily="49" charset="0"/>
              </a:rPr>
              <a:t>Boolean)"</a:t>
            </a:r>
            <a:endParaRPr lang="en-IN" b="0" dirty="0">
              <a:solidFill>
                <a:srgbClr val="FFFFFF"/>
              </a:solidFill>
              <a:effectLst/>
              <a:latin typeface="Fira Code" panose="020B0809050000020004" pitchFamily="49" charset="0"/>
            </a:endParaRPr>
          </a:p>
          <a:p>
            <a:pPr>
              <a:lnSpc>
                <a:spcPts val="1425"/>
              </a:lnSpc>
              <a:buNone/>
            </a:pPr>
            <a:r>
              <a:rPr lang="en-IN" b="0" dirty="0">
                <a:solidFill>
                  <a:srgbClr val="FFFFFF"/>
                </a:solidFill>
                <a:effectLst/>
                <a:latin typeface="Fira Code" panose="020B0809050000020004" pitchFamily="49" charset="0"/>
              </a:rPr>
              <a:t>            },</a:t>
            </a:r>
          </a:p>
          <a:p>
            <a:pPr>
              <a:lnSpc>
                <a:spcPts val="1425"/>
              </a:lnSpc>
              <a:buNone/>
            </a:pPr>
            <a:r>
              <a:rPr lang="en-IN" b="0" dirty="0">
                <a:solidFill>
                  <a:srgbClr val="FFFFFF"/>
                </a:solidFill>
                <a:effectLst/>
                <a:latin typeface="Fira Code" panose="020B0809050000020004" pitchFamily="49" charset="0"/>
              </a:rPr>
              <a:t>            {</a:t>
            </a:r>
          </a:p>
          <a:p>
            <a:pPr>
              <a:lnSpc>
                <a:spcPts val="1425"/>
              </a:lnSpc>
              <a:buNone/>
            </a:pPr>
            <a:r>
              <a:rPr lang="en-IN" b="0" dirty="0">
                <a:solidFill>
                  <a:srgbClr val="FFFFFF"/>
                </a:solidFill>
                <a:effectLst/>
                <a:latin typeface="Fira Code" panose="020B0809050000020004" pitchFamily="49" charset="0"/>
              </a:rPr>
              <a:t>                </a:t>
            </a:r>
            <a:r>
              <a:rPr lang="en-IN" b="0" dirty="0">
                <a:solidFill>
                  <a:srgbClr val="FFEEAD"/>
                </a:solidFill>
                <a:effectLst/>
                <a:latin typeface="Fira Code" panose="020B0809050000020004" pitchFamily="49" charset="0"/>
              </a:rPr>
              <a:t>"Type"</a:t>
            </a:r>
            <a:r>
              <a:rPr lang="en-IN" b="0" dirty="0">
                <a:solidFill>
                  <a:srgbClr val="FFFFFF"/>
                </a:solidFill>
                <a:effectLst/>
                <a:latin typeface="Fira Code" panose="020B0809050000020004" pitchFamily="49" charset="0"/>
              </a:rPr>
              <a:t>: </a:t>
            </a:r>
            <a:r>
              <a:rPr lang="en-IN" b="0" dirty="0">
                <a:solidFill>
                  <a:srgbClr val="D1F1A9"/>
                </a:solidFill>
                <a:effectLst/>
                <a:latin typeface="Fira Code" panose="020B0809050000020004" pitchFamily="49" charset="0"/>
              </a:rPr>
              <a:t>"string"</a:t>
            </a:r>
            <a:r>
              <a:rPr lang="en-IN" b="0" dirty="0">
                <a:solidFill>
                  <a:srgbClr val="FFFFFF"/>
                </a:solidFill>
                <a:effectLst/>
                <a:latin typeface="Fira Code" panose="020B0809050000020004" pitchFamily="49" charset="0"/>
              </a:rPr>
              <a:t>,</a:t>
            </a:r>
          </a:p>
          <a:p>
            <a:pPr>
              <a:lnSpc>
                <a:spcPts val="1425"/>
              </a:lnSpc>
              <a:buNone/>
            </a:pPr>
            <a:r>
              <a:rPr lang="en-IN" b="0" dirty="0">
                <a:solidFill>
                  <a:srgbClr val="FFFFFF"/>
                </a:solidFill>
                <a:effectLst/>
                <a:latin typeface="Fira Code" panose="020B0809050000020004" pitchFamily="49" charset="0"/>
              </a:rPr>
              <a:t>                </a:t>
            </a:r>
            <a:r>
              <a:rPr lang="en-IN" b="0" dirty="0">
                <a:solidFill>
                  <a:srgbClr val="FFEEAD"/>
                </a:solidFill>
                <a:effectLst/>
                <a:latin typeface="Fira Code" panose="020B0809050000020004" pitchFamily="49" charset="0"/>
              </a:rPr>
              <a:t>"Description"</a:t>
            </a:r>
            <a:r>
              <a:rPr lang="en-IN" b="0" dirty="0">
                <a:solidFill>
                  <a:srgbClr val="FFFFFF"/>
                </a:solidFill>
                <a:effectLst/>
                <a:latin typeface="Fira Code" panose="020B0809050000020004" pitchFamily="49" charset="0"/>
              </a:rPr>
              <a:t>: </a:t>
            </a:r>
            <a:r>
              <a:rPr lang="en-IN" b="0" dirty="0">
                <a:solidFill>
                  <a:srgbClr val="D1F1A9"/>
                </a:solidFill>
                <a:effectLst/>
                <a:latin typeface="Fira Code" panose="020B0809050000020004" pitchFamily="49" charset="0"/>
              </a:rPr>
              <a:t>"Text </a:t>
            </a:r>
            <a:r>
              <a:rPr lang="hi-IN" b="0" dirty="0">
                <a:solidFill>
                  <a:srgbClr val="D1F1A9"/>
                </a:solidFill>
                <a:effectLst/>
                <a:latin typeface="Fira Code" panose="020B0809050000020004" pitchFamily="49" charset="0"/>
              </a:rPr>
              <a:t>डेटा (</a:t>
            </a:r>
            <a:r>
              <a:rPr lang="en-IN" b="0" dirty="0">
                <a:solidFill>
                  <a:srgbClr val="D1F1A9"/>
                </a:solidFill>
                <a:effectLst/>
                <a:latin typeface="Fira Code" panose="020B0809050000020004" pitchFamily="49" charset="0"/>
              </a:rPr>
              <a:t>String)"</a:t>
            </a:r>
            <a:endParaRPr lang="en-IN" b="0" dirty="0">
              <a:solidFill>
                <a:srgbClr val="FFFFFF"/>
              </a:solidFill>
              <a:effectLst/>
              <a:latin typeface="Fira Code" panose="020B0809050000020004" pitchFamily="49" charset="0"/>
            </a:endParaRPr>
          </a:p>
          <a:p>
            <a:pPr>
              <a:lnSpc>
                <a:spcPts val="1425"/>
              </a:lnSpc>
              <a:buNone/>
            </a:pPr>
            <a:r>
              <a:rPr lang="en-IN" b="0" dirty="0">
                <a:solidFill>
                  <a:srgbClr val="FFFFFF"/>
                </a:solidFill>
                <a:effectLst/>
                <a:latin typeface="Fira Code" panose="020B0809050000020004" pitchFamily="49" charset="0"/>
              </a:rPr>
              <a:t>            },</a:t>
            </a:r>
          </a:p>
          <a:p>
            <a:pPr>
              <a:lnSpc>
                <a:spcPts val="1425"/>
              </a:lnSpc>
              <a:buNone/>
            </a:pPr>
            <a:r>
              <a:rPr lang="en-IN" b="0" dirty="0">
                <a:solidFill>
                  <a:srgbClr val="FFFFFF"/>
                </a:solidFill>
                <a:effectLst/>
                <a:latin typeface="Fira Code" panose="020B0809050000020004" pitchFamily="49" charset="0"/>
              </a:rPr>
              <a:t>            {</a:t>
            </a:r>
          </a:p>
          <a:p>
            <a:pPr>
              <a:lnSpc>
                <a:spcPts val="1425"/>
              </a:lnSpc>
              <a:buNone/>
            </a:pPr>
            <a:r>
              <a:rPr lang="en-IN" b="0" dirty="0">
                <a:solidFill>
                  <a:srgbClr val="FFFFFF"/>
                </a:solidFill>
                <a:effectLst/>
                <a:latin typeface="Fira Code" panose="020B0809050000020004" pitchFamily="49" charset="0"/>
              </a:rPr>
              <a:t>                </a:t>
            </a:r>
            <a:r>
              <a:rPr lang="en-IN" b="0" dirty="0">
                <a:solidFill>
                  <a:srgbClr val="FFEEAD"/>
                </a:solidFill>
                <a:effectLst/>
                <a:latin typeface="Fira Code" panose="020B0809050000020004" pitchFamily="49" charset="0"/>
              </a:rPr>
              <a:t>"Type"</a:t>
            </a:r>
            <a:r>
              <a:rPr lang="en-IN" b="0" dirty="0">
                <a:solidFill>
                  <a:srgbClr val="FFFFFF"/>
                </a:solidFill>
                <a:effectLst/>
                <a:latin typeface="Fira Code" panose="020B0809050000020004" pitchFamily="49" charset="0"/>
              </a:rPr>
              <a:t>: </a:t>
            </a:r>
            <a:r>
              <a:rPr lang="en-IN" b="0" dirty="0">
                <a:solidFill>
                  <a:srgbClr val="D1F1A9"/>
                </a:solidFill>
                <a:effectLst/>
                <a:latin typeface="Fira Code" panose="020B0809050000020004" pitchFamily="49" charset="0"/>
              </a:rPr>
              <a:t>"complex64"</a:t>
            </a:r>
            <a:r>
              <a:rPr lang="en-IN" b="0" dirty="0">
                <a:solidFill>
                  <a:srgbClr val="FFFFFF"/>
                </a:solidFill>
                <a:effectLst/>
                <a:latin typeface="Fira Code" panose="020B0809050000020004" pitchFamily="49" charset="0"/>
              </a:rPr>
              <a:t>,</a:t>
            </a:r>
          </a:p>
          <a:p>
            <a:pPr>
              <a:lnSpc>
                <a:spcPts val="1425"/>
              </a:lnSpc>
              <a:buNone/>
            </a:pPr>
            <a:r>
              <a:rPr lang="en-IN" b="0" dirty="0">
                <a:solidFill>
                  <a:srgbClr val="FFFFFF"/>
                </a:solidFill>
                <a:effectLst/>
                <a:latin typeface="Fira Code" panose="020B0809050000020004" pitchFamily="49" charset="0"/>
              </a:rPr>
              <a:t>                </a:t>
            </a:r>
            <a:r>
              <a:rPr lang="en-IN" b="0" dirty="0">
                <a:solidFill>
                  <a:srgbClr val="FFEEAD"/>
                </a:solidFill>
                <a:effectLst/>
                <a:latin typeface="Fira Code" panose="020B0809050000020004" pitchFamily="49" charset="0"/>
              </a:rPr>
              <a:t>"Description"</a:t>
            </a:r>
            <a:r>
              <a:rPr lang="en-IN" b="0" dirty="0">
                <a:solidFill>
                  <a:srgbClr val="FFFFFF"/>
                </a:solidFill>
                <a:effectLst/>
                <a:latin typeface="Fira Code" panose="020B0809050000020004" pitchFamily="49" charset="0"/>
              </a:rPr>
              <a:t>: </a:t>
            </a:r>
            <a:r>
              <a:rPr lang="en-IN" b="0" dirty="0">
                <a:solidFill>
                  <a:srgbClr val="D1F1A9"/>
                </a:solidFill>
                <a:effectLst/>
                <a:latin typeface="Fira Code" panose="020B0809050000020004" pitchFamily="49" charset="0"/>
              </a:rPr>
              <a:t>"Complex numbers"</a:t>
            </a:r>
            <a:endParaRPr lang="en-IN" b="0" dirty="0">
              <a:solidFill>
                <a:srgbClr val="FFFFFF"/>
              </a:solidFill>
              <a:effectLst/>
              <a:latin typeface="Fira Code" panose="020B0809050000020004" pitchFamily="49" charset="0"/>
            </a:endParaRPr>
          </a:p>
          <a:p>
            <a:pPr>
              <a:lnSpc>
                <a:spcPts val="1425"/>
              </a:lnSpc>
              <a:buNone/>
            </a:pPr>
            <a:r>
              <a:rPr lang="en-IN" b="0" dirty="0">
                <a:solidFill>
                  <a:srgbClr val="FFFFFF"/>
                </a:solidFill>
                <a:effectLst/>
                <a:latin typeface="Fira Code" panose="020B0809050000020004" pitchFamily="49" charset="0"/>
              </a:rPr>
              <a:t>            },</a:t>
            </a:r>
          </a:p>
          <a:p>
            <a:pPr>
              <a:lnSpc>
                <a:spcPts val="1425"/>
              </a:lnSpc>
              <a:buNone/>
            </a:pPr>
            <a:r>
              <a:rPr lang="en-IN" b="0" dirty="0">
                <a:solidFill>
                  <a:srgbClr val="FFFFFF"/>
                </a:solidFill>
                <a:effectLst/>
                <a:latin typeface="Fira Code" panose="020B0809050000020004" pitchFamily="49" charset="0"/>
              </a:rPr>
              <a:t>            {</a:t>
            </a:r>
          </a:p>
          <a:p>
            <a:pPr>
              <a:lnSpc>
                <a:spcPts val="1425"/>
              </a:lnSpc>
              <a:buNone/>
            </a:pPr>
            <a:r>
              <a:rPr lang="en-IN" b="0" dirty="0">
                <a:solidFill>
                  <a:srgbClr val="FFFFFF"/>
                </a:solidFill>
                <a:effectLst/>
                <a:latin typeface="Fira Code" panose="020B0809050000020004" pitchFamily="49" charset="0"/>
              </a:rPr>
              <a:t>                </a:t>
            </a:r>
            <a:r>
              <a:rPr lang="en-IN" b="0" dirty="0">
                <a:solidFill>
                  <a:srgbClr val="FFEEAD"/>
                </a:solidFill>
                <a:effectLst/>
                <a:latin typeface="Fira Code" panose="020B0809050000020004" pitchFamily="49" charset="0"/>
              </a:rPr>
              <a:t>"Type"</a:t>
            </a:r>
            <a:r>
              <a:rPr lang="en-IN" b="0" dirty="0">
                <a:solidFill>
                  <a:srgbClr val="FFFFFF"/>
                </a:solidFill>
                <a:effectLst/>
                <a:latin typeface="Fira Code" panose="020B0809050000020004" pitchFamily="49" charset="0"/>
              </a:rPr>
              <a:t>: </a:t>
            </a:r>
            <a:r>
              <a:rPr lang="en-IN" b="0" dirty="0">
                <a:solidFill>
                  <a:srgbClr val="D1F1A9"/>
                </a:solidFill>
                <a:effectLst/>
                <a:latin typeface="Fira Code" panose="020B0809050000020004" pitchFamily="49" charset="0"/>
              </a:rPr>
              <a:t>"byte"</a:t>
            </a:r>
            <a:r>
              <a:rPr lang="en-IN" b="0" dirty="0">
                <a:solidFill>
                  <a:srgbClr val="FFFFFF"/>
                </a:solidFill>
                <a:effectLst/>
                <a:latin typeface="Fira Code" panose="020B0809050000020004" pitchFamily="49" charset="0"/>
              </a:rPr>
              <a:t>,</a:t>
            </a:r>
          </a:p>
          <a:p>
            <a:pPr>
              <a:lnSpc>
                <a:spcPts val="1425"/>
              </a:lnSpc>
              <a:buNone/>
            </a:pPr>
            <a:r>
              <a:rPr lang="en-IN" b="0" dirty="0">
                <a:solidFill>
                  <a:srgbClr val="FFFFFF"/>
                </a:solidFill>
                <a:effectLst/>
                <a:latin typeface="Fira Code" panose="020B0809050000020004" pitchFamily="49" charset="0"/>
              </a:rPr>
              <a:t>                </a:t>
            </a:r>
            <a:r>
              <a:rPr lang="en-IN" b="0" dirty="0">
                <a:solidFill>
                  <a:srgbClr val="FFEEAD"/>
                </a:solidFill>
                <a:effectLst/>
                <a:latin typeface="Fira Code" panose="020B0809050000020004" pitchFamily="49" charset="0"/>
              </a:rPr>
              <a:t>"Description"</a:t>
            </a:r>
            <a:r>
              <a:rPr lang="en-IN" b="0" dirty="0">
                <a:solidFill>
                  <a:srgbClr val="FFFFFF"/>
                </a:solidFill>
                <a:effectLst/>
                <a:latin typeface="Fira Code" panose="020B0809050000020004" pitchFamily="49" charset="0"/>
              </a:rPr>
              <a:t>: </a:t>
            </a:r>
            <a:r>
              <a:rPr lang="en-IN" b="0" dirty="0">
                <a:solidFill>
                  <a:srgbClr val="D1F1A9"/>
                </a:solidFill>
                <a:effectLst/>
                <a:latin typeface="Fira Code" panose="020B0809050000020004" pitchFamily="49" charset="0"/>
              </a:rPr>
              <a:t>"uint8 </a:t>
            </a:r>
            <a:r>
              <a:rPr lang="hi-IN" b="0" dirty="0">
                <a:solidFill>
                  <a:srgbClr val="D1F1A9"/>
                </a:solidFill>
                <a:effectLst/>
                <a:latin typeface="Fira Code" panose="020B0809050000020004" pitchFamily="49" charset="0"/>
              </a:rPr>
              <a:t>का </a:t>
            </a:r>
            <a:r>
              <a:rPr lang="en-IN" b="0" dirty="0">
                <a:solidFill>
                  <a:srgbClr val="D1F1A9"/>
                </a:solidFill>
                <a:effectLst/>
                <a:latin typeface="Fira Code" panose="020B0809050000020004" pitchFamily="49" charset="0"/>
              </a:rPr>
              <a:t>alias, ASCII characters </a:t>
            </a:r>
            <a:r>
              <a:rPr lang="hi-IN" b="0" dirty="0">
                <a:solidFill>
                  <a:srgbClr val="D1F1A9"/>
                </a:solidFill>
                <a:effectLst/>
                <a:latin typeface="Fira Code" panose="020B0809050000020004" pitchFamily="49" charset="0"/>
              </a:rPr>
              <a:t>के लिए"</a:t>
            </a:r>
            <a:endParaRPr lang="hi-IN" b="0" dirty="0">
              <a:solidFill>
                <a:srgbClr val="FFFFFF"/>
              </a:solidFill>
              <a:effectLst/>
              <a:latin typeface="Fira Code" panose="020B0809050000020004" pitchFamily="49" charset="0"/>
            </a:endParaRPr>
          </a:p>
          <a:p>
            <a:pPr>
              <a:lnSpc>
                <a:spcPts val="1425"/>
              </a:lnSpc>
              <a:buNone/>
            </a:pPr>
            <a:r>
              <a:rPr lang="hi-IN" b="0" dirty="0">
                <a:solidFill>
                  <a:srgbClr val="FFFFFF"/>
                </a:solidFill>
                <a:effectLst/>
                <a:latin typeface="Fira Code" panose="020B0809050000020004" pitchFamily="49" charset="0"/>
              </a:rPr>
              <a:t>            },</a:t>
            </a:r>
          </a:p>
          <a:p>
            <a:pPr>
              <a:lnSpc>
                <a:spcPts val="1425"/>
              </a:lnSpc>
              <a:buNone/>
            </a:pPr>
            <a:r>
              <a:rPr lang="hi-IN" b="0" dirty="0">
                <a:solidFill>
                  <a:srgbClr val="FFFFFF"/>
                </a:solidFill>
                <a:effectLst/>
                <a:latin typeface="Fira Code" panose="020B0809050000020004" pitchFamily="49" charset="0"/>
              </a:rPr>
              <a:t>            {</a:t>
            </a:r>
          </a:p>
          <a:p>
            <a:pPr>
              <a:lnSpc>
                <a:spcPts val="1425"/>
              </a:lnSpc>
              <a:buNone/>
            </a:pPr>
            <a:r>
              <a:rPr lang="hi-IN" b="0" dirty="0">
                <a:solidFill>
                  <a:srgbClr val="FFFFFF"/>
                </a:solidFill>
                <a:effectLst/>
                <a:latin typeface="Fira Code" panose="020B0809050000020004" pitchFamily="49" charset="0"/>
              </a:rPr>
              <a:t>                </a:t>
            </a:r>
            <a:r>
              <a:rPr lang="hi-IN" b="0" dirty="0">
                <a:solidFill>
                  <a:srgbClr val="FFEEAD"/>
                </a:solidFill>
                <a:effectLst/>
                <a:latin typeface="Fira Code" panose="020B0809050000020004" pitchFamily="49" charset="0"/>
              </a:rPr>
              <a:t>"</a:t>
            </a:r>
            <a:r>
              <a:rPr lang="en-IN" b="0" dirty="0">
                <a:solidFill>
                  <a:srgbClr val="FFEEAD"/>
                </a:solidFill>
                <a:effectLst/>
                <a:latin typeface="Fira Code" panose="020B0809050000020004" pitchFamily="49" charset="0"/>
              </a:rPr>
              <a:t>Type"</a:t>
            </a:r>
            <a:r>
              <a:rPr lang="en-IN" b="0" dirty="0">
                <a:solidFill>
                  <a:srgbClr val="FFFFFF"/>
                </a:solidFill>
                <a:effectLst/>
                <a:latin typeface="Fira Code" panose="020B0809050000020004" pitchFamily="49" charset="0"/>
              </a:rPr>
              <a:t>: </a:t>
            </a:r>
            <a:r>
              <a:rPr lang="en-IN" b="0" dirty="0">
                <a:solidFill>
                  <a:srgbClr val="D1F1A9"/>
                </a:solidFill>
                <a:effectLst/>
                <a:latin typeface="Fira Code" panose="020B0809050000020004" pitchFamily="49" charset="0"/>
              </a:rPr>
              <a:t>"rune"</a:t>
            </a:r>
            <a:r>
              <a:rPr lang="en-IN" b="0" dirty="0">
                <a:solidFill>
                  <a:srgbClr val="FFFFFF"/>
                </a:solidFill>
                <a:effectLst/>
                <a:latin typeface="Fira Code" panose="020B0809050000020004" pitchFamily="49" charset="0"/>
              </a:rPr>
              <a:t>,</a:t>
            </a:r>
          </a:p>
          <a:p>
            <a:pPr>
              <a:lnSpc>
                <a:spcPts val="1425"/>
              </a:lnSpc>
              <a:buNone/>
            </a:pPr>
            <a:r>
              <a:rPr lang="en-IN" b="0" dirty="0">
                <a:solidFill>
                  <a:srgbClr val="FFFFFF"/>
                </a:solidFill>
                <a:effectLst/>
                <a:latin typeface="Fira Code" panose="020B0809050000020004" pitchFamily="49" charset="0"/>
              </a:rPr>
              <a:t>                </a:t>
            </a:r>
            <a:r>
              <a:rPr lang="en-IN" b="0" dirty="0">
                <a:solidFill>
                  <a:srgbClr val="FFEEAD"/>
                </a:solidFill>
                <a:effectLst/>
                <a:latin typeface="Fira Code" panose="020B0809050000020004" pitchFamily="49" charset="0"/>
              </a:rPr>
              <a:t>"Description"</a:t>
            </a:r>
            <a:r>
              <a:rPr lang="en-IN" b="0" dirty="0">
                <a:solidFill>
                  <a:srgbClr val="FFFFFF"/>
                </a:solidFill>
                <a:effectLst/>
                <a:latin typeface="Fira Code" panose="020B0809050000020004" pitchFamily="49" charset="0"/>
              </a:rPr>
              <a:t>: </a:t>
            </a:r>
            <a:r>
              <a:rPr lang="en-IN" b="0" dirty="0">
                <a:solidFill>
                  <a:srgbClr val="D1F1A9"/>
                </a:solidFill>
                <a:effectLst/>
                <a:latin typeface="Fira Code" panose="020B0809050000020004" pitchFamily="49" charset="0"/>
              </a:rPr>
              <a:t>"int32 </a:t>
            </a:r>
            <a:r>
              <a:rPr lang="hi-IN" b="0" dirty="0">
                <a:solidFill>
                  <a:srgbClr val="D1F1A9"/>
                </a:solidFill>
                <a:effectLst/>
                <a:latin typeface="Fira Code" panose="020B0809050000020004" pitchFamily="49" charset="0"/>
              </a:rPr>
              <a:t>का </a:t>
            </a:r>
            <a:r>
              <a:rPr lang="en-IN" b="0" dirty="0">
                <a:solidFill>
                  <a:srgbClr val="D1F1A9"/>
                </a:solidFill>
                <a:effectLst/>
                <a:latin typeface="Fira Code" panose="020B0809050000020004" pitchFamily="49" charset="0"/>
              </a:rPr>
              <a:t>alias, Unicode characters </a:t>
            </a:r>
            <a:r>
              <a:rPr lang="hi-IN" b="0" dirty="0">
                <a:solidFill>
                  <a:srgbClr val="D1F1A9"/>
                </a:solidFill>
                <a:effectLst/>
                <a:latin typeface="Fira Code" panose="020B0809050000020004" pitchFamily="49" charset="0"/>
              </a:rPr>
              <a:t>के लिए"</a:t>
            </a:r>
            <a:endParaRPr lang="hi-IN" b="0" dirty="0">
              <a:solidFill>
                <a:srgbClr val="FFFFFF"/>
              </a:solidFill>
              <a:effectLst/>
              <a:latin typeface="Fira Code" panose="020B0809050000020004" pitchFamily="49" charset="0"/>
            </a:endParaRPr>
          </a:p>
          <a:p>
            <a:pPr>
              <a:lnSpc>
                <a:spcPts val="1425"/>
              </a:lnSpc>
              <a:buNone/>
            </a:pPr>
            <a:r>
              <a:rPr lang="hi-IN" b="0" dirty="0">
                <a:solidFill>
                  <a:srgbClr val="FFFFFF"/>
                </a:solidFill>
                <a:effectLst/>
                <a:latin typeface="Fira Code" panose="020B0809050000020004" pitchFamily="49" charset="0"/>
              </a:rPr>
              <a:t>            }</a:t>
            </a:r>
          </a:p>
          <a:p>
            <a:pPr>
              <a:lnSpc>
                <a:spcPts val="1425"/>
              </a:lnSpc>
              <a:buNone/>
            </a:pPr>
            <a:r>
              <a:rPr lang="hi-IN" b="0" dirty="0">
                <a:solidFill>
                  <a:srgbClr val="FFFFFF"/>
                </a:solidFill>
                <a:effectLst/>
                <a:latin typeface="Fira Code" panose="020B0809050000020004" pitchFamily="49" charset="0"/>
              </a:rPr>
              <a:t>        ],</a:t>
            </a:r>
          </a:p>
          <a:p>
            <a:pPr>
              <a:lnSpc>
                <a:spcPts val="1425"/>
              </a:lnSpc>
              <a:buNone/>
            </a:pPr>
            <a:r>
              <a:rPr lang="hi-IN" b="0" dirty="0">
                <a:solidFill>
                  <a:srgbClr val="FFFFFF"/>
                </a:solidFill>
                <a:effectLst/>
                <a:latin typeface="Fira Code" panose="020B0809050000020004" pitchFamily="49" charset="0"/>
              </a:rPr>
              <a:t>        </a:t>
            </a:r>
            <a:r>
              <a:rPr lang="hi-IN" b="0" dirty="0">
                <a:solidFill>
                  <a:srgbClr val="FFEEAD"/>
                </a:solidFill>
                <a:effectLst/>
                <a:latin typeface="Fira Code" panose="020B0809050000020004" pitchFamily="49" charset="0"/>
              </a:rPr>
              <a:t>"</a:t>
            </a:r>
            <a:r>
              <a:rPr lang="en-IN" b="0" dirty="0" err="1">
                <a:solidFill>
                  <a:srgbClr val="FFEEAD"/>
                </a:solidFill>
                <a:effectLst/>
                <a:latin typeface="Fira Code" panose="020B0809050000020004" pitchFamily="49" charset="0"/>
              </a:rPr>
              <a:t>slide_type</a:t>
            </a:r>
            <a:r>
              <a:rPr lang="en-IN" b="0" dirty="0">
                <a:solidFill>
                  <a:srgbClr val="FFEEAD"/>
                </a:solidFill>
                <a:effectLst/>
                <a:latin typeface="Fira Code" panose="020B0809050000020004" pitchFamily="49" charset="0"/>
              </a:rPr>
              <a:t>"</a:t>
            </a:r>
            <a:r>
              <a:rPr lang="en-IN" b="0" dirty="0">
                <a:solidFill>
                  <a:srgbClr val="FFFFFF"/>
                </a:solidFill>
                <a:effectLst/>
                <a:latin typeface="Fira Code" panose="020B0809050000020004" pitchFamily="49" charset="0"/>
              </a:rPr>
              <a:t>: </a:t>
            </a:r>
            <a:r>
              <a:rPr lang="en-IN" b="0" dirty="0">
                <a:solidFill>
                  <a:srgbClr val="D1F1A9"/>
                </a:solidFill>
                <a:effectLst/>
                <a:latin typeface="Fira Code" panose="020B0809050000020004" pitchFamily="49" charset="0"/>
              </a:rPr>
              <a:t>"table"</a:t>
            </a:r>
            <a:endParaRPr lang="en-IN" b="0" dirty="0">
              <a:solidFill>
                <a:srgbClr val="FFFFFF"/>
              </a:solidFill>
              <a:effectLst/>
              <a:latin typeface="Fira Code" panose="020B0809050000020004" pitchFamily="49" charset="0"/>
            </a:endParaRPr>
          </a:p>
          <a:p>
            <a:pPr>
              <a:lnSpc>
                <a:spcPts val="1425"/>
              </a:lnSpc>
              <a:buNone/>
            </a:pPr>
            <a:r>
              <a:rPr lang="en-IN" b="0" dirty="0">
                <a:solidFill>
                  <a:srgbClr val="FFFFFF"/>
                </a:solidFill>
                <a:effectLst/>
                <a:latin typeface="Fira Code" panose="020B0809050000020004" pitchFamily="49" charset="0"/>
              </a:rPr>
              <a:t>    },</a:t>
            </a:r>
          </a:p>
          <a:p>
            <a:pPr>
              <a:lnSpc>
                <a:spcPts val="1425"/>
              </a:lnSpc>
              <a:buNone/>
            </a:pPr>
            <a:r>
              <a:rPr lang="en-IN" b="0" dirty="0">
                <a:solidFill>
                  <a:srgbClr val="FFFFFF"/>
                </a:solidFill>
                <a:effectLst/>
                <a:latin typeface="Fira Code" panose="020B0809050000020004" pitchFamily="49" charset="0"/>
              </a:rPr>
              <a:t>    {</a:t>
            </a:r>
          </a:p>
          <a:p>
            <a:pPr>
              <a:lnSpc>
                <a:spcPts val="1425"/>
              </a:lnSpc>
              <a:buNone/>
            </a:pPr>
            <a:r>
              <a:rPr lang="en-IN" b="0" dirty="0">
                <a:solidFill>
                  <a:srgbClr val="FFFFFF"/>
                </a:solidFill>
                <a:effectLst/>
                <a:latin typeface="Fira Code" panose="020B0809050000020004" pitchFamily="49" charset="0"/>
              </a:rPr>
              <a:t>        </a:t>
            </a:r>
            <a:r>
              <a:rPr lang="en-IN" b="0" dirty="0">
                <a:solidFill>
                  <a:srgbClr val="FFEEAD"/>
                </a:solidFill>
                <a:effectLst/>
                <a:latin typeface="Fira Code" panose="020B0809050000020004" pitchFamily="49" charset="0"/>
              </a:rPr>
              <a:t>"title"</a:t>
            </a:r>
            <a:r>
              <a:rPr lang="en-IN" b="0" dirty="0">
                <a:solidFill>
                  <a:srgbClr val="FFFFFF"/>
                </a:solidFill>
                <a:effectLst/>
                <a:latin typeface="Fira Code" panose="020B0809050000020004" pitchFamily="49" charset="0"/>
              </a:rPr>
              <a:t>: </a:t>
            </a:r>
            <a:r>
              <a:rPr lang="en-IN" b="0" dirty="0">
                <a:solidFill>
                  <a:srgbClr val="D1F1A9"/>
                </a:solidFill>
                <a:effectLst/>
                <a:latin typeface="Fira Code" panose="020B0809050000020004" pitchFamily="49" charset="0"/>
              </a:rPr>
              <a:t>"Integer Data Types"</a:t>
            </a:r>
            <a:r>
              <a:rPr lang="en-IN" b="0" dirty="0">
                <a:solidFill>
                  <a:srgbClr val="FFFFFF"/>
                </a:solidFill>
                <a:effectLst/>
                <a:latin typeface="Fira Code" panose="020B0809050000020004" pitchFamily="49" charset="0"/>
              </a:rPr>
              <a:t>,</a:t>
            </a:r>
          </a:p>
          <a:p>
            <a:pPr>
              <a:lnSpc>
                <a:spcPts val="1425"/>
              </a:lnSpc>
              <a:buNone/>
            </a:pPr>
            <a:r>
              <a:rPr lang="en-IN" b="0" dirty="0">
                <a:solidFill>
                  <a:srgbClr val="FFFFFF"/>
                </a:solidFill>
                <a:effectLst/>
                <a:latin typeface="Fira Code" panose="020B0809050000020004" pitchFamily="49" charset="0"/>
              </a:rPr>
              <a:t>        </a:t>
            </a:r>
            <a:r>
              <a:rPr lang="en-IN" b="0" dirty="0">
                <a:solidFill>
                  <a:srgbClr val="FFEEAD"/>
                </a:solidFill>
                <a:effectLst/>
                <a:latin typeface="Fira Code" panose="020B0809050000020004" pitchFamily="49" charset="0"/>
              </a:rPr>
              <a:t>"content"</a:t>
            </a:r>
            <a:r>
              <a:rPr lang="en-IN" b="0" dirty="0">
                <a:solidFill>
                  <a:srgbClr val="FFFFFF"/>
                </a:solidFill>
                <a:effectLst/>
                <a:latin typeface="Fira Code" panose="020B0809050000020004" pitchFamily="49" charset="0"/>
              </a:rPr>
              <a:t>: [</a:t>
            </a:r>
          </a:p>
          <a:p>
            <a:pPr>
              <a:lnSpc>
                <a:spcPts val="1425"/>
              </a:lnSpc>
              <a:buNone/>
            </a:pPr>
            <a:r>
              <a:rPr lang="en-IN" b="0" dirty="0">
                <a:solidFill>
                  <a:srgbClr val="FFFFFF"/>
                </a:solidFill>
                <a:effectLst/>
                <a:latin typeface="Fira Code" panose="020B0809050000020004" pitchFamily="49" charset="0"/>
              </a:rPr>
              <a:t>            {</a:t>
            </a:r>
          </a:p>
          <a:p>
            <a:pPr>
              <a:lnSpc>
                <a:spcPts val="1425"/>
              </a:lnSpc>
              <a:buNone/>
            </a:pPr>
            <a:r>
              <a:rPr lang="en-IN" b="0" dirty="0">
                <a:solidFill>
                  <a:srgbClr val="FFFFFF"/>
                </a:solidFill>
                <a:effectLst/>
                <a:latin typeface="Fira Code" panose="020B0809050000020004" pitchFamily="49" charset="0"/>
              </a:rPr>
              <a:t>                </a:t>
            </a:r>
            <a:r>
              <a:rPr lang="en-IN" b="0" dirty="0">
                <a:solidFill>
                  <a:srgbClr val="FFEEAD"/>
                </a:solidFill>
                <a:effectLst/>
                <a:latin typeface="Fira Code" panose="020B0809050000020004" pitchFamily="49" charset="0"/>
              </a:rPr>
              <a:t>"Type"</a:t>
            </a:r>
            <a:r>
              <a:rPr lang="en-IN" b="0" dirty="0">
                <a:solidFill>
                  <a:srgbClr val="FFFFFF"/>
                </a:solidFill>
                <a:effectLst/>
                <a:latin typeface="Fira Code" panose="020B0809050000020004" pitchFamily="49" charset="0"/>
              </a:rPr>
              <a:t>: </a:t>
            </a:r>
            <a:r>
              <a:rPr lang="en-IN" b="0" dirty="0">
                <a:solidFill>
                  <a:srgbClr val="D1F1A9"/>
                </a:solidFill>
                <a:effectLst/>
                <a:latin typeface="Fira Code" panose="020B0809050000020004" pitchFamily="49" charset="0"/>
              </a:rPr>
              <a:t>"int8"</a:t>
            </a:r>
            <a:r>
              <a:rPr lang="en-IN" b="0" dirty="0">
                <a:solidFill>
                  <a:srgbClr val="FFFFFF"/>
                </a:solidFill>
                <a:effectLst/>
                <a:latin typeface="Fira Code" panose="020B0809050000020004" pitchFamily="49" charset="0"/>
              </a:rPr>
              <a:t>,</a:t>
            </a:r>
          </a:p>
          <a:p>
            <a:pPr>
              <a:lnSpc>
                <a:spcPts val="1425"/>
              </a:lnSpc>
              <a:buNone/>
            </a:pPr>
            <a:r>
              <a:rPr lang="en-IN" b="0" dirty="0">
                <a:solidFill>
                  <a:srgbClr val="FFFFFF"/>
                </a:solidFill>
                <a:effectLst/>
                <a:latin typeface="Fira Code" panose="020B0809050000020004" pitchFamily="49" charset="0"/>
              </a:rPr>
              <a:t>                </a:t>
            </a:r>
            <a:r>
              <a:rPr lang="en-IN" b="0" dirty="0">
                <a:solidFill>
                  <a:srgbClr val="FFEEAD"/>
                </a:solidFill>
                <a:effectLst/>
                <a:latin typeface="Fira Code" panose="020B0809050000020004" pitchFamily="49" charset="0"/>
              </a:rPr>
              <a:t>"Size (Bits)"</a:t>
            </a:r>
            <a:r>
              <a:rPr lang="en-IN" b="0" dirty="0">
                <a:solidFill>
                  <a:srgbClr val="FFFFFF"/>
                </a:solidFill>
                <a:effectLst/>
                <a:latin typeface="Fira Code" panose="020B0809050000020004" pitchFamily="49" charset="0"/>
              </a:rPr>
              <a:t>: </a:t>
            </a:r>
            <a:r>
              <a:rPr lang="en-IN" b="0" dirty="0">
                <a:solidFill>
                  <a:srgbClr val="D1F1A9"/>
                </a:solidFill>
                <a:effectLst/>
                <a:latin typeface="Fira Code" panose="020B0809050000020004" pitchFamily="49" charset="0"/>
              </a:rPr>
              <a:t>"8-bit"</a:t>
            </a:r>
            <a:r>
              <a:rPr lang="en-IN" b="0" dirty="0">
                <a:solidFill>
                  <a:srgbClr val="FFFFFF"/>
                </a:solidFill>
                <a:effectLst/>
                <a:latin typeface="Fira Code" panose="020B0809050000020004" pitchFamily="49" charset="0"/>
              </a:rPr>
              <a:t>,</a:t>
            </a:r>
          </a:p>
          <a:p>
            <a:pPr>
              <a:lnSpc>
                <a:spcPts val="1425"/>
              </a:lnSpc>
              <a:buNone/>
            </a:pPr>
            <a:r>
              <a:rPr lang="en-IN" b="0" dirty="0">
                <a:solidFill>
                  <a:srgbClr val="FFFFFF"/>
                </a:solidFill>
                <a:effectLst/>
                <a:latin typeface="Fira Code" panose="020B0809050000020004" pitchFamily="49" charset="0"/>
              </a:rPr>
              <a:t>                </a:t>
            </a:r>
            <a:r>
              <a:rPr lang="en-IN" b="0" dirty="0">
                <a:solidFill>
                  <a:srgbClr val="FFEEAD"/>
                </a:solidFill>
                <a:effectLst/>
                <a:latin typeface="Fira Code" panose="020B0809050000020004" pitchFamily="49" charset="0"/>
              </a:rPr>
              <a:t>"Range"</a:t>
            </a:r>
            <a:r>
              <a:rPr lang="en-IN" b="0" dirty="0">
                <a:solidFill>
                  <a:srgbClr val="FFFFFF"/>
                </a:solidFill>
                <a:effectLst/>
                <a:latin typeface="Fira Code" panose="020B0809050000020004" pitchFamily="49" charset="0"/>
              </a:rPr>
              <a:t>: </a:t>
            </a:r>
            <a:r>
              <a:rPr lang="en-IN" b="0" dirty="0">
                <a:solidFill>
                  <a:srgbClr val="D1F1A9"/>
                </a:solidFill>
                <a:effectLst/>
                <a:latin typeface="Fira Code" panose="020B0809050000020004" pitchFamily="49" charset="0"/>
              </a:rPr>
              <a:t>"-128 </a:t>
            </a:r>
            <a:r>
              <a:rPr lang="hi-IN" b="0" dirty="0">
                <a:solidFill>
                  <a:srgbClr val="D1F1A9"/>
                </a:solidFill>
                <a:effectLst/>
                <a:latin typeface="Fira Code" panose="020B0809050000020004" pitchFamily="49" charset="0"/>
              </a:rPr>
              <a:t>से 127"</a:t>
            </a:r>
            <a:endParaRPr lang="hi-IN" b="0" dirty="0">
              <a:solidFill>
                <a:srgbClr val="FFFFFF"/>
              </a:solidFill>
              <a:effectLst/>
              <a:latin typeface="Fira Code" panose="020B0809050000020004" pitchFamily="49" charset="0"/>
            </a:endParaRPr>
          </a:p>
          <a:p>
            <a:pPr>
              <a:lnSpc>
                <a:spcPts val="1425"/>
              </a:lnSpc>
              <a:buNone/>
            </a:pPr>
            <a:r>
              <a:rPr lang="hi-IN" b="0" dirty="0">
                <a:solidFill>
                  <a:srgbClr val="FFFFFF"/>
                </a:solidFill>
                <a:effectLst/>
                <a:latin typeface="Fira Code" panose="020B0809050000020004" pitchFamily="49" charset="0"/>
              </a:rPr>
              <a:t>            },</a:t>
            </a:r>
          </a:p>
          <a:p>
            <a:pPr>
              <a:lnSpc>
                <a:spcPts val="1425"/>
              </a:lnSpc>
              <a:buNone/>
            </a:pPr>
            <a:r>
              <a:rPr lang="hi-IN" b="0" dirty="0">
                <a:solidFill>
                  <a:srgbClr val="FFFFFF"/>
                </a:solidFill>
                <a:effectLst/>
                <a:latin typeface="Fira Code" panose="020B0809050000020004" pitchFamily="49" charset="0"/>
              </a:rPr>
              <a:t>            {</a:t>
            </a:r>
          </a:p>
          <a:p>
            <a:pPr>
              <a:lnSpc>
                <a:spcPts val="1425"/>
              </a:lnSpc>
              <a:buNone/>
            </a:pPr>
            <a:r>
              <a:rPr lang="hi-IN" b="0" dirty="0">
                <a:solidFill>
                  <a:srgbClr val="FFFFFF"/>
                </a:solidFill>
                <a:effectLst/>
                <a:latin typeface="Fira Code" panose="020B0809050000020004" pitchFamily="49" charset="0"/>
              </a:rPr>
              <a:t>                </a:t>
            </a:r>
            <a:r>
              <a:rPr lang="hi-IN" b="0" dirty="0">
                <a:solidFill>
                  <a:srgbClr val="FFEEAD"/>
                </a:solidFill>
                <a:effectLst/>
                <a:latin typeface="Fira Code" panose="020B0809050000020004" pitchFamily="49" charset="0"/>
              </a:rPr>
              <a:t>"</a:t>
            </a:r>
            <a:r>
              <a:rPr lang="en-IN" b="0" dirty="0">
                <a:solidFill>
                  <a:srgbClr val="FFEEAD"/>
                </a:solidFill>
                <a:effectLst/>
                <a:latin typeface="Fira Code" panose="020B0809050000020004" pitchFamily="49" charset="0"/>
              </a:rPr>
              <a:t>Type"</a:t>
            </a:r>
            <a:r>
              <a:rPr lang="en-IN" b="0" dirty="0">
                <a:solidFill>
                  <a:srgbClr val="FFFFFF"/>
                </a:solidFill>
                <a:effectLst/>
                <a:latin typeface="Fira Code" panose="020B0809050000020004" pitchFamily="49" charset="0"/>
              </a:rPr>
              <a:t>: </a:t>
            </a:r>
            <a:r>
              <a:rPr lang="en-IN" b="0" dirty="0">
                <a:solidFill>
                  <a:srgbClr val="D1F1A9"/>
                </a:solidFill>
                <a:effectLst/>
                <a:latin typeface="Fira Code" panose="020B0809050000020004" pitchFamily="49" charset="0"/>
              </a:rPr>
              <a:t>"int16"</a:t>
            </a:r>
            <a:r>
              <a:rPr lang="en-IN" b="0" dirty="0">
                <a:solidFill>
                  <a:srgbClr val="FFFFFF"/>
                </a:solidFill>
                <a:effectLst/>
                <a:latin typeface="Fira Code" panose="020B0809050000020004" pitchFamily="49" charset="0"/>
              </a:rPr>
              <a:t>,</a:t>
            </a:r>
          </a:p>
          <a:p>
            <a:pPr>
              <a:lnSpc>
                <a:spcPts val="1425"/>
              </a:lnSpc>
              <a:buNone/>
            </a:pPr>
            <a:r>
              <a:rPr lang="en-IN" b="0" dirty="0">
                <a:solidFill>
                  <a:srgbClr val="FFFFFF"/>
                </a:solidFill>
                <a:effectLst/>
                <a:latin typeface="Fira Code" panose="020B0809050000020004" pitchFamily="49" charset="0"/>
              </a:rPr>
              <a:t>                </a:t>
            </a:r>
            <a:r>
              <a:rPr lang="en-IN" b="0" dirty="0">
                <a:solidFill>
                  <a:srgbClr val="FFEEAD"/>
                </a:solidFill>
                <a:effectLst/>
                <a:latin typeface="Fira Code" panose="020B0809050000020004" pitchFamily="49" charset="0"/>
              </a:rPr>
              <a:t>"Size (Bits)"</a:t>
            </a:r>
            <a:r>
              <a:rPr lang="en-IN" b="0" dirty="0">
                <a:solidFill>
                  <a:srgbClr val="FFFFFF"/>
                </a:solidFill>
                <a:effectLst/>
                <a:latin typeface="Fira Code" panose="020B0809050000020004" pitchFamily="49" charset="0"/>
              </a:rPr>
              <a:t>: </a:t>
            </a:r>
            <a:r>
              <a:rPr lang="en-IN" b="0" dirty="0">
                <a:solidFill>
                  <a:srgbClr val="D1F1A9"/>
                </a:solidFill>
                <a:effectLst/>
                <a:latin typeface="Fira Code" panose="020B0809050000020004" pitchFamily="49" charset="0"/>
              </a:rPr>
              <a:t>"16-bit"</a:t>
            </a:r>
            <a:r>
              <a:rPr lang="en-IN" b="0" dirty="0">
                <a:solidFill>
                  <a:srgbClr val="FFFFFF"/>
                </a:solidFill>
                <a:effectLst/>
                <a:latin typeface="Fira Code" panose="020B0809050000020004" pitchFamily="49" charset="0"/>
              </a:rPr>
              <a:t>,</a:t>
            </a:r>
          </a:p>
          <a:p>
            <a:pPr>
              <a:lnSpc>
                <a:spcPts val="1425"/>
              </a:lnSpc>
              <a:buNone/>
            </a:pPr>
            <a:r>
              <a:rPr lang="en-IN" b="0" dirty="0">
                <a:solidFill>
                  <a:srgbClr val="FFFFFF"/>
                </a:solidFill>
                <a:effectLst/>
                <a:latin typeface="Fira Code" panose="020B0809050000020004" pitchFamily="49" charset="0"/>
              </a:rPr>
              <a:t>                </a:t>
            </a:r>
            <a:r>
              <a:rPr lang="en-IN" b="0" dirty="0">
                <a:solidFill>
                  <a:srgbClr val="FFEEAD"/>
                </a:solidFill>
                <a:effectLst/>
                <a:latin typeface="Fira Code" panose="020B0809050000020004" pitchFamily="49" charset="0"/>
              </a:rPr>
              <a:t>"Range"</a:t>
            </a:r>
            <a:r>
              <a:rPr lang="en-IN" b="0" dirty="0">
                <a:solidFill>
                  <a:srgbClr val="FFFFFF"/>
                </a:solidFill>
                <a:effectLst/>
                <a:latin typeface="Fira Code" panose="020B0809050000020004" pitchFamily="49" charset="0"/>
              </a:rPr>
              <a:t>: </a:t>
            </a:r>
            <a:r>
              <a:rPr lang="en-IN" b="0" dirty="0">
                <a:solidFill>
                  <a:srgbClr val="D1F1A9"/>
                </a:solidFill>
                <a:effectLst/>
                <a:latin typeface="Fira Code" panose="020B0809050000020004" pitchFamily="49" charset="0"/>
              </a:rPr>
              <a:t>"-32,768 </a:t>
            </a:r>
            <a:r>
              <a:rPr lang="hi-IN" b="0" dirty="0">
                <a:solidFill>
                  <a:srgbClr val="D1F1A9"/>
                </a:solidFill>
                <a:effectLst/>
                <a:latin typeface="Fira Code" panose="020B0809050000020004" pitchFamily="49" charset="0"/>
              </a:rPr>
              <a:t>से 32,767"</a:t>
            </a:r>
            <a:endParaRPr lang="hi-IN" b="0" dirty="0">
              <a:solidFill>
                <a:srgbClr val="FFFFFF"/>
              </a:solidFill>
              <a:effectLst/>
              <a:latin typeface="Fira Code" panose="020B0809050000020004" pitchFamily="49" charset="0"/>
            </a:endParaRPr>
          </a:p>
          <a:p>
            <a:pPr>
              <a:lnSpc>
                <a:spcPts val="1425"/>
              </a:lnSpc>
              <a:buNone/>
            </a:pPr>
            <a:r>
              <a:rPr lang="hi-IN" b="0" dirty="0">
                <a:solidFill>
                  <a:srgbClr val="FFFFFF"/>
                </a:solidFill>
                <a:effectLst/>
                <a:latin typeface="Fira Code" panose="020B0809050000020004" pitchFamily="49" charset="0"/>
              </a:rPr>
              <a:t>            },</a:t>
            </a:r>
          </a:p>
          <a:p>
            <a:pPr>
              <a:lnSpc>
                <a:spcPts val="1425"/>
              </a:lnSpc>
              <a:buNone/>
            </a:pPr>
            <a:r>
              <a:rPr lang="hi-IN" b="0" dirty="0">
                <a:solidFill>
                  <a:srgbClr val="FFFFFF"/>
                </a:solidFill>
                <a:effectLst/>
                <a:latin typeface="Fira Code" panose="020B0809050000020004" pitchFamily="49" charset="0"/>
              </a:rPr>
              <a:t>            {</a:t>
            </a:r>
          </a:p>
          <a:p>
            <a:pPr>
              <a:lnSpc>
                <a:spcPts val="1425"/>
              </a:lnSpc>
              <a:buNone/>
            </a:pPr>
            <a:r>
              <a:rPr lang="hi-IN" b="0" dirty="0">
                <a:solidFill>
                  <a:srgbClr val="FFFFFF"/>
                </a:solidFill>
                <a:effectLst/>
                <a:latin typeface="Fira Code" panose="020B0809050000020004" pitchFamily="49" charset="0"/>
              </a:rPr>
              <a:t>                </a:t>
            </a:r>
            <a:r>
              <a:rPr lang="hi-IN" b="0" dirty="0">
                <a:solidFill>
                  <a:srgbClr val="FFEEAD"/>
                </a:solidFill>
                <a:effectLst/>
                <a:latin typeface="Fira Code" panose="020B0809050000020004" pitchFamily="49" charset="0"/>
              </a:rPr>
              <a:t>"</a:t>
            </a:r>
            <a:r>
              <a:rPr lang="en-IN" b="0" dirty="0">
                <a:solidFill>
                  <a:srgbClr val="FFEEAD"/>
                </a:solidFill>
                <a:effectLst/>
                <a:latin typeface="Fira Code" panose="020B0809050000020004" pitchFamily="49" charset="0"/>
              </a:rPr>
              <a:t>Type"</a:t>
            </a:r>
            <a:r>
              <a:rPr lang="en-IN" b="0" dirty="0">
                <a:solidFill>
                  <a:srgbClr val="FFFFFF"/>
                </a:solidFill>
                <a:effectLst/>
                <a:latin typeface="Fira Code" panose="020B0809050000020004" pitchFamily="49" charset="0"/>
              </a:rPr>
              <a:t>: </a:t>
            </a:r>
            <a:r>
              <a:rPr lang="en-IN" b="0" dirty="0">
                <a:solidFill>
                  <a:srgbClr val="D1F1A9"/>
                </a:solidFill>
                <a:effectLst/>
                <a:latin typeface="Fira Code" panose="020B0809050000020004" pitchFamily="49" charset="0"/>
              </a:rPr>
              <a:t>"int32"</a:t>
            </a:r>
            <a:r>
              <a:rPr lang="en-IN" b="0" dirty="0">
                <a:solidFill>
                  <a:srgbClr val="FFFFFF"/>
                </a:solidFill>
                <a:effectLst/>
                <a:latin typeface="Fira Code" panose="020B0809050000020004" pitchFamily="49" charset="0"/>
              </a:rPr>
              <a:t>,</a:t>
            </a:r>
          </a:p>
          <a:p>
            <a:pPr>
              <a:lnSpc>
                <a:spcPts val="1425"/>
              </a:lnSpc>
              <a:buNone/>
            </a:pPr>
            <a:r>
              <a:rPr lang="en-IN" b="0" dirty="0">
                <a:solidFill>
                  <a:srgbClr val="FFFFFF"/>
                </a:solidFill>
                <a:effectLst/>
                <a:latin typeface="Fira Code" panose="020B0809050000020004" pitchFamily="49" charset="0"/>
              </a:rPr>
              <a:t>                </a:t>
            </a:r>
            <a:r>
              <a:rPr lang="en-IN" b="0" dirty="0">
                <a:solidFill>
                  <a:srgbClr val="FFEEAD"/>
                </a:solidFill>
                <a:effectLst/>
                <a:latin typeface="Fira Code" panose="020B0809050000020004" pitchFamily="49" charset="0"/>
              </a:rPr>
              <a:t>"Size (Bits)"</a:t>
            </a:r>
            <a:r>
              <a:rPr lang="en-IN" b="0" dirty="0">
                <a:solidFill>
                  <a:srgbClr val="FFFFFF"/>
                </a:solidFill>
                <a:effectLst/>
                <a:latin typeface="Fira Code" panose="020B0809050000020004" pitchFamily="49" charset="0"/>
              </a:rPr>
              <a:t>: </a:t>
            </a:r>
            <a:r>
              <a:rPr lang="en-IN" b="0" dirty="0">
                <a:solidFill>
                  <a:srgbClr val="D1F1A9"/>
                </a:solidFill>
                <a:effectLst/>
                <a:latin typeface="Fira Code" panose="020B0809050000020004" pitchFamily="49" charset="0"/>
              </a:rPr>
              <a:t>"32-bit"</a:t>
            </a:r>
            <a:r>
              <a:rPr lang="en-IN" b="0" dirty="0">
                <a:solidFill>
                  <a:srgbClr val="FFFFFF"/>
                </a:solidFill>
                <a:effectLst/>
                <a:latin typeface="Fira Code" panose="020B0809050000020004" pitchFamily="49" charset="0"/>
              </a:rPr>
              <a:t>,</a:t>
            </a:r>
          </a:p>
          <a:p>
            <a:pPr>
              <a:lnSpc>
                <a:spcPts val="1425"/>
              </a:lnSpc>
              <a:buNone/>
            </a:pPr>
            <a:r>
              <a:rPr lang="en-IN" b="0" dirty="0">
                <a:solidFill>
                  <a:srgbClr val="FFFFFF"/>
                </a:solidFill>
                <a:effectLst/>
                <a:latin typeface="Fira Code" panose="020B0809050000020004" pitchFamily="49" charset="0"/>
              </a:rPr>
              <a:t>                </a:t>
            </a:r>
            <a:r>
              <a:rPr lang="en-IN" b="0" dirty="0">
                <a:solidFill>
                  <a:srgbClr val="FFEEAD"/>
                </a:solidFill>
                <a:effectLst/>
                <a:latin typeface="Fira Code" panose="020B0809050000020004" pitchFamily="49" charset="0"/>
              </a:rPr>
              <a:t>"Range"</a:t>
            </a:r>
            <a:r>
              <a:rPr lang="en-IN" b="0" dirty="0">
                <a:solidFill>
                  <a:srgbClr val="FFFFFF"/>
                </a:solidFill>
                <a:effectLst/>
                <a:latin typeface="Fira Code" panose="020B0809050000020004" pitchFamily="49" charset="0"/>
              </a:rPr>
              <a:t>: </a:t>
            </a:r>
            <a:r>
              <a:rPr lang="en-IN" b="0" dirty="0">
                <a:solidFill>
                  <a:srgbClr val="D1F1A9"/>
                </a:solidFill>
                <a:effectLst/>
                <a:latin typeface="Fira Code" panose="020B0809050000020004" pitchFamily="49" charset="0"/>
              </a:rPr>
              <a:t>"-2,147,483,648 </a:t>
            </a:r>
            <a:r>
              <a:rPr lang="hi-IN" b="0" dirty="0">
                <a:solidFill>
                  <a:srgbClr val="D1F1A9"/>
                </a:solidFill>
                <a:effectLst/>
                <a:latin typeface="Fira Code" panose="020B0809050000020004" pitchFamily="49" charset="0"/>
              </a:rPr>
              <a:t>से 2,147,483,647"</a:t>
            </a:r>
            <a:endParaRPr lang="hi-IN" b="0" dirty="0">
              <a:solidFill>
                <a:srgbClr val="FFFFFF"/>
              </a:solidFill>
              <a:effectLst/>
              <a:latin typeface="Fira Code" panose="020B0809050000020004" pitchFamily="49" charset="0"/>
            </a:endParaRPr>
          </a:p>
          <a:p>
            <a:pPr>
              <a:lnSpc>
                <a:spcPts val="1425"/>
              </a:lnSpc>
              <a:buNone/>
            </a:pPr>
            <a:r>
              <a:rPr lang="hi-IN" b="0" dirty="0">
                <a:solidFill>
                  <a:srgbClr val="FFFFFF"/>
                </a:solidFill>
                <a:effectLst/>
                <a:latin typeface="Fira Code" panose="020B0809050000020004" pitchFamily="49" charset="0"/>
              </a:rPr>
              <a:t>            },</a:t>
            </a:r>
          </a:p>
          <a:p>
            <a:pPr>
              <a:lnSpc>
                <a:spcPts val="1425"/>
              </a:lnSpc>
              <a:buNone/>
            </a:pPr>
            <a:r>
              <a:rPr lang="hi-IN" b="0" dirty="0">
                <a:solidFill>
                  <a:srgbClr val="FFFFFF"/>
                </a:solidFill>
                <a:effectLst/>
                <a:latin typeface="Fira Code" panose="020B0809050000020004" pitchFamily="49" charset="0"/>
              </a:rPr>
              <a:t>            {</a:t>
            </a:r>
          </a:p>
          <a:p>
            <a:pPr>
              <a:lnSpc>
                <a:spcPts val="1425"/>
              </a:lnSpc>
              <a:buNone/>
            </a:pPr>
            <a:r>
              <a:rPr lang="hi-IN" b="0" dirty="0">
                <a:solidFill>
                  <a:srgbClr val="FFFFFF"/>
                </a:solidFill>
                <a:effectLst/>
                <a:latin typeface="Fira Code" panose="020B0809050000020004" pitchFamily="49" charset="0"/>
              </a:rPr>
              <a:t>                </a:t>
            </a:r>
            <a:r>
              <a:rPr lang="hi-IN" b="0" dirty="0">
                <a:solidFill>
                  <a:srgbClr val="FFEEAD"/>
                </a:solidFill>
                <a:effectLst/>
                <a:latin typeface="Fira Code" panose="020B0809050000020004" pitchFamily="49" charset="0"/>
              </a:rPr>
              <a:t>"</a:t>
            </a:r>
            <a:r>
              <a:rPr lang="en-IN" b="0" dirty="0">
                <a:solidFill>
                  <a:srgbClr val="FFEEAD"/>
                </a:solidFill>
                <a:effectLst/>
                <a:latin typeface="Fira Code" panose="020B0809050000020004" pitchFamily="49" charset="0"/>
              </a:rPr>
              <a:t>Type"</a:t>
            </a:r>
            <a:r>
              <a:rPr lang="en-IN" b="0" dirty="0">
                <a:solidFill>
                  <a:srgbClr val="FFFFFF"/>
                </a:solidFill>
                <a:effectLst/>
                <a:latin typeface="Fira Code" panose="020B0809050000020004" pitchFamily="49" charset="0"/>
              </a:rPr>
              <a:t>: </a:t>
            </a:r>
            <a:r>
              <a:rPr lang="en-IN" b="0" dirty="0">
                <a:solidFill>
                  <a:srgbClr val="D1F1A9"/>
                </a:solidFill>
                <a:effectLst/>
                <a:latin typeface="Fira Code" panose="020B0809050000020004" pitchFamily="49" charset="0"/>
              </a:rPr>
              <a:t>"int64"</a:t>
            </a:r>
            <a:r>
              <a:rPr lang="en-IN" b="0" dirty="0">
                <a:solidFill>
                  <a:srgbClr val="FFFFFF"/>
                </a:solidFill>
                <a:effectLst/>
                <a:latin typeface="Fira Code" panose="020B0809050000020004" pitchFamily="49" charset="0"/>
              </a:rPr>
              <a:t>,</a:t>
            </a:r>
          </a:p>
          <a:p>
            <a:pPr>
              <a:lnSpc>
                <a:spcPts val="1425"/>
              </a:lnSpc>
              <a:buNone/>
            </a:pPr>
            <a:r>
              <a:rPr lang="en-IN" b="0" dirty="0">
                <a:solidFill>
                  <a:srgbClr val="FFFFFF"/>
                </a:solidFill>
                <a:effectLst/>
                <a:latin typeface="Fira Code" panose="020B0809050000020004" pitchFamily="49" charset="0"/>
              </a:rPr>
              <a:t>                </a:t>
            </a:r>
            <a:r>
              <a:rPr lang="en-IN" b="0" dirty="0">
                <a:solidFill>
                  <a:srgbClr val="FFEEAD"/>
                </a:solidFill>
                <a:effectLst/>
                <a:latin typeface="Fira Code" panose="020B0809050000020004" pitchFamily="49" charset="0"/>
              </a:rPr>
              <a:t>"Size (Bits)"</a:t>
            </a:r>
            <a:r>
              <a:rPr lang="en-IN" b="0" dirty="0">
                <a:solidFill>
                  <a:srgbClr val="FFFFFF"/>
                </a:solidFill>
                <a:effectLst/>
                <a:latin typeface="Fira Code" panose="020B0809050000020004" pitchFamily="49" charset="0"/>
              </a:rPr>
              <a:t>: </a:t>
            </a:r>
            <a:r>
              <a:rPr lang="en-IN" b="0" dirty="0">
                <a:solidFill>
                  <a:srgbClr val="D1F1A9"/>
                </a:solidFill>
                <a:effectLst/>
                <a:latin typeface="Fira Code" panose="020B0809050000020004" pitchFamily="49" charset="0"/>
              </a:rPr>
              <a:t>"64-bit"</a:t>
            </a:r>
            <a:r>
              <a:rPr lang="en-IN" b="0" dirty="0">
                <a:solidFill>
                  <a:srgbClr val="FFFFFF"/>
                </a:solidFill>
                <a:effectLst/>
                <a:latin typeface="Fira Code" panose="020B0809050000020004" pitchFamily="49" charset="0"/>
              </a:rPr>
              <a:t>,</a:t>
            </a:r>
          </a:p>
          <a:p>
            <a:pPr>
              <a:lnSpc>
                <a:spcPts val="1425"/>
              </a:lnSpc>
              <a:buNone/>
            </a:pPr>
            <a:r>
              <a:rPr lang="en-IN" b="0" dirty="0">
                <a:solidFill>
                  <a:srgbClr val="FFFFFF"/>
                </a:solidFill>
                <a:effectLst/>
                <a:latin typeface="Fira Code" panose="020B0809050000020004" pitchFamily="49" charset="0"/>
              </a:rPr>
              <a:t>                </a:t>
            </a:r>
            <a:r>
              <a:rPr lang="en-IN" b="0" dirty="0">
                <a:solidFill>
                  <a:srgbClr val="FFEEAD"/>
                </a:solidFill>
                <a:effectLst/>
                <a:latin typeface="Fira Code" panose="020B0809050000020004" pitchFamily="49" charset="0"/>
              </a:rPr>
              <a:t>"Range"</a:t>
            </a:r>
            <a:r>
              <a:rPr lang="en-IN" b="0" dirty="0">
                <a:solidFill>
                  <a:srgbClr val="FFFFFF"/>
                </a:solidFill>
                <a:effectLst/>
                <a:latin typeface="Fira Code" panose="020B0809050000020004" pitchFamily="49" charset="0"/>
              </a:rPr>
              <a:t>: </a:t>
            </a:r>
            <a:r>
              <a:rPr lang="en-IN" b="0" dirty="0">
                <a:solidFill>
                  <a:srgbClr val="D1F1A9"/>
                </a:solidFill>
                <a:effectLst/>
                <a:latin typeface="Fira Code" panose="020B0809050000020004" pitchFamily="49" charset="0"/>
              </a:rPr>
              <a:t>"-9,223,372,036,854,775,808 </a:t>
            </a:r>
            <a:r>
              <a:rPr lang="hi-IN" b="0" dirty="0">
                <a:solidFill>
                  <a:srgbClr val="D1F1A9"/>
                </a:solidFill>
                <a:effectLst/>
                <a:latin typeface="Fira Code" panose="020B0809050000020004" pitchFamily="49" charset="0"/>
              </a:rPr>
              <a:t>से 9,223,372,036,854,775,807"</a:t>
            </a:r>
            <a:endParaRPr lang="hi-IN" b="0" dirty="0">
              <a:solidFill>
                <a:srgbClr val="FFFFFF"/>
              </a:solidFill>
              <a:effectLst/>
              <a:latin typeface="Fira Code" panose="020B0809050000020004" pitchFamily="49" charset="0"/>
            </a:endParaRPr>
          </a:p>
          <a:p>
            <a:pPr>
              <a:lnSpc>
                <a:spcPts val="1425"/>
              </a:lnSpc>
              <a:buNone/>
            </a:pPr>
            <a:r>
              <a:rPr lang="hi-IN" b="0" dirty="0">
                <a:solidFill>
                  <a:srgbClr val="FFFFFF"/>
                </a:solidFill>
                <a:effectLst/>
                <a:latin typeface="Fira Code" panose="020B0809050000020004" pitchFamily="49" charset="0"/>
              </a:rPr>
              <a:t>            }</a:t>
            </a:r>
          </a:p>
          <a:p>
            <a:pPr>
              <a:lnSpc>
                <a:spcPts val="1425"/>
              </a:lnSpc>
              <a:buNone/>
            </a:pPr>
            <a:r>
              <a:rPr lang="hi-IN" b="0" dirty="0">
                <a:solidFill>
                  <a:srgbClr val="FFFFFF"/>
                </a:solidFill>
                <a:effectLst/>
                <a:latin typeface="Fira Code" panose="020B0809050000020004" pitchFamily="49" charset="0"/>
              </a:rPr>
              <a:t>        ],</a:t>
            </a:r>
          </a:p>
          <a:p>
            <a:pPr>
              <a:lnSpc>
                <a:spcPts val="1425"/>
              </a:lnSpc>
              <a:buNone/>
            </a:pPr>
            <a:r>
              <a:rPr lang="hi-IN" b="0" dirty="0">
                <a:solidFill>
                  <a:srgbClr val="FFFFFF"/>
                </a:solidFill>
                <a:effectLst/>
                <a:latin typeface="Fira Code" panose="020B0809050000020004" pitchFamily="49" charset="0"/>
              </a:rPr>
              <a:t>        </a:t>
            </a:r>
            <a:r>
              <a:rPr lang="hi-IN" b="0" dirty="0">
                <a:solidFill>
                  <a:srgbClr val="FFEEAD"/>
                </a:solidFill>
                <a:effectLst/>
                <a:latin typeface="Fira Code" panose="020B0809050000020004" pitchFamily="49" charset="0"/>
              </a:rPr>
              <a:t>"</a:t>
            </a:r>
            <a:r>
              <a:rPr lang="en-IN" b="0" dirty="0" err="1">
                <a:solidFill>
                  <a:srgbClr val="FFEEAD"/>
                </a:solidFill>
                <a:effectLst/>
                <a:latin typeface="Fira Code" panose="020B0809050000020004" pitchFamily="49" charset="0"/>
              </a:rPr>
              <a:t>slide_type</a:t>
            </a:r>
            <a:r>
              <a:rPr lang="en-IN" b="0" dirty="0">
                <a:solidFill>
                  <a:srgbClr val="FFEEAD"/>
                </a:solidFill>
                <a:effectLst/>
                <a:latin typeface="Fira Code" panose="020B0809050000020004" pitchFamily="49" charset="0"/>
              </a:rPr>
              <a:t>"</a:t>
            </a:r>
            <a:r>
              <a:rPr lang="en-IN" b="0" dirty="0">
                <a:solidFill>
                  <a:srgbClr val="FFFFFF"/>
                </a:solidFill>
                <a:effectLst/>
                <a:latin typeface="Fira Code" panose="020B0809050000020004" pitchFamily="49" charset="0"/>
              </a:rPr>
              <a:t>: </a:t>
            </a:r>
            <a:r>
              <a:rPr lang="en-IN" b="0" dirty="0">
                <a:solidFill>
                  <a:srgbClr val="D1F1A9"/>
                </a:solidFill>
                <a:effectLst/>
                <a:latin typeface="Fira Code" panose="020B0809050000020004" pitchFamily="49" charset="0"/>
              </a:rPr>
              <a:t>"table"</a:t>
            </a:r>
            <a:endParaRPr lang="en-IN" b="0" dirty="0">
              <a:solidFill>
                <a:srgbClr val="FFFFFF"/>
              </a:solidFill>
              <a:effectLst/>
              <a:latin typeface="Fira Code" panose="020B0809050000020004" pitchFamily="49" charset="0"/>
            </a:endParaRPr>
          </a:p>
          <a:p>
            <a:pPr>
              <a:lnSpc>
                <a:spcPts val="1425"/>
              </a:lnSpc>
              <a:buNone/>
            </a:pPr>
            <a:r>
              <a:rPr lang="en-IN" b="0" dirty="0">
                <a:solidFill>
                  <a:srgbClr val="FFFFFF"/>
                </a:solidFill>
                <a:effectLst/>
                <a:latin typeface="Fira Code" panose="020B0809050000020004" pitchFamily="49" charset="0"/>
              </a:rPr>
              <a:t>    },</a:t>
            </a:r>
          </a:p>
          <a:p>
            <a:pPr>
              <a:lnSpc>
                <a:spcPts val="1425"/>
              </a:lnSpc>
              <a:buNone/>
            </a:pPr>
            <a:r>
              <a:rPr lang="en-IN" b="0" dirty="0">
                <a:solidFill>
                  <a:srgbClr val="FFFFFF"/>
                </a:solidFill>
                <a:effectLst/>
                <a:latin typeface="Fira Code" panose="020B0809050000020004" pitchFamily="49" charset="0"/>
              </a:rPr>
              <a:t>    {</a:t>
            </a:r>
          </a:p>
          <a:p>
            <a:pPr>
              <a:lnSpc>
                <a:spcPts val="1425"/>
              </a:lnSpc>
              <a:buNone/>
            </a:pPr>
            <a:r>
              <a:rPr lang="en-IN" b="0" dirty="0">
                <a:solidFill>
                  <a:srgbClr val="FFFFFF"/>
                </a:solidFill>
                <a:effectLst/>
                <a:latin typeface="Fira Code" panose="020B0809050000020004" pitchFamily="49" charset="0"/>
              </a:rPr>
              <a:t>        </a:t>
            </a:r>
            <a:r>
              <a:rPr lang="en-IN" b="0" dirty="0">
                <a:solidFill>
                  <a:srgbClr val="FFEEAD"/>
                </a:solidFill>
                <a:effectLst/>
                <a:latin typeface="Fira Code" panose="020B0809050000020004" pitchFamily="49" charset="0"/>
              </a:rPr>
              <a:t>"title"</a:t>
            </a:r>
            <a:r>
              <a:rPr lang="en-IN" b="0" dirty="0">
                <a:solidFill>
                  <a:srgbClr val="FFFFFF"/>
                </a:solidFill>
                <a:effectLst/>
                <a:latin typeface="Fira Code" panose="020B0809050000020004" pitchFamily="49" charset="0"/>
              </a:rPr>
              <a:t>: </a:t>
            </a:r>
            <a:r>
              <a:rPr lang="en-IN" b="0" dirty="0">
                <a:solidFill>
                  <a:srgbClr val="D1F1A9"/>
                </a:solidFill>
                <a:effectLst/>
                <a:latin typeface="Fira Code" panose="020B0809050000020004" pitchFamily="49" charset="0"/>
              </a:rPr>
              <a:t>"Type Aliases in Golang"</a:t>
            </a:r>
            <a:r>
              <a:rPr lang="en-IN" b="0" dirty="0">
                <a:solidFill>
                  <a:srgbClr val="FFFFFF"/>
                </a:solidFill>
                <a:effectLst/>
                <a:latin typeface="Fira Code" panose="020B0809050000020004" pitchFamily="49" charset="0"/>
              </a:rPr>
              <a:t>,</a:t>
            </a:r>
          </a:p>
          <a:p>
            <a:pPr>
              <a:lnSpc>
                <a:spcPts val="1425"/>
              </a:lnSpc>
              <a:buNone/>
            </a:pPr>
            <a:r>
              <a:rPr lang="en-IN" b="0" dirty="0">
                <a:solidFill>
                  <a:srgbClr val="FFFFFF"/>
                </a:solidFill>
                <a:effectLst/>
                <a:latin typeface="Fira Code" panose="020B0809050000020004" pitchFamily="49" charset="0"/>
              </a:rPr>
              <a:t>        </a:t>
            </a:r>
            <a:r>
              <a:rPr lang="en-IN" b="0" dirty="0">
                <a:solidFill>
                  <a:srgbClr val="FFEEAD"/>
                </a:solidFill>
                <a:effectLst/>
                <a:latin typeface="Fira Code" panose="020B0809050000020004" pitchFamily="49" charset="0"/>
              </a:rPr>
              <a:t>"content"</a:t>
            </a:r>
            <a:r>
              <a:rPr lang="en-IN" b="0" dirty="0">
                <a:solidFill>
                  <a:srgbClr val="FFFFFF"/>
                </a:solidFill>
                <a:effectLst/>
                <a:latin typeface="Fira Code" panose="020B0809050000020004" pitchFamily="49" charset="0"/>
              </a:rPr>
              <a:t>: </a:t>
            </a:r>
            <a:r>
              <a:rPr lang="en-IN" b="0" dirty="0">
                <a:solidFill>
                  <a:srgbClr val="D1F1A9"/>
                </a:solidFill>
                <a:effectLst/>
                <a:latin typeface="Fira Code" panose="020B0809050000020004" pitchFamily="49" charset="0"/>
              </a:rPr>
              <a:t>"Golang </a:t>
            </a:r>
            <a:r>
              <a:rPr lang="hi-IN" b="0" dirty="0">
                <a:solidFill>
                  <a:srgbClr val="D1F1A9"/>
                </a:solidFill>
                <a:effectLst/>
                <a:latin typeface="Fira Code" panose="020B0809050000020004" pitchFamily="49" charset="0"/>
              </a:rPr>
              <a:t>में हम **</a:t>
            </a:r>
            <a:r>
              <a:rPr lang="en-IN" b="0" dirty="0">
                <a:solidFill>
                  <a:srgbClr val="D1F1A9"/>
                </a:solidFill>
                <a:effectLst/>
                <a:latin typeface="Fira Code" panose="020B0809050000020004" pitchFamily="49" charset="0"/>
              </a:rPr>
              <a:t>existing </a:t>
            </a:r>
            <a:r>
              <a:rPr lang="hi-IN" b="0" dirty="0">
                <a:solidFill>
                  <a:srgbClr val="D1F1A9"/>
                </a:solidFill>
                <a:effectLst/>
                <a:latin typeface="Fira Code" panose="020B0809050000020004" pitchFamily="49" charset="0"/>
              </a:rPr>
              <a:t>डेटा टाइप्स के लिए नए नाम** बना सकते हैं, जिससे कोड ज्यादा </a:t>
            </a:r>
            <a:r>
              <a:rPr lang="en-IN" b="0" dirty="0">
                <a:solidFill>
                  <a:srgbClr val="D1F1A9"/>
                </a:solidFill>
                <a:effectLst/>
                <a:latin typeface="Fira Code" panose="020B0809050000020004" pitchFamily="49" charset="0"/>
              </a:rPr>
              <a:t>readable </a:t>
            </a:r>
            <a:r>
              <a:rPr lang="hi-IN" b="0" dirty="0">
                <a:solidFill>
                  <a:srgbClr val="D1F1A9"/>
                </a:solidFill>
                <a:effectLst/>
                <a:latin typeface="Fira Code" panose="020B0809050000020004" pitchFamily="49" charset="0"/>
              </a:rPr>
              <a:t>और </a:t>
            </a:r>
            <a:r>
              <a:rPr lang="en-IN" b="0" dirty="0">
                <a:solidFill>
                  <a:srgbClr val="D1F1A9"/>
                </a:solidFill>
                <a:effectLst/>
                <a:latin typeface="Fira Code" panose="020B0809050000020004" pitchFamily="49" charset="0"/>
              </a:rPr>
              <a:t>maintainable </a:t>
            </a:r>
            <a:r>
              <a:rPr lang="hi-IN" b="0" dirty="0">
                <a:solidFill>
                  <a:srgbClr val="D1F1A9"/>
                </a:solidFill>
                <a:effectLst/>
                <a:latin typeface="Fira Code" panose="020B0809050000020004" pitchFamily="49" charset="0"/>
              </a:rPr>
              <a:t>बनता है। </a:t>
            </a:r>
            <a:r>
              <a:rPr lang="en-IN" b="0" dirty="0">
                <a:solidFill>
                  <a:srgbClr val="D1F1A9"/>
                </a:solidFill>
                <a:effectLst/>
                <a:latin typeface="Fira Code" panose="020B0809050000020004" pitchFamily="49" charset="0"/>
              </a:rPr>
              <a:t>Type aliases </a:t>
            </a:r>
            <a:r>
              <a:rPr lang="hi-IN" b="0" dirty="0">
                <a:solidFill>
                  <a:srgbClr val="D1F1A9"/>
                </a:solidFill>
                <a:effectLst/>
                <a:latin typeface="Fira Code" panose="020B0809050000020004" pitchFamily="49" charset="0"/>
              </a:rPr>
              <a:t>का उपयोग विशेष रूप से तब किया जाता है जब हम कोड को अधिक सार्थक और डोमेन-विशिष्ट बनाना चाहते हैं। उदाहरण के लिए, यदि हमारे प्रोजेक्ट में `</a:t>
            </a:r>
            <a:r>
              <a:rPr lang="en-IN" b="0" dirty="0">
                <a:solidFill>
                  <a:srgbClr val="D1F1A9"/>
                </a:solidFill>
                <a:effectLst/>
                <a:latin typeface="Fira Code" panose="020B0809050000020004" pitchFamily="49" charset="0"/>
              </a:rPr>
              <a:t>Age` </a:t>
            </a:r>
            <a:r>
              <a:rPr lang="hi-IN" b="0" dirty="0">
                <a:solidFill>
                  <a:srgbClr val="D1F1A9"/>
                </a:solidFill>
                <a:effectLst/>
                <a:latin typeface="Fira Code" panose="020B0809050000020004" pitchFamily="49" charset="0"/>
              </a:rPr>
              <a:t>और `</a:t>
            </a:r>
            <a:r>
              <a:rPr lang="en-IN" b="0" dirty="0">
                <a:solidFill>
                  <a:srgbClr val="D1F1A9"/>
                </a:solidFill>
                <a:effectLst/>
                <a:latin typeface="Fira Code" panose="020B0809050000020004" pitchFamily="49" charset="0"/>
              </a:rPr>
              <a:t>Salary` </a:t>
            </a:r>
            <a:r>
              <a:rPr lang="hi-IN" b="0" dirty="0">
                <a:solidFill>
                  <a:srgbClr val="D1F1A9"/>
                </a:solidFill>
                <a:effectLst/>
                <a:latin typeface="Fira Code" panose="020B0809050000020004" pitchFamily="49" charset="0"/>
              </a:rPr>
              <a:t>दोनों `</a:t>
            </a:r>
            <a:r>
              <a:rPr lang="en-IN" b="0" dirty="0">
                <a:solidFill>
                  <a:srgbClr val="D1F1A9"/>
                </a:solidFill>
                <a:effectLst/>
                <a:latin typeface="Fira Code" panose="020B0809050000020004" pitchFamily="49" charset="0"/>
              </a:rPr>
              <a:t>int` </a:t>
            </a:r>
            <a:r>
              <a:rPr lang="hi-IN" b="0" dirty="0">
                <a:solidFill>
                  <a:srgbClr val="D1F1A9"/>
                </a:solidFill>
                <a:effectLst/>
                <a:latin typeface="Fira Code" panose="020B0809050000020004" pitchFamily="49" charset="0"/>
              </a:rPr>
              <a:t>प्रकार के हैं, तो हम `</a:t>
            </a:r>
            <a:r>
              <a:rPr lang="en-IN" b="0" dirty="0">
                <a:solidFill>
                  <a:srgbClr val="D1F1A9"/>
                </a:solidFill>
                <a:effectLst/>
                <a:latin typeface="Fira Code" panose="020B0809050000020004" pitchFamily="49" charset="0"/>
              </a:rPr>
              <a:t>type Age int` </a:t>
            </a:r>
            <a:r>
              <a:rPr lang="hi-IN" b="0" dirty="0">
                <a:solidFill>
                  <a:srgbClr val="D1F1A9"/>
                </a:solidFill>
                <a:effectLst/>
                <a:latin typeface="Fira Code" panose="020B0809050000020004" pitchFamily="49" charset="0"/>
              </a:rPr>
              <a:t>और `</a:t>
            </a:r>
            <a:r>
              <a:rPr lang="en-IN" b="0" dirty="0">
                <a:solidFill>
                  <a:srgbClr val="D1F1A9"/>
                </a:solidFill>
                <a:effectLst/>
                <a:latin typeface="Fira Code" panose="020B0809050000020004" pitchFamily="49" charset="0"/>
              </a:rPr>
              <a:t>type Salary int` </a:t>
            </a:r>
            <a:r>
              <a:rPr lang="hi-IN" b="0" dirty="0">
                <a:solidFill>
                  <a:srgbClr val="D1F1A9"/>
                </a:solidFill>
                <a:effectLst/>
                <a:latin typeface="Fira Code" panose="020B0809050000020004" pitchFamily="49" charset="0"/>
              </a:rPr>
              <a:t>बनाकर कोड को और अधिक स्पष्ट बना सकते हैं। इससे डेटा मैनिपुलेशन और डिबगिंग आसान हो जाती है।"</a:t>
            </a:r>
            <a:r>
              <a:rPr lang="hi-IN" b="0" dirty="0">
                <a:solidFill>
                  <a:srgbClr val="FFFFFF"/>
                </a:solidFill>
                <a:effectLst/>
                <a:latin typeface="Fira Code" panose="020B0809050000020004" pitchFamily="49" charset="0"/>
              </a:rPr>
              <a:t>,</a:t>
            </a:r>
          </a:p>
          <a:p>
            <a:pPr>
              <a:lnSpc>
                <a:spcPts val="1425"/>
              </a:lnSpc>
              <a:buNone/>
            </a:pPr>
            <a:r>
              <a:rPr lang="hi-IN" b="0" dirty="0">
                <a:solidFill>
                  <a:srgbClr val="FFFFFF"/>
                </a:solidFill>
                <a:effectLst/>
                <a:latin typeface="Fira Code" panose="020B0809050000020004" pitchFamily="49" charset="0"/>
              </a:rPr>
              <a:t>        </a:t>
            </a:r>
            <a:r>
              <a:rPr lang="hi-IN" b="0" dirty="0">
                <a:solidFill>
                  <a:srgbClr val="FFEEAD"/>
                </a:solidFill>
                <a:effectLst/>
                <a:latin typeface="Fira Code" panose="020B0809050000020004" pitchFamily="49" charset="0"/>
              </a:rPr>
              <a:t>"</a:t>
            </a:r>
            <a:r>
              <a:rPr lang="en-IN" b="0" dirty="0" err="1">
                <a:solidFill>
                  <a:srgbClr val="FFEEAD"/>
                </a:solidFill>
                <a:effectLst/>
                <a:latin typeface="Fira Code" panose="020B0809050000020004" pitchFamily="49" charset="0"/>
              </a:rPr>
              <a:t>slide_type</a:t>
            </a:r>
            <a:r>
              <a:rPr lang="en-IN" b="0" dirty="0">
                <a:solidFill>
                  <a:srgbClr val="FFEEAD"/>
                </a:solidFill>
                <a:effectLst/>
                <a:latin typeface="Fira Code" panose="020B0809050000020004" pitchFamily="49" charset="0"/>
              </a:rPr>
              <a:t>"</a:t>
            </a:r>
            <a:r>
              <a:rPr lang="en-IN" b="0" dirty="0">
                <a:solidFill>
                  <a:srgbClr val="FFFFFF"/>
                </a:solidFill>
                <a:effectLst/>
                <a:latin typeface="Fira Code" panose="020B0809050000020004" pitchFamily="49" charset="0"/>
              </a:rPr>
              <a:t>: </a:t>
            </a:r>
            <a:r>
              <a:rPr lang="en-IN" b="0" dirty="0">
                <a:solidFill>
                  <a:srgbClr val="D1F1A9"/>
                </a:solidFill>
                <a:effectLst/>
                <a:latin typeface="Fira Code" panose="020B0809050000020004" pitchFamily="49" charset="0"/>
              </a:rPr>
              <a:t>"text"</a:t>
            </a:r>
            <a:endParaRPr lang="en-IN" b="0" dirty="0">
              <a:solidFill>
                <a:srgbClr val="FFFFFF"/>
              </a:solidFill>
              <a:effectLst/>
              <a:latin typeface="Fira Code" panose="020B0809050000020004" pitchFamily="49" charset="0"/>
            </a:endParaRPr>
          </a:p>
          <a:p>
            <a:pPr>
              <a:lnSpc>
                <a:spcPts val="1425"/>
              </a:lnSpc>
              <a:buNone/>
            </a:pPr>
            <a:r>
              <a:rPr lang="en-IN" b="0" dirty="0">
                <a:solidFill>
                  <a:srgbClr val="FFFFFF"/>
                </a:solidFill>
                <a:effectLst/>
                <a:latin typeface="Fira Code" panose="020B0809050000020004" pitchFamily="49" charset="0"/>
              </a:rPr>
              <a:t>    },</a:t>
            </a:r>
          </a:p>
          <a:p>
            <a:pPr>
              <a:lnSpc>
                <a:spcPts val="1425"/>
              </a:lnSpc>
              <a:buNone/>
            </a:pPr>
            <a:r>
              <a:rPr lang="en-IN" b="0" dirty="0">
                <a:solidFill>
                  <a:srgbClr val="FFFFFF"/>
                </a:solidFill>
                <a:effectLst/>
                <a:latin typeface="Fira Code" panose="020B0809050000020004" pitchFamily="49" charset="0"/>
              </a:rPr>
              <a:t>    {</a:t>
            </a:r>
          </a:p>
          <a:p>
            <a:pPr>
              <a:lnSpc>
                <a:spcPts val="1425"/>
              </a:lnSpc>
              <a:buNone/>
            </a:pPr>
            <a:r>
              <a:rPr lang="en-IN" b="0" dirty="0">
                <a:solidFill>
                  <a:srgbClr val="FFFFFF"/>
                </a:solidFill>
                <a:effectLst/>
                <a:latin typeface="Fira Code" panose="020B0809050000020004" pitchFamily="49" charset="0"/>
              </a:rPr>
              <a:t>        </a:t>
            </a:r>
            <a:r>
              <a:rPr lang="en-IN" b="0" dirty="0">
                <a:solidFill>
                  <a:srgbClr val="FFEEAD"/>
                </a:solidFill>
                <a:effectLst/>
                <a:latin typeface="Fira Code" panose="020B0809050000020004" pitchFamily="49" charset="0"/>
              </a:rPr>
              <a:t>"title"</a:t>
            </a:r>
            <a:r>
              <a:rPr lang="en-IN" b="0" dirty="0">
                <a:solidFill>
                  <a:srgbClr val="FFFFFF"/>
                </a:solidFill>
                <a:effectLst/>
                <a:latin typeface="Fira Code" panose="020B0809050000020004" pitchFamily="49" charset="0"/>
              </a:rPr>
              <a:t>: </a:t>
            </a:r>
            <a:r>
              <a:rPr lang="en-IN" b="0" dirty="0">
                <a:solidFill>
                  <a:srgbClr val="D1F1A9"/>
                </a:solidFill>
                <a:effectLst/>
                <a:latin typeface="Fira Code" panose="020B0809050000020004" pitchFamily="49" charset="0"/>
              </a:rPr>
              <a:t>"Type Aliases - Example"</a:t>
            </a:r>
            <a:r>
              <a:rPr lang="en-IN" b="0" dirty="0">
                <a:solidFill>
                  <a:srgbClr val="FFFFFF"/>
                </a:solidFill>
                <a:effectLst/>
                <a:latin typeface="Fira Code" panose="020B0809050000020004" pitchFamily="49" charset="0"/>
              </a:rPr>
              <a:t>,</a:t>
            </a:r>
          </a:p>
          <a:p>
            <a:pPr>
              <a:lnSpc>
                <a:spcPts val="1425"/>
              </a:lnSpc>
              <a:buNone/>
            </a:pPr>
            <a:r>
              <a:rPr lang="en-IN" b="0" dirty="0">
                <a:solidFill>
                  <a:srgbClr val="FFFFFF"/>
                </a:solidFill>
                <a:effectLst/>
                <a:latin typeface="Fira Code" panose="020B0809050000020004" pitchFamily="49" charset="0"/>
              </a:rPr>
              <a:t>        </a:t>
            </a:r>
            <a:r>
              <a:rPr lang="en-IN" b="0" dirty="0">
                <a:solidFill>
                  <a:srgbClr val="FFEEAD"/>
                </a:solidFill>
                <a:effectLst/>
                <a:latin typeface="Fira Code" panose="020B0809050000020004" pitchFamily="49" charset="0"/>
              </a:rPr>
              <a:t>"content"</a:t>
            </a:r>
            <a:r>
              <a:rPr lang="en-IN" b="0" dirty="0">
                <a:solidFill>
                  <a:srgbClr val="FFFFFF"/>
                </a:solidFill>
                <a:effectLst/>
                <a:latin typeface="Fira Code" panose="020B0809050000020004" pitchFamily="49" charset="0"/>
              </a:rPr>
              <a:t>: </a:t>
            </a:r>
            <a:r>
              <a:rPr lang="en-IN" b="0" dirty="0">
                <a:solidFill>
                  <a:srgbClr val="D1F1A9"/>
                </a:solidFill>
                <a:effectLst/>
                <a:latin typeface="Fira Code" panose="020B0809050000020004" pitchFamily="49" charset="0"/>
              </a:rPr>
              <a:t>"type Age int</a:t>
            </a:r>
            <a:r>
              <a:rPr lang="en-IN" b="0" dirty="0">
                <a:solidFill>
                  <a:srgbClr val="FFC58F"/>
                </a:solidFill>
                <a:effectLst/>
                <a:latin typeface="Fira Code" panose="020B0809050000020004" pitchFamily="49" charset="0"/>
              </a:rPr>
              <a:t>\</a:t>
            </a:r>
            <a:r>
              <a:rPr lang="en-IN" b="0" dirty="0" err="1">
                <a:solidFill>
                  <a:srgbClr val="FFC58F"/>
                </a:solidFill>
                <a:effectLst/>
                <a:latin typeface="Fira Code" panose="020B0809050000020004" pitchFamily="49" charset="0"/>
              </a:rPr>
              <a:t>n</a:t>
            </a:r>
            <a:r>
              <a:rPr lang="en-IN" b="0" dirty="0" err="1">
                <a:solidFill>
                  <a:srgbClr val="D1F1A9"/>
                </a:solidFill>
                <a:effectLst/>
                <a:latin typeface="Fira Code" panose="020B0809050000020004" pitchFamily="49" charset="0"/>
              </a:rPr>
              <a:t>var</a:t>
            </a:r>
            <a:r>
              <a:rPr lang="en-IN" b="0" dirty="0">
                <a:solidFill>
                  <a:srgbClr val="D1F1A9"/>
                </a:solidFill>
                <a:effectLst/>
                <a:latin typeface="Fira Code" panose="020B0809050000020004" pitchFamily="49" charset="0"/>
              </a:rPr>
              <a:t> </a:t>
            </a:r>
            <a:r>
              <a:rPr lang="en-IN" b="0" dirty="0" err="1">
                <a:solidFill>
                  <a:srgbClr val="D1F1A9"/>
                </a:solidFill>
                <a:effectLst/>
                <a:latin typeface="Fira Code" panose="020B0809050000020004" pitchFamily="49" charset="0"/>
              </a:rPr>
              <a:t>myAge</a:t>
            </a:r>
            <a:r>
              <a:rPr lang="en-IN" b="0" dirty="0">
                <a:solidFill>
                  <a:srgbClr val="D1F1A9"/>
                </a:solidFill>
                <a:effectLst/>
                <a:latin typeface="Fira Code" panose="020B0809050000020004" pitchFamily="49" charset="0"/>
              </a:rPr>
              <a:t> Age = 25</a:t>
            </a:r>
            <a:r>
              <a:rPr lang="en-IN" b="0" dirty="0">
                <a:solidFill>
                  <a:srgbClr val="FFC58F"/>
                </a:solidFill>
                <a:effectLst/>
                <a:latin typeface="Fira Code" panose="020B0809050000020004" pitchFamily="49" charset="0"/>
              </a:rPr>
              <a:t>\</a:t>
            </a:r>
            <a:r>
              <a:rPr lang="en-IN" b="0" dirty="0" err="1">
                <a:solidFill>
                  <a:srgbClr val="FFC58F"/>
                </a:solidFill>
                <a:effectLst/>
                <a:latin typeface="Fira Code" panose="020B0809050000020004" pitchFamily="49" charset="0"/>
              </a:rPr>
              <a:t>n</a:t>
            </a:r>
            <a:r>
              <a:rPr lang="en-IN" b="0" dirty="0" err="1">
                <a:solidFill>
                  <a:srgbClr val="D1F1A9"/>
                </a:solidFill>
                <a:effectLst/>
                <a:latin typeface="Fira Code" panose="020B0809050000020004" pitchFamily="49" charset="0"/>
              </a:rPr>
              <a:t>fmt.Println</a:t>
            </a:r>
            <a:r>
              <a:rPr lang="en-IN" b="0" dirty="0">
                <a:solidFill>
                  <a:srgbClr val="D1F1A9"/>
                </a:solidFill>
                <a:effectLst/>
                <a:latin typeface="Fira Code" panose="020B0809050000020004" pitchFamily="49" charset="0"/>
              </a:rPr>
              <a:t>(</a:t>
            </a:r>
            <a:r>
              <a:rPr lang="en-IN" b="0" dirty="0" err="1">
                <a:solidFill>
                  <a:srgbClr val="D1F1A9"/>
                </a:solidFill>
                <a:effectLst/>
                <a:latin typeface="Fira Code" panose="020B0809050000020004" pitchFamily="49" charset="0"/>
              </a:rPr>
              <a:t>myAge</a:t>
            </a:r>
            <a:r>
              <a:rPr lang="en-IN" b="0" dirty="0">
                <a:solidFill>
                  <a:srgbClr val="D1F1A9"/>
                </a:solidFill>
                <a:effectLst/>
                <a:latin typeface="Fira Code" panose="020B0809050000020004" pitchFamily="49" charset="0"/>
              </a:rPr>
              <a:t>)  // Output: 25"</a:t>
            </a:r>
            <a:r>
              <a:rPr lang="en-IN" b="0" dirty="0">
                <a:solidFill>
                  <a:srgbClr val="FFFFFF"/>
                </a:solidFill>
                <a:effectLst/>
                <a:latin typeface="Fira Code" panose="020B0809050000020004" pitchFamily="49" charset="0"/>
              </a:rPr>
              <a:t>,</a:t>
            </a:r>
          </a:p>
          <a:p>
            <a:pPr>
              <a:lnSpc>
                <a:spcPts val="1425"/>
              </a:lnSpc>
              <a:buNone/>
            </a:pPr>
            <a:r>
              <a:rPr lang="en-IN" b="0" dirty="0">
                <a:solidFill>
                  <a:srgbClr val="FFFFFF"/>
                </a:solidFill>
                <a:effectLst/>
                <a:latin typeface="Fira Code" panose="020B0809050000020004" pitchFamily="49" charset="0"/>
              </a:rPr>
              <a:t>        </a:t>
            </a:r>
            <a:r>
              <a:rPr lang="en-IN" b="0" dirty="0">
                <a:solidFill>
                  <a:srgbClr val="FFEEAD"/>
                </a:solidFill>
                <a:effectLst/>
                <a:latin typeface="Fira Code" panose="020B0809050000020004" pitchFamily="49" charset="0"/>
              </a:rPr>
              <a:t>"</a:t>
            </a:r>
            <a:r>
              <a:rPr lang="en-IN" b="0" dirty="0" err="1">
                <a:solidFill>
                  <a:srgbClr val="FFEEAD"/>
                </a:solidFill>
                <a:effectLst/>
                <a:latin typeface="Fira Code" panose="020B0809050000020004" pitchFamily="49" charset="0"/>
              </a:rPr>
              <a:t>slide_type</a:t>
            </a:r>
            <a:r>
              <a:rPr lang="en-IN" b="0" dirty="0">
                <a:solidFill>
                  <a:srgbClr val="FFEEAD"/>
                </a:solidFill>
                <a:effectLst/>
                <a:latin typeface="Fira Code" panose="020B0809050000020004" pitchFamily="49" charset="0"/>
              </a:rPr>
              <a:t>"</a:t>
            </a:r>
            <a:r>
              <a:rPr lang="en-IN" b="0" dirty="0">
                <a:solidFill>
                  <a:srgbClr val="FFFFFF"/>
                </a:solidFill>
                <a:effectLst/>
                <a:latin typeface="Fira Code" panose="020B0809050000020004" pitchFamily="49" charset="0"/>
              </a:rPr>
              <a:t>: </a:t>
            </a:r>
            <a:r>
              <a:rPr lang="en-IN" b="0" dirty="0">
                <a:solidFill>
                  <a:srgbClr val="D1F1A9"/>
                </a:solidFill>
                <a:effectLst/>
                <a:latin typeface="Fira Code" panose="020B0809050000020004" pitchFamily="49" charset="0"/>
              </a:rPr>
              <a:t>"code"</a:t>
            </a:r>
            <a:endParaRPr lang="en-IN" b="0" dirty="0">
              <a:solidFill>
                <a:srgbClr val="FFFFFF"/>
              </a:solidFill>
              <a:effectLst/>
              <a:latin typeface="Fira Code" panose="020B0809050000020004" pitchFamily="49" charset="0"/>
            </a:endParaRPr>
          </a:p>
          <a:p>
            <a:pPr>
              <a:lnSpc>
                <a:spcPts val="1425"/>
              </a:lnSpc>
              <a:buNone/>
            </a:pPr>
            <a:r>
              <a:rPr lang="en-IN" b="0" dirty="0">
                <a:solidFill>
                  <a:srgbClr val="FFFFFF"/>
                </a:solidFill>
                <a:effectLst/>
                <a:latin typeface="Fira Code" panose="020B0809050000020004" pitchFamily="49" charset="0"/>
              </a:rPr>
              <a:t>    },</a:t>
            </a:r>
          </a:p>
          <a:p>
            <a:pPr>
              <a:lnSpc>
                <a:spcPts val="1425"/>
              </a:lnSpc>
              <a:buNone/>
            </a:pPr>
            <a:r>
              <a:rPr lang="en-IN" b="0" dirty="0">
                <a:solidFill>
                  <a:srgbClr val="FFFFFF"/>
                </a:solidFill>
                <a:effectLst/>
                <a:latin typeface="Fira Code" panose="020B0809050000020004" pitchFamily="49" charset="0"/>
              </a:rPr>
              <a:t>    {</a:t>
            </a:r>
          </a:p>
          <a:p>
            <a:pPr>
              <a:lnSpc>
                <a:spcPts val="1425"/>
              </a:lnSpc>
              <a:buNone/>
            </a:pPr>
            <a:r>
              <a:rPr lang="en-IN" b="0" dirty="0">
                <a:solidFill>
                  <a:srgbClr val="FFFFFF"/>
                </a:solidFill>
                <a:effectLst/>
                <a:latin typeface="Fira Code" panose="020B0809050000020004" pitchFamily="49" charset="0"/>
              </a:rPr>
              <a:t>        </a:t>
            </a:r>
            <a:r>
              <a:rPr lang="en-IN" b="0" dirty="0">
                <a:solidFill>
                  <a:srgbClr val="FFEEAD"/>
                </a:solidFill>
                <a:effectLst/>
                <a:latin typeface="Fira Code" panose="020B0809050000020004" pitchFamily="49" charset="0"/>
              </a:rPr>
              <a:t>"title"</a:t>
            </a:r>
            <a:r>
              <a:rPr lang="en-IN" b="0" dirty="0">
                <a:solidFill>
                  <a:srgbClr val="FFFFFF"/>
                </a:solidFill>
                <a:effectLst/>
                <a:latin typeface="Fira Code" panose="020B0809050000020004" pitchFamily="49" charset="0"/>
              </a:rPr>
              <a:t>: </a:t>
            </a:r>
            <a:r>
              <a:rPr lang="en-IN" b="0" dirty="0">
                <a:solidFill>
                  <a:srgbClr val="D1F1A9"/>
                </a:solidFill>
                <a:effectLst/>
                <a:latin typeface="Fira Code" panose="020B0809050000020004" pitchFamily="49" charset="0"/>
              </a:rPr>
              <a:t>"Custom Data Types - Struct"</a:t>
            </a:r>
            <a:r>
              <a:rPr lang="en-IN" b="0" dirty="0">
                <a:solidFill>
                  <a:srgbClr val="FFFFFF"/>
                </a:solidFill>
                <a:effectLst/>
                <a:latin typeface="Fira Code" panose="020B0809050000020004" pitchFamily="49" charset="0"/>
              </a:rPr>
              <a:t>,</a:t>
            </a:r>
          </a:p>
          <a:p>
            <a:pPr>
              <a:lnSpc>
                <a:spcPts val="1425"/>
              </a:lnSpc>
              <a:buNone/>
            </a:pPr>
            <a:r>
              <a:rPr lang="en-IN" b="0" dirty="0">
                <a:solidFill>
                  <a:srgbClr val="FFFFFF"/>
                </a:solidFill>
                <a:effectLst/>
                <a:latin typeface="Fira Code" panose="020B0809050000020004" pitchFamily="49" charset="0"/>
              </a:rPr>
              <a:t>        </a:t>
            </a:r>
            <a:r>
              <a:rPr lang="en-IN" b="0" dirty="0">
                <a:solidFill>
                  <a:srgbClr val="FFEEAD"/>
                </a:solidFill>
                <a:effectLst/>
                <a:latin typeface="Fira Code" panose="020B0809050000020004" pitchFamily="49" charset="0"/>
              </a:rPr>
              <a:t>"content"</a:t>
            </a:r>
            <a:r>
              <a:rPr lang="en-IN" b="0" dirty="0">
                <a:solidFill>
                  <a:srgbClr val="FFFFFF"/>
                </a:solidFill>
                <a:effectLst/>
                <a:latin typeface="Fira Code" panose="020B0809050000020004" pitchFamily="49" charset="0"/>
              </a:rPr>
              <a:t>: </a:t>
            </a:r>
            <a:r>
              <a:rPr lang="en-IN" b="0" dirty="0">
                <a:solidFill>
                  <a:srgbClr val="D1F1A9"/>
                </a:solidFill>
                <a:effectLst/>
                <a:latin typeface="Fira Code" panose="020B0809050000020004" pitchFamily="49" charset="0"/>
              </a:rPr>
              <a:t>"Struct (</a:t>
            </a:r>
            <a:r>
              <a:rPr lang="hi-IN" b="0" dirty="0">
                <a:solidFill>
                  <a:srgbClr val="D1F1A9"/>
                </a:solidFill>
                <a:effectLst/>
                <a:latin typeface="Fira Code" panose="020B0809050000020004" pitchFamily="49" charset="0"/>
              </a:rPr>
              <a:t>संरचना) का उपयोग कस्टम डेटा टाइप बनाने के लिए किया जाता है। यह विभिन्न डेटा फील्ड्स को </a:t>
            </a:r>
            <a:r>
              <a:rPr lang="en-IN" b="0" dirty="0">
                <a:solidFill>
                  <a:srgbClr val="D1F1A9"/>
                </a:solidFill>
                <a:effectLst/>
                <a:latin typeface="Fira Code" panose="020B0809050000020004" pitchFamily="49" charset="0"/>
              </a:rPr>
              <a:t>encapsulate </a:t>
            </a:r>
            <a:r>
              <a:rPr lang="hi-IN" b="0" dirty="0">
                <a:solidFill>
                  <a:srgbClr val="D1F1A9"/>
                </a:solidFill>
                <a:effectLst/>
                <a:latin typeface="Fira Code" panose="020B0809050000020004" pitchFamily="49" charset="0"/>
              </a:rPr>
              <a:t>करने में मदद करता है। </a:t>
            </a:r>
            <a:r>
              <a:rPr lang="en-IN" b="0" dirty="0">
                <a:solidFill>
                  <a:srgbClr val="D1F1A9"/>
                </a:solidFill>
                <a:effectLst/>
                <a:latin typeface="Fira Code" panose="020B0809050000020004" pitchFamily="49" charset="0"/>
              </a:rPr>
              <a:t>Struct </a:t>
            </a:r>
            <a:r>
              <a:rPr lang="hi-IN" b="0" dirty="0">
                <a:solidFill>
                  <a:srgbClr val="D1F1A9"/>
                </a:solidFill>
                <a:effectLst/>
                <a:latin typeface="Fira Code" panose="020B0809050000020004" pitchFamily="49" charset="0"/>
              </a:rPr>
              <a:t>का उपयोग तब किया जाता है जब हमें एक ही </a:t>
            </a:r>
            <a:r>
              <a:rPr lang="en-IN" b="0" dirty="0">
                <a:solidFill>
                  <a:srgbClr val="D1F1A9"/>
                </a:solidFill>
                <a:effectLst/>
                <a:latin typeface="Fira Code" panose="020B0809050000020004" pitchFamily="49" charset="0"/>
              </a:rPr>
              <a:t>entity </a:t>
            </a:r>
            <a:r>
              <a:rPr lang="hi-IN" b="0" dirty="0">
                <a:solidFill>
                  <a:srgbClr val="D1F1A9"/>
                </a:solidFill>
                <a:effectLst/>
                <a:latin typeface="Fira Code" panose="020B0809050000020004" pitchFamily="49" charset="0"/>
              </a:rPr>
              <a:t>के कई गुणों को एक साथ रखने की आवश्यकता होती है। उदाहरण के लिए, एक `</a:t>
            </a:r>
            <a:r>
              <a:rPr lang="en-IN" b="0" dirty="0">
                <a:solidFill>
                  <a:srgbClr val="D1F1A9"/>
                </a:solidFill>
                <a:effectLst/>
                <a:latin typeface="Fira Code" panose="020B0809050000020004" pitchFamily="49" charset="0"/>
              </a:rPr>
              <a:t>Person` </a:t>
            </a:r>
            <a:r>
              <a:rPr lang="hi-IN" b="0" dirty="0">
                <a:solidFill>
                  <a:srgbClr val="D1F1A9"/>
                </a:solidFill>
                <a:effectLst/>
                <a:latin typeface="Fira Code" panose="020B0809050000020004" pitchFamily="49" charset="0"/>
              </a:rPr>
              <a:t>स्ट्रक्चर में `</a:t>
            </a:r>
            <a:r>
              <a:rPr lang="en-IN" b="0" dirty="0">
                <a:solidFill>
                  <a:srgbClr val="D1F1A9"/>
                </a:solidFill>
                <a:effectLst/>
                <a:latin typeface="Fira Code" panose="020B0809050000020004" pitchFamily="49" charset="0"/>
              </a:rPr>
              <a:t>Name`, `Age` </a:t>
            </a:r>
            <a:r>
              <a:rPr lang="hi-IN" b="0" dirty="0">
                <a:solidFill>
                  <a:srgbClr val="D1F1A9"/>
                </a:solidFill>
                <a:effectLst/>
                <a:latin typeface="Fira Code" panose="020B0809050000020004" pitchFamily="49" charset="0"/>
              </a:rPr>
              <a:t>और `</a:t>
            </a:r>
            <a:r>
              <a:rPr lang="en-IN" b="0" dirty="0">
                <a:solidFill>
                  <a:srgbClr val="D1F1A9"/>
                </a:solidFill>
                <a:effectLst/>
                <a:latin typeface="Fira Code" panose="020B0809050000020004" pitchFamily="49" charset="0"/>
              </a:rPr>
              <a:t>Address` </a:t>
            </a:r>
            <a:r>
              <a:rPr lang="hi-IN" b="0" dirty="0">
                <a:solidFill>
                  <a:srgbClr val="D1F1A9"/>
                </a:solidFill>
                <a:effectLst/>
                <a:latin typeface="Fira Code" panose="020B0809050000020004" pitchFamily="49" charset="0"/>
              </a:rPr>
              <a:t>जैसी फील्ड्स हो सकती हैं। </a:t>
            </a:r>
            <a:r>
              <a:rPr lang="en-IN" b="0" dirty="0">
                <a:solidFill>
                  <a:srgbClr val="D1F1A9"/>
                </a:solidFill>
                <a:effectLst/>
                <a:latin typeface="Fira Code" panose="020B0809050000020004" pitchFamily="49" charset="0"/>
              </a:rPr>
              <a:t>Struct </a:t>
            </a:r>
            <a:r>
              <a:rPr lang="hi-IN" b="0" dirty="0">
                <a:solidFill>
                  <a:srgbClr val="D1F1A9"/>
                </a:solidFill>
                <a:effectLst/>
                <a:latin typeface="Fira Code" panose="020B0809050000020004" pitchFamily="49" charset="0"/>
              </a:rPr>
              <a:t>का उपयोग करके हम डेटा को अधिक संगठित और </a:t>
            </a:r>
            <a:r>
              <a:rPr lang="en-IN" b="0" dirty="0">
                <a:solidFill>
                  <a:srgbClr val="D1F1A9"/>
                </a:solidFill>
                <a:effectLst/>
                <a:latin typeface="Fira Code" panose="020B0809050000020004" pitchFamily="49" charset="0"/>
              </a:rPr>
              <a:t>reusable </a:t>
            </a:r>
            <a:r>
              <a:rPr lang="hi-IN" b="0" dirty="0">
                <a:solidFill>
                  <a:srgbClr val="D1F1A9"/>
                </a:solidFill>
                <a:effectLst/>
                <a:latin typeface="Fira Code" panose="020B0809050000020004" pitchFamily="49" charset="0"/>
              </a:rPr>
              <a:t>बना सकते हैं। </a:t>
            </a:r>
            <a:r>
              <a:rPr lang="en-IN" b="0" dirty="0">
                <a:solidFill>
                  <a:srgbClr val="D1F1A9"/>
                </a:solidFill>
                <a:effectLst/>
                <a:latin typeface="Fira Code" panose="020B0809050000020004" pitchFamily="49" charset="0"/>
              </a:rPr>
              <a:t>Golang </a:t>
            </a:r>
            <a:r>
              <a:rPr lang="hi-IN" b="0" dirty="0">
                <a:solidFill>
                  <a:srgbClr val="D1F1A9"/>
                </a:solidFill>
                <a:effectLst/>
                <a:latin typeface="Fira Code" panose="020B0809050000020004" pitchFamily="49" charset="0"/>
              </a:rPr>
              <a:t>में </a:t>
            </a:r>
            <a:r>
              <a:rPr lang="en-IN" b="0" dirty="0">
                <a:solidFill>
                  <a:srgbClr val="D1F1A9"/>
                </a:solidFill>
                <a:effectLst/>
                <a:latin typeface="Fira Code" panose="020B0809050000020004" pitchFamily="49" charset="0"/>
              </a:rPr>
              <a:t>Struct </a:t>
            </a:r>
            <a:r>
              <a:rPr lang="hi-IN" b="0" dirty="0">
                <a:solidFill>
                  <a:srgbClr val="D1F1A9"/>
                </a:solidFill>
                <a:effectLst/>
                <a:latin typeface="Fira Code" panose="020B0809050000020004" pitchFamily="49" charset="0"/>
              </a:rPr>
              <a:t>का कोई </a:t>
            </a:r>
            <a:r>
              <a:rPr lang="en-IN" b="0" dirty="0">
                <a:solidFill>
                  <a:srgbClr val="D1F1A9"/>
                </a:solidFill>
                <a:effectLst/>
                <a:latin typeface="Fira Code" panose="020B0809050000020004" pitchFamily="49" charset="0"/>
              </a:rPr>
              <a:t>method </a:t>
            </a:r>
            <a:r>
              <a:rPr lang="hi-IN" b="0" dirty="0">
                <a:solidFill>
                  <a:srgbClr val="D1F1A9"/>
                </a:solidFill>
                <a:effectLst/>
                <a:latin typeface="Fira Code" panose="020B0809050000020004" pitchFamily="49" charset="0"/>
              </a:rPr>
              <a:t>नहीं होता, लेकिन हम </a:t>
            </a:r>
            <a:r>
              <a:rPr lang="en-IN" b="0" dirty="0">
                <a:solidFill>
                  <a:srgbClr val="D1F1A9"/>
                </a:solidFill>
                <a:effectLst/>
                <a:latin typeface="Fira Code" panose="020B0809050000020004" pitchFamily="49" charset="0"/>
              </a:rPr>
              <a:t>methods </a:t>
            </a:r>
            <a:r>
              <a:rPr lang="hi-IN" b="0" dirty="0">
                <a:solidFill>
                  <a:srgbClr val="D1F1A9"/>
                </a:solidFill>
                <a:effectLst/>
                <a:latin typeface="Fira Code" panose="020B0809050000020004" pitchFamily="49" charset="0"/>
              </a:rPr>
              <a:t>को </a:t>
            </a:r>
            <a:r>
              <a:rPr lang="en-IN" b="0" dirty="0">
                <a:solidFill>
                  <a:srgbClr val="D1F1A9"/>
                </a:solidFill>
                <a:effectLst/>
                <a:latin typeface="Fira Code" panose="020B0809050000020004" pitchFamily="49" charset="0"/>
              </a:rPr>
              <a:t>struct </a:t>
            </a:r>
            <a:r>
              <a:rPr lang="hi-IN" b="0" dirty="0">
                <a:solidFill>
                  <a:srgbClr val="D1F1A9"/>
                </a:solidFill>
                <a:effectLst/>
                <a:latin typeface="Fira Code" panose="020B0809050000020004" pitchFamily="49" charset="0"/>
              </a:rPr>
              <a:t>के साथ </a:t>
            </a:r>
            <a:r>
              <a:rPr lang="en-IN" b="0" dirty="0">
                <a:solidFill>
                  <a:srgbClr val="D1F1A9"/>
                </a:solidFill>
                <a:effectLst/>
                <a:latin typeface="Fira Code" panose="020B0809050000020004" pitchFamily="49" charset="0"/>
              </a:rPr>
              <a:t>associate </a:t>
            </a:r>
            <a:r>
              <a:rPr lang="hi-IN" b="0" dirty="0">
                <a:solidFill>
                  <a:srgbClr val="D1F1A9"/>
                </a:solidFill>
                <a:effectLst/>
                <a:latin typeface="Fira Code" panose="020B0809050000020004" pitchFamily="49" charset="0"/>
              </a:rPr>
              <a:t>कर सकते हैं, जिससे </a:t>
            </a:r>
            <a:r>
              <a:rPr lang="en-IN" b="0" dirty="0">
                <a:solidFill>
                  <a:srgbClr val="D1F1A9"/>
                </a:solidFill>
                <a:effectLst/>
                <a:latin typeface="Fira Code" panose="020B0809050000020004" pitchFamily="49" charset="0"/>
              </a:rPr>
              <a:t>object-oriented programming </a:t>
            </a:r>
            <a:r>
              <a:rPr lang="hi-IN" b="0" dirty="0">
                <a:solidFill>
                  <a:srgbClr val="D1F1A9"/>
                </a:solidFill>
                <a:effectLst/>
                <a:latin typeface="Fira Code" panose="020B0809050000020004" pitchFamily="49" charset="0"/>
              </a:rPr>
              <a:t>का एक रूप प्राप्त होता है।"</a:t>
            </a:r>
            <a:r>
              <a:rPr lang="hi-IN" b="0" dirty="0">
                <a:solidFill>
                  <a:srgbClr val="FFFFFF"/>
                </a:solidFill>
                <a:effectLst/>
                <a:latin typeface="Fira Code" panose="020B0809050000020004" pitchFamily="49" charset="0"/>
              </a:rPr>
              <a:t>,</a:t>
            </a:r>
          </a:p>
          <a:p>
            <a:pPr>
              <a:lnSpc>
                <a:spcPts val="1425"/>
              </a:lnSpc>
              <a:buNone/>
            </a:pPr>
            <a:r>
              <a:rPr lang="hi-IN" b="0" dirty="0">
                <a:solidFill>
                  <a:srgbClr val="FFFFFF"/>
                </a:solidFill>
                <a:effectLst/>
                <a:latin typeface="Fira Code" panose="020B0809050000020004" pitchFamily="49" charset="0"/>
              </a:rPr>
              <a:t>        </a:t>
            </a:r>
            <a:r>
              <a:rPr lang="hi-IN" b="0" dirty="0">
                <a:solidFill>
                  <a:srgbClr val="FFEEAD"/>
                </a:solidFill>
                <a:effectLst/>
                <a:latin typeface="Fira Code" panose="020B0809050000020004" pitchFamily="49" charset="0"/>
              </a:rPr>
              <a:t>"</a:t>
            </a:r>
            <a:r>
              <a:rPr lang="en-IN" b="0" dirty="0" err="1">
                <a:solidFill>
                  <a:srgbClr val="FFEEAD"/>
                </a:solidFill>
                <a:effectLst/>
                <a:latin typeface="Fira Code" panose="020B0809050000020004" pitchFamily="49" charset="0"/>
              </a:rPr>
              <a:t>slide_type</a:t>
            </a:r>
            <a:r>
              <a:rPr lang="en-IN" b="0" dirty="0">
                <a:solidFill>
                  <a:srgbClr val="FFEEAD"/>
                </a:solidFill>
                <a:effectLst/>
                <a:latin typeface="Fira Code" panose="020B0809050000020004" pitchFamily="49" charset="0"/>
              </a:rPr>
              <a:t>"</a:t>
            </a:r>
            <a:r>
              <a:rPr lang="en-IN" b="0" dirty="0">
                <a:solidFill>
                  <a:srgbClr val="FFFFFF"/>
                </a:solidFill>
                <a:effectLst/>
                <a:latin typeface="Fira Code" panose="020B0809050000020004" pitchFamily="49" charset="0"/>
              </a:rPr>
              <a:t>: </a:t>
            </a:r>
            <a:r>
              <a:rPr lang="en-IN" b="0" dirty="0">
                <a:solidFill>
                  <a:srgbClr val="D1F1A9"/>
                </a:solidFill>
                <a:effectLst/>
                <a:latin typeface="Fira Code" panose="020B0809050000020004" pitchFamily="49" charset="0"/>
              </a:rPr>
              <a:t>"text"</a:t>
            </a:r>
            <a:endParaRPr lang="en-IN" b="0" dirty="0">
              <a:solidFill>
                <a:srgbClr val="FFFFFF"/>
              </a:solidFill>
              <a:effectLst/>
              <a:latin typeface="Fira Code" panose="020B0809050000020004" pitchFamily="49" charset="0"/>
            </a:endParaRPr>
          </a:p>
          <a:p>
            <a:pPr>
              <a:lnSpc>
                <a:spcPts val="1425"/>
              </a:lnSpc>
              <a:buNone/>
            </a:pPr>
            <a:r>
              <a:rPr lang="en-IN" b="0" dirty="0">
                <a:solidFill>
                  <a:srgbClr val="FFFFFF"/>
                </a:solidFill>
                <a:effectLst/>
                <a:latin typeface="Fira Code" panose="020B0809050000020004" pitchFamily="49" charset="0"/>
              </a:rPr>
              <a:t>    },</a:t>
            </a:r>
          </a:p>
          <a:p>
            <a:pPr>
              <a:lnSpc>
                <a:spcPts val="1425"/>
              </a:lnSpc>
              <a:buNone/>
            </a:pPr>
            <a:r>
              <a:rPr lang="en-IN" b="0" dirty="0">
                <a:solidFill>
                  <a:srgbClr val="FFFFFF"/>
                </a:solidFill>
                <a:effectLst/>
                <a:latin typeface="Fira Code" panose="020B0809050000020004" pitchFamily="49" charset="0"/>
              </a:rPr>
              <a:t>    {</a:t>
            </a:r>
          </a:p>
          <a:p>
            <a:pPr>
              <a:lnSpc>
                <a:spcPts val="1425"/>
              </a:lnSpc>
              <a:buNone/>
            </a:pPr>
            <a:r>
              <a:rPr lang="en-IN" b="0" dirty="0">
                <a:solidFill>
                  <a:srgbClr val="FFFFFF"/>
                </a:solidFill>
                <a:effectLst/>
                <a:latin typeface="Fira Code" panose="020B0809050000020004" pitchFamily="49" charset="0"/>
              </a:rPr>
              <a:t>        </a:t>
            </a:r>
            <a:r>
              <a:rPr lang="en-IN" b="0" dirty="0">
                <a:solidFill>
                  <a:srgbClr val="FFEEAD"/>
                </a:solidFill>
                <a:effectLst/>
                <a:latin typeface="Fira Code" panose="020B0809050000020004" pitchFamily="49" charset="0"/>
              </a:rPr>
              <a:t>"title"</a:t>
            </a:r>
            <a:r>
              <a:rPr lang="en-IN" b="0" dirty="0">
                <a:solidFill>
                  <a:srgbClr val="FFFFFF"/>
                </a:solidFill>
                <a:effectLst/>
                <a:latin typeface="Fira Code" panose="020B0809050000020004" pitchFamily="49" charset="0"/>
              </a:rPr>
              <a:t>: </a:t>
            </a:r>
            <a:r>
              <a:rPr lang="en-IN" b="0" dirty="0">
                <a:solidFill>
                  <a:srgbClr val="D1F1A9"/>
                </a:solidFill>
                <a:effectLst/>
                <a:latin typeface="Fira Code" panose="020B0809050000020004" pitchFamily="49" charset="0"/>
              </a:rPr>
              <a:t>"Struct - Example"</a:t>
            </a:r>
            <a:r>
              <a:rPr lang="en-IN" b="0" dirty="0">
                <a:solidFill>
                  <a:srgbClr val="FFFFFF"/>
                </a:solidFill>
                <a:effectLst/>
                <a:latin typeface="Fira Code" panose="020B0809050000020004" pitchFamily="49" charset="0"/>
              </a:rPr>
              <a:t>,</a:t>
            </a:r>
          </a:p>
          <a:p>
            <a:pPr>
              <a:lnSpc>
                <a:spcPts val="1425"/>
              </a:lnSpc>
              <a:buNone/>
            </a:pPr>
            <a:r>
              <a:rPr lang="en-IN" b="0" dirty="0">
                <a:solidFill>
                  <a:srgbClr val="FFFFFF"/>
                </a:solidFill>
                <a:effectLst/>
                <a:latin typeface="Fira Code" panose="020B0809050000020004" pitchFamily="49" charset="0"/>
              </a:rPr>
              <a:t>        </a:t>
            </a:r>
            <a:r>
              <a:rPr lang="en-IN" b="0" dirty="0">
                <a:solidFill>
                  <a:srgbClr val="FFEEAD"/>
                </a:solidFill>
                <a:effectLst/>
                <a:latin typeface="Fira Code" panose="020B0809050000020004" pitchFamily="49" charset="0"/>
              </a:rPr>
              <a:t>"content"</a:t>
            </a:r>
            <a:r>
              <a:rPr lang="en-IN" b="0" dirty="0">
                <a:solidFill>
                  <a:srgbClr val="FFFFFF"/>
                </a:solidFill>
                <a:effectLst/>
                <a:latin typeface="Fira Code" panose="020B0809050000020004" pitchFamily="49" charset="0"/>
              </a:rPr>
              <a:t>: </a:t>
            </a:r>
            <a:r>
              <a:rPr lang="en-IN" b="0" dirty="0">
                <a:solidFill>
                  <a:srgbClr val="D1F1A9"/>
                </a:solidFill>
                <a:effectLst/>
                <a:latin typeface="Fira Code" panose="020B0809050000020004" pitchFamily="49" charset="0"/>
              </a:rPr>
              <a:t>"type Person struct {</a:t>
            </a:r>
            <a:r>
              <a:rPr lang="en-IN" b="0" dirty="0">
                <a:solidFill>
                  <a:srgbClr val="FFC58F"/>
                </a:solidFill>
                <a:effectLst/>
                <a:latin typeface="Fira Code" panose="020B0809050000020004" pitchFamily="49" charset="0"/>
              </a:rPr>
              <a:t>\n</a:t>
            </a:r>
            <a:r>
              <a:rPr lang="en-IN" b="0" dirty="0">
                <a:solidFill>
                  <a:srgbClr val="D1F1A9"/>
                </a:solidFill>
                <a:effectLst/>
                <a:latin typeface="Fira Code" panose="020B0809050000020004" pitchFamily="49" charset="0"/>
              </a:rPr>
              <a:t>    Name string</a:t>
            </a:r>
            <a:r>
              <a:rPr lang="en-IN" b="0" dirty="0">
                <a:solidFill>
                  <a:srgbClr val="FFC58F"/>
                </a:solidFill>
                <a:effectLst/>
                <a:latin typeface="Fira Code" panose="020B0809050000020004" pitchFamily="49" charset="0"/>
              </a:rPr>
              <a:t>\n</a:t>
            </a:r>
            <a:r>
              <a:rPr lang="en-IN" b="0" dirty="0">
                <a:solidFill>
                  <a:srgbClr val="D1F1A9"/>
                </a:solidFill>
                <a:effectLst/>
                <a:latin typeface="Fira Code" panose="020B0809050000020004" pitchFamily="49" charset="0"/>
              </a:rPr>
              <a:t>    Age  int</a:t>
            </a:r>
            <a:r>
              <a:rPr lang="en-IN" b="0" dirty="0">
                <a:solidFill>
                  <a:srgbClr val="FFC58F"/>
                </a:solidFill>
                <a:effectLst/>
                <a:latin typeface="Fira Code" panose="020B0809050000020004" pitchFamily="49" charset="0"/>
              </a:rPr>
              <a:t>\n</a:t>
            </a:r>
            <a:r>
              <a:rPr lang="en-IN" b="0" dirty="0">
                <a:solidFill>
                  <a:srgbClr val="D1F1A9"/>
                </a:solidFill>
                <a:effectLst/>
                <a:latin typeface="Fira Code" panose="020B0809050000020004" pitchFamily="49" charset="0"/>
              </a:rPr>
              <a:t>}</a:t>
            </a:r>
            <a:r>
              <a:rPr lang="en-IN" b="0" dirty="0">
                <a:solidFill>
                  <a:srgbClr val="FFC58F"/>
                </a:solidFill>
                <a:effectLst/>
                <a:latin typeface="Fira Code" panose="020B0809050000020004" pitchFamily="49" charset="0"/>
              </a:rPr>
              <a:t>\</a:t>
            </a:r>
            <a:r>
              <a:rPr lang="en-IN" b="0" dirty="0" err="1">
                <a:solidFill>
                  <a:srgbClr val="FFC58F"/>
                </a:solidFill>
                <a:effectLst/>
                <a:latin typeface="Fira Code" panose="020B0809050000020004" pitchFamily="49" charset="0"/>
              </a:rPr>
              <a:t>n</a:t>
            </a:r>
            <a:r>
              <a:rPr lang="en-IN" b="0" dirty="0" err="1">
                <a:solidFill>
                  <a:srgbClr val="D1F1A9"/>
                </a:solidFill>
                <a:effectLst/>
                <a:latin typeface="Fira Code" panose="020B0809050000020004" pitchFamily="49" charset="0"/>
              </a:rPr>
              <a:t>var</a:t>
            </a:r>
            <a:r>
              <a:rPr lang="en-IN" b="0" dirty="0">
                <a:solidFill>
                  <a:srgbClr val="D1F1A9"/>
                </a:solidFill>
                <a:effectLst/>
                <a:latin typeface="Fira Code" panose="020B0809050000020004" pitchFamily="49" charset="0"/>
              </a:rPr>
              <a:t> p1 Person = Person{Name: </a:t>
            </a:r>
            <a:r>
              <a:rPr lang="en-IN" b="0" dirty="0">
                <a:solidFill>
                  <a:srgbClr val="FFC58F"/>
                </a:solidFill>
                <a:effectLst/>
                <a:latin typeface="Fira Code" panose="020B0809050000020004" pitchFamily="49" charset="0"/>
              </a:rPr>
              <a:t>\"</a:t>
            </a:r>
            <a:r>
              <a:rPr lang="en-IN" b="0" dirty="0">
                <a:solidFill>
                  <a:srgbClr val="D1F1A9"/>
                </a:solidFill>
                <a:effectLst/>
                <a:latin typeface="Fira Code" panose="020B0809050000020004" pitchFamily="49" charset="0"/>
              </a:rPr>
              <a:t>Amit</a:t>
            </a:r>
            <a:r>
              <a:rPr lang="en-IN" b="0" dirty="0">
                <a:solidFill>
                  <a:srgbClr val="FFC58F"/>
                </a:solidFill>
                <a:effectLst/>
                <a:latin typeface="Fira Code" panose="020B0809050000020004" pitchFamily="49" charset="0"/>
              </a:rPr>
              <a:t>\"</a:t>
            </a:r>
            <a:r>
              <a:rPr lang="en-IN" b="0" dirty="0">
                <a:solidFill>
                  <a:srgbClr val="D1F1A9"/>
                </a:solidFill>
                <a:effectLst/>
                <a:latin typeface="Fira Code" panose="020B0809050000020004" pitchFamily="49" charset="0"/>
              </a:rPr>
              <a:t>, Age: 30}</a:t>
            </a:r>
            <a:r>
              <a:rPr lang="en-IN" b="0" dirty="0">
                <a:solidFill>
                  <a:srgbClr val="FFC58F"/>
                </a:solidFill>
                <a:effectLst/>
                <a:latin typeface="Fira Code" panose="020B0809050000020004" pitchFamily="49" charset="0"/>
              </a:rPr>
              <a:t>\</a:t>
            </a:r>
            <a:r>
              <a:rPr lang="en-IN" b="0" dirty="0" err="1">
                <a:solidFill>
                  <a:srgbClr val="FFC58F"/>
                </a:solidFill>
                <a:effectLst/>
                <a:latin typeface="Fira Code" panose="020B0809050000020004" pitchFamily="49" charset="0"/>
              </a:rPr>
              <a:t>n</a:t>
            </a:r>
            <a:r>
              <a:rPr lang="en-IN" b="0" dirty="0" err="1">
                <a:solidFill>
                  <a:srgbClr val="D1F1A9"/>
                </a:solidFill>
                <a:effectLst/>
                <a:latin typeface="Fira Code" panose="020B0809050000020004" pitchFamily="49" charset="0"/>
              </a:rPr>
              <a:t>fmt.Println</a:t>
            </a:r>
            <a:r>
              <a:rPr lang="en-IN" b="0" dirty="0">
                <a:solidFill>
                  <a:srgbClr val="D1F1A9"/>
                </a:solidFill>
                <a:effectLst/>
                <a:latin typeface="Fira Code" panose="020B0809050000020004" pitchFamily="49" charset="0"/>
              </a:rPr>
              <a:t>(p1.Name, p1.Age)  // Output: Amit 30"</a:t>
            </a:r>
            <a:r>
              <a:rPr lang="en-IN" b="0" dirty="0">
                <a:solidFill>
                  <a:srgbClr val="FFFFFF"/>
                </a:solidFill>
                <a:effectLst/>
                <a:latin typeface="Fira Code" panose="020B0809050000020004" pitchFamily="49" charset="0"/>
              </a:rPr>
              <a:t>,</a:t>
            </a:r>
          </a:p>
          <a:p>
            <a:pPr>
              <a:lnSpc>
                <a:spcPts val="1425"/>
              </a:lnSpc>
              <a:buNone/>
            </a:pPr>
            <a:r>
              <a:rPr lang="en-IN" b="0" dirty="0">
                <a:solidFill>
                  <a:srgbClr val="FFFFFF"/>
                </a:solidFill>
                <a:effectLst/>
                <a:latin typeface="Fira Code" panose="020B0809050000020004" pitchFamily="49" charset="0"/>
              </a:rPr>
              <a:t>        </a:t>
            </a:r>
            <a:r>
              <a:rPr lang="en-IN" b="0" dirty="0">
                <a:solidFill>
                  <a:srgbClr val="FFEEAD"/>
                </a:solidFill>
                <a:effectLst/>
                <a:latin typeface="Fira Code" panose="020B0809050000020004" pitchFamily="49" charset="0"/>
              </a:rPr>
              <a:t>"</a:t>
            </a:r>
            <a:r>
              <a:rPr lang="en-IN" b="0" dirty="0" err="1">
                <a:solidFill>
                  <a:srgbClr val="FFEEAD"/>
                </a:solidFill>
                <a:effectLst/>
                <a:latin typeface="Fira Code" panose="020B0809050000020004" pitchFamily="49" charset="0"/>
              </a:rPr>
              <a:t>slide_type</a:t>
            </a:r>
            <a:r>
              <a:rPr lang="en-IN" b="0" dirty="0">
                <a:solidFill>
                  <a:srgbClr val="FFEEAD"/>
                </a:solidFill>
                <a:effectLst/>
                <a:latin typeface="Fira Code" panose="020B0809050000020004" pitchFamily="49" charset="0"/>
              </a:rPr>
              <a:t>"</a:t>
            </a:r>
            <a:r>
              <a:rPr lang="en-IN" b="0" dirty="0">
                <a:solidFill>
                  <a:srgbClr val="FFFFFF"/>
                </a:solidFill>
                <a:effectLst/>
                <a:latin typeface="Fira Code" panose="020B0809050000020004" pitchFamily="49" charset="0"/>
              </a:rPr>
              <a:t>: </a:t>
            </a:r>
            <a:r>
              <a:rPr lang="en-IN" b="0" dirty="0">
                <a:solidFill>
                  <a:srgbClr val="D1F1A9"/>
                </a:solidFill>
                <a:effectLst/>
                <a:latin typeface="Fira Code" panose="020B0809050000020004" pitchFamily="49" charset="0"/>
              </a:rPr>
              <a:t>"code"</a:t>
            </a:r>
            <a:endParaRPr lang="en-IN" b="0" dirty="0">
              <a:solidFill>
                <a:srgbClr val="FFFFFF"/>
              </a:solidFill>
              <a:effectLst/>
              <a:latin typeface="Fira Code" panose="020B0809050000020004" pitchFamily="49" charset="0"/>
            </a:endParaRPr>
          </a:p>
          <a:p>
            <a:pPr>
              <a:lnSpc>
                <a:spcPts val="1425"/>
              </a:lnSpc>
              <a:buNone/>
            </a:pPr>
            <a:r>
              <a:rPr lang="en-IN" b="0" dirty="0">
                <a:solidFill>
                  <a:srgbClr val="FFFFFF"/>
                </a:solidFill>
                <a:effectLst/>
                <a:latin typeface="Fira Code" panose="020B0809050000020004" pitchFamily="49" charset="0"/>
              </a:rPr>
              <a:t>    },</a:t>
            </a:r>
          </a:p>
          <a:p>
            <a:pPr>
              <a:lnSpc>
                <a:spcPts val="1425"/>
              </a:lnSpc>
              <a:buNone/>
            </a:pPr>
            <a:r>
              <a:rPr lang="en-IN" b="0" dirty="0">
                <a:solidFill>
                  <a:srgbClr val="FFFFFF"/>
                </a:solidFill>
                <a:effectLst/>
                <a:latin typeface="Fira Code" panose="020B0809050000020004" pitchFamily="49" charset="0"/>
              </a:rPr>
              <a:t>    {</a:t>
            </a:r>
          </a:p>
          <a:p>
            <a:pPr>
              <a:lnSpc>
                <a:spcPts val="1425"/>
              </a:lnSpc>
              <a:buNone/>
            </a:pPr>
            <a:r>
              <a:rPr lang="en-IN" b="0" dirty="0">
                <a:solidFill>
                  <a:srgbClr val="FFFFFF"/>
                </a:solidFill>
                <a:effectLst/>
                <a:latin typeface="Fira Code" panose="020B0809050000020004" pitchFamily="49" charset="0"/>
              </a:rPr>
              <a:t>        </a:t>
            </a:r>
            <a:r>
              <a:rPr lang="en-IN" b="0" dirty="0">
                <a:solidFill>
                  <a:srgbClr val="FFEEAD"/>
                </a:solidFill>
                <a:effectLst/>
                <a:latin typeface="Fira Code" panose="020B0809050000020004" pitchFamily="49" charset="0"/>
              </a:rPr>
              <a:t>"title"</a:t>
            </a:r>
            <a:r>
              <a:rPr lang="en-IN" b="0" dirty="0">
                <a:solidFill>
                  <a:srgbClr val="FFFFFF"/>
                </a:solidFill>
                <a:effectLst/>
                <a:latin typeface="Fira Code" panose="020B0809050000020004" pitchFamily="49" charset="0"/>
              </a:rPr>
              <a:t>: </a:t>
            </a:r>
            <a:r>
              <a:rPr lang="en-IN" b="0" dirty="0">
                <a:solidFill>
                  <a:srgbClr val="D1F1A9"/>
                </a:solidFill>
                <a:effectLst/>
                <a:latin typeface="Fira Code" panose="020B0809050000020004" pitchFamily="49" charset="0"/>
              </a:rPr>
              <a:t>"Interfaces in Golang"</a:t>
            </a:r>
            <a:r>
              <a:rPr lang="en-IN" b="0" dirty="0">
                <a:solidFill>
                  <a:srgbClr val="FFFFFF"/>
                </a:solidFill>
                <a:effectLst/>
                <a:latin typeface="Fira Code" panose="020B0809050000020004" pitchFamily="49" charset="0"/>
              </a:rPr>
              <a:t>,</a:t>
            </a:r>
          </a:p>
          <a:p>
            <a:pPr>
              <a:lnSpc>
                <a:spcPts val="1425"/>
              </a:lnSpc>
              <a:buNone/>
            </a:pPr>
            <a:r>
              <a:rPr lang="en-IN" b="0" dirty="0">
                <a:solidFill>
                  <a:srgbClr val="FFFFFF"/>
                </a:solidFill>
                <a:effectLst/>
                <a:latin typeface="Fira Code" panose="020B0809050000020004" pitchFamily="49" charset="0"/>
              </a:rPr>
              <a:t>        </a:t>
            </a:r>
            <a:r>
              <a:rPr lang="en-IN" b="0" dirty="0">
                <a:solidFill>
                  <a:srgbClr val="FFEEAD"/>
                </a:solidFill>
                <a:effectLst/>
                <a:latin typeface="Fira Code" panose="020B0809050000020004" pitchFamily="49" charset="0"/>
              </a:rPr>
              <a:t>"content"</a:t>
            </a:r>
            <a:r>
              <a:rPr lang="en-IN" b="0" dirty="0">
                <a:solidFill>
                  <a:srgbClr val="FFFFFF"/>
                </a:solidFill>
                <a:effectLst/>
                <a:latin typeface="Fira Code" panose="020B0809050000020004" pitchFamily="49" charset="0"/>
              </a:rPr>
              <a:t>: </a:t>
            </a:r>
            <a:r>
              <a:rPr lang="en-IN" b="0" dirty="0">
                <a:solidFill>
                  <a:srgbClr val="D1F1A9"/>
                </a:solidFill>
                <a:effectLst/>
                <a:latin typeface="Fira Code" panose="020B0809050000020004" pitchFamily="49" charset="0"/>
              </a:rPr>
              <a:t>"Interfaces </a:t>
            </a:r>
            <a:r>
              <a:rPr lang="hi-IN" b="0" dirty="0">
                <a:solidFill>
                  <a:srgbClr val="D1F1A9"/>
                </a:solidFill>
                <a:effectLst/>
                <a:latin typeface="Fira Code" panose="020B0809050000020004" pitchFamily="49" charset="0"/>
              </a:rPr>
              <a:t>का उपयोग </a:t>
            </a:r>
            <a:r>
              <a:rPr lang="en-IN" b="0" dirty="0">
                <a:solidFill>
                  <a:srgbClr val="D1F1A9"/>
                </a:solidFill>
                <a:effectLst/>
                <a:latin typeface="Fira Code" panose="020B0809050000020004" pitchFamily="49" charset="0"/>
              </a:rPr>
              <a:t>Polymorphism </a:t>
            </a:r>
            <a:r>
              <a:rPr lang="hi-IN" b="0" dirty="0">
                <a:solidFill>
                  <a:srgbClr val="D1F1A9"/>
                </a:solidFill>
                <a:effectLst/>
                <a:latin typeface="Fira Code" panose="020B0809050000020004" pitchFamily="49" charset="0"/>
              </a:rPr>
              <a:t>को सपोर्ट करने के लिए किया जाता है। यह विभिन्न टाइप्स के लिए एक कॉमन </a:t>
            </a:r>
            <a:r>
              <a:rPr lang="en-IN" b="0" dirty="0" err="1">
                <a:solidFill>
                  <a:srgbClr val="D1F1A9"/>
                </a:solidFill>
                <a:effectLst/>
                <a:latin typeface="Fira Code" panose="020B0809050000020004" pitchFamily="49" charset="0"/>
              </a:rPr>
              <a:t>behavior</a:t>
            </a:r>
            <a:r>
              <a:rPr lang="en-IN" b="0" dirty="0">
                <a:solidFill>
                  <a:srgbClr val="D1F1A9"/>
                </a:solidFill>
                <a:effectLst/>
                <a:latin typeface="Fira Code" panose="020B0809050000020004" pitchFamily="49" charset="0"/>
              </a:rPr>
              <a:t> define </a:t>
            </a:r>
            <a:r>
              <a:rPr lang="hi-IN" b="0" dirty="0">
                <a:solidFill>
                  <a:srgbClr val="D1F1A9"/>
                </a:solidFill>
                <a:effectLst/>
                <a:latin typeface="Fira Code" panose="020B0809050000020004" pitchFamily="49" charset="0"/>
              </a:rPr>
              <a:t>करता है। </a:t>
            </a:r>
            <a:r>
              <a:rPr lang="en-IN" b="0" dirty="0">
                <a:solidFill>
                  <a:srgbClr val="D1F1A9"/>
                </a:solidFill>
                <a:effectLst/>
                <a:latin typeface="Fira Code" panose="020B0809050000020004" pitchFamily="49" charset="0"/>
              </a:rPr>
              <a:t>Golang </a:t>
            </a:r>
            <a:r>
              <a:rPr lang="hi-IN" b="0" dirty="0">
                <a:solidFill>
                  <a:srgbClr val="D1F1A9"/>
                </a:solidFill>
                <a:effectLst/>
                <a:latin typeface="Fira Code" panose="020B0809050000020004" pitchFamily="49" charset="0"/>
              </a:rPr>
              <a:t>की </a:t>
            </a:r>
            <a:r>
              <a:rPr lang="en-IN" b="0" dirty="0">
                <a:solidFill>
                  <a:srgbClr val="D1F1A9"/>
                </a:solidFill>
                <a:effectLst/>
                <a:latin typeface="Fira Code" panose="020B0809050000020004" pitchFamily="49" charset="0"/>
              </a:rPr>
              <a:t>interfaces </a:t>
            </a:r>
            <a:r>
              <a:rPr lang="hi-IN" b="0" dirty="0">
                <a:solidFill>
                  <a:srgbClr val="D1F1A9"/>
                </a:solidFill>
                <a:effectLst/>
                <a:latin typeface="Fira Code" panose="020B0809050000020004" pitchFamily="49" charset="0"/>
              </a:rPr>
              <a:t>अन्य भाषाओं की तुलना में भिन्न होती हैं क्योंकि वे </a:t>
            </a:r>
            <a:r>
              <a:rPr lang="en-IN" b="0" dirty="0">
                <a:solidFill>
                  <a:srgbClr val="D1F1A9"/>
                </a:solidFill>
                <a:effectLst/>
                <a:latin typeface="Fira Code" panose="020B0809050000020004" pitchFamily="49" charset="0"/>
              </a:rPr>
              <a:t>implicit </a:t>
            </a:r>
            <a:r>
              <a:rPr lang="hi-IN" b="0" dirty="0">
                <a:solidFill>
                  <a:srgbClr val="D1F1A9"/>
                </a:solidFill>
                <a:effectLst/>
                <a:latin typeface="Fira Code" panose="020B0809050000020004" pitchFamily="49" charset="0"/>
              </a:rPr>
              <a:t>रूप से </a:t>
            </a:r>
            <a:r>
              <a:rPr lang="en-IN" b="0" dirty="0">
                <a:solidFill>
                  <a:srgbClr val="D1F1A9"/>
                </a:solidFill>
                <a:effectLst/>
                <a:latin typeface="Fira Code" panose="020B0809050000020004" pitchFamily="49" charset="0"/>
              </a:rPr>
              <a:t>implement </a:t>
            </a:r>
            <a:r>
              <a:rPr lang="hi-IN" b="0" dirty="0">
                <a:solidFill>
                  <a:srgbClr val="D1F1A9"/>
                </a:solidFill>
                <a:effectLst/>
                <a:latin typeface="Fira Code" panose="020B0809050000020004" pitchFamily="49" charset="0"/>
              </a:rPr>
              <a:t>होती हैं। इसका मतलब है कि किसी टाइप को </a:t>
            </a:r>
            <a:r>
              <a:rPr lang="en-IN" b="0" dirty="0">
                <a:solidFill>
                  <a:srgbClr val="D1F1A9"/>
                </a:solidFill>
                <a:effectLst/>
                <a:latin typeface="Fira Code" panose="020B0809050000020004" pitchFamily="49" charset="0"/>
              </a:rPr>
              <a:t>explicitly </a:t>
            </a:r>
            <a:r>
              <a:rPr lang="hi-IN" b="0" dirty="0">
                <a:solidFill>
                  <a:srgbClr val="D1F1A9"/>
                </a:solidFill>
                <a:effectLst/>
                <a:latin typeface="Fira Code" panose="020B0809050000020004" pitchFamily="49" charset="0"/>
              </a:rPr>
              <a:t>किसी </a:t>
            </a:r>
            <a:r>
              <a:rPr lang="en-IN" b="0" dirty="0">
                <a:solidFill>
                  <a:srgbClr val="D1F1A9"/>
                </a:solidFill>
                <a:effectLst/>
                <a:latin typeface="Fira Code" panose="020B0809050000020004" pitchFamily="49" charset="0"/>
              </a:rPr>
              <a:t>interface </a:t>
            </a:r>
            <a:r>
              <a:rPr lang="hi-IN" b="0" dirty="0">
                <a:solidFill>
                  <a:srgbClr val="D1F1A9"/>
                </a:solidFill>
                <a:effectLst/>
                <a:latin typeface="Fira Code" panose="020B0809050000020004" pitchFamily="49" charset="0"/>
              </a:rPr>
              <a:t>को </a:t>
            </a:r>
            <a:r>
              <a:rPr lang="en-IN" b="0" dirty="0">
                <a:solidFill>
                  <a:srgbClr val="D1F1A9"/>
                </a:solidFill>
                <a:effectLst/>
                <a:latin typeface="Fira Code" panose="020B0809050000020004" pitchFamily="49" charset="0"/>
              </a:rPr>
              <a:t>implement </a:t>
            </a:r>
            <a:r>
              <a:rPr lang="hi-IN" b="0" dirty="0">
                <a:solidFill>
                  <a:srgbClr val="D1F1A9"/>
                </a:solidFill>
                <a:effectLst/>
                <a:latin typeface="Fira Code" panose="020B0809050000020004" pitchFamily="49" charset="0"/>
              </a:rPr>
              <a:t>करने की आवश्यकता नहीं होती, बल्कि यदि टाइप में आवश्यक </a:t>
            </a:r>
            <a:r>
              <a:rPr lang="en-IN" b="0" dirty="0">
                <a:solidFill>
                  <a:srgbClr val="D1F1A9"/>
                </a:solidFill>
                <a:effectLst/>
                <a:latin typeface="Fira Code" panose="020B0809050000020004" pitchFamily="49" charset="0"/>
              </a:rPr>
              <a:t>methods </a:t>
            </a:r>
            <a:r>
              <a:rPr lang="hi-IN" b="0" dirty="0">
                <a:solidFill>
                  <a:srgbClr val="D1F1A9"/>
                </a:solidFill>
                <a:effectLst/>
                <a:latin typeface="Fira Code" panose="020B0809050000020004" pitchFamily="49" charset="0"/>
              </a:rPr>
              <a:t>मौजूद हैं, तो वह अपने आप </a:t>
            </a:r>
            <a:r>
              <a:rPr lang="en-IN" b="0" dirty="0">
                <a:solidFill>
                  <a:srgbClr val="D1F1A9"/>
                </a:solidFill>
                <a:effectLst/>
                <a:latin typeface="Fira Code" panose="020B0809050000020004" pitchFamily="49" charset="0"/>
              </a:rPr>
              <a:t>interface </a:t>
            </a:r>
            <a:r>
              <a:rPr lang="hi-IN" b="0" dirty="0">
                <a:solidFill>
                  <a:srgbClr val="D1F1A9"/>
                </a:solidFill>
                <a:effectLst/>
                <a:latin typeface="Fira Code" panose="020B0809050000020004" pitchFamily="49" charset="0"/>
              </a:rPr>
              <a:t>को </a:t>
            </a:r>
            <a:r>
              <a:rPr lang="en-IN" b="0" dirty="0">
                <a:solidFill>
                  <a:srgbClr val="D1F1A9"/>
                </a:solidFill>
                <a:effectLst/>
                <a:latin typeface="Fira Code" panose="020B0809050000020004" pitchFamily="49" charset="0"/>
              </a:rPr>
              <a:t>implement </a:t>
            </a:r>
            <a:r>
              <a:rPr lang="hi-IN" b="0" dirty="0">
                <a:solidFill>
                  <a:srgbClr val="D1F1A9"/>
                </a:solidFill>
                <a:effectLst/>
                <a:latin typeface="Fira Code" panose="020B0809050000020004" pitchFamily="49" charset="0"/>
              </a:rPr>
              <a:t>कर लेता है। इससे कोड अधिक </a:t>
            </a:r>
            <a:r>
              <a:rPr lang="en-IN" b="0" dirty="0">
                <a:solidFill>
                  <a:srgbClr val="D1F1A9"/>
                </a:solidFill>
                <a:effectLst/>
                <a:latin typeface="Fira Code" panose="020B0809050000020004" pitchFamily="49" charset="0"/>
              </a:rPr>
              <a:t>flexible </a:t>
            </a:r>
            <a:r>
              <a:rPr lang="hi-IN" b="0" dirty="0">
                <a:solidFill>
                  <a:srgbClr val="D1F1A9"/>
                </a:solidFill>
                <a:effectLst/>
                <a:latin typeface="Fira Code" panose="020B0809050000020004" pitchFamily="49" charset="0"/>
              </a:rPr>
              <a:t>और </a:t>
            </a:r>
            <a:r>
              <a:rPr lang="en-IN" b="0" dirty="0">
                <a:solidFill>
                  <a:srgbClr val="D1F1A9"/>
                </a:solidFill>
                <a:effectLst/>
                <a:latin typeface="Fira Code" panose="020B0809050000020004" pitchFamily="49" charset="0"/>
              </a:rPr>
              <a:t>loosely coupled </a:t>
            </a:r>
            <a:r>
              <a:rPr lang="hi-IN" b="0" dirty="0">
                <a:solidFill>
                  <a:srgbClr val="D1F1A9"/>
                </a:solidFill>
                <a:effectLst/>
                <a:latin typeface="Fira Code" panose="020B0809050000020004" pitchFamily="49" charset="0"/>
              </a:rPr>
              <a:t>बनता है, जो </a:t>
            </a:r>
            <a:r>
              <a:rPr lang="en-IN" b="0" dirty="0">
                <a:solidFill>
                  <a:srgbClr val="D1F1A9"/>
                </a:solidFill>
                <a:effectLst/>
                <a:latin typeface="Fira Code" panose="020B0809050000020004" pitchFamily="49" charset="0"/>
              </a:rPr>
              <a:t>large-scale applications </a:t>
            </a:r>
            <a:r>
              <a:rPr lang="hi-IN" b="0" dirty="0">
                <a:solidFill>
                  <a:srgbClr val="D1F1A9"/>
                </a:solidFill>
                <a:effectLst/>
                <a:latin typeface="Fira Code" panose="020B0809050000020004" pitchFamily="49" charset="0"/>
              </a:rPr>
              <a:t>में बहुत उपयोगी होता है।"</a:t>
            </a:r>
            <a:r>
              <a:rPr lang="hi-IN" b="0" dirty="0">
                <a:solidFill>
                  <a:srgbClr val="FFFFFF"/>
                </a:solidFill>
                <a:effectLst/>
                <a:latin typeface="Fira Code" panose="020B0809050000020004" pitchFamily="49" charset="0"/>
              </a:rPr>
              <a:t>,</a:t>
            </a:r>
          </a:p>
          <a:p>
            <a:pPr>
              <a:lnSpc>
                <a:spcPts val="1425"/>
              </a:lnSpc>
              <a:buNone/>
            </a:pPr>
            <a:r>
              <a:rPr lang="hi-IN" b="0" dirty="0">
                <a:solidFill>
                  <a:srgbClr val="FFFFFF"/>
                </a:solidFill>
                <a:effectLst/>
                <a:latin typeface="Fira Code" panose="020B0809050000020004" pitchFamily="49" charset="0"/>
              </a:rPr>
              <a:t>        </a:t>
            </a:r>
            <a:r>
              <a:rPr lang="hi-IN" b="0" dirty="0">
                <a:solidFill>
                  <a:srgbClr val="FFEEAD"/>
                </a:solidFill>
                <a:effectLst/>
                <a:latin typeface="Fira Code" panose="020B0809050000020004" pitchFamily="49" charset="0"/>
              </a:rPr>
              <a:t>"</a:t>
            </a:r>
            <a:r>
              <a:rPr lang="en-IN" b="0" dirty="0" err="1">
                <a:solidFill>
                  <a:srgbClr val="FFEEAD"/>
                </a:solidFill>
                <a:effectLst/>
                <a:latin typeface="Fira Code" panose="020B0809050000020004" pitchFamily="49" charset="0"/>
              </a:rPr>
              <a:t>slide_type</a:t>
            </a:r>
            <a:r>
              <a:rPr lang="en-IN" b="0" dirty="0">
                <a:solidFill>
                  <a:srgbClr val="FFEEAD"/>
                </a:solidFill>
                <a:effectLst/>
                <a:latin typeface="Fira Code" panose="020B0809050000020004" pitchFamily="49" charset="0"/>
              </a:rPr>
              <a:t>"</a:t>
            </a:r>
            <a:r>
              <a:rPr lang="en-IN" b="0" dirty="0">
                <a:solidFill>
                  <a:srgbClr val="FFFFFF"/>
                </a:solidFill>
                <a:effectLst/>
                <a:latin typeface="Fira Code" panose="020B0809050000020004" pitchFamily="49" charset="0"/>
              </a:rPr>
              <a:t>: </a:t>
            </a:r>
            <a:r>
              <a:rPr lang="en-IN" b="0" dirty="0">
                <a:solidFill>
                  <a:srgbClr val="D1F1A9"/>
                </a:solidFill>
                <a:effectLst/>
                <a:latin typeface="Fira Code" panose="020B0809050000020004" pitchFamily="49" charset="0"/>
              </a:rPr>
              <a:t>"text"</a:t>
            </a:r>
            <a:endParaRPr lang="en-IN" b="0" dirty="0">
              <a:solidFill>
                <a:srgbClr val="FFFFFF"/>
              </a:solidFill>
              <a:effectLst/>
              <a:latin typeface="Fira Code" panose="020B0809050000020004" pitchFamily="49" charset="0"/>
            </a:endParaRPr>
          </a:p>
          <a:p>
            <a:pPr>
              <a:lnSpc>
                <a:spcPts val="1425"/>
              </a:lnSpc>
              <a:buNone/>
            </a:pPr>
            <a:r>
              <a:rPr lang="en-IN" b="0" dirty="0">
                <a:solidFill>
                  <a:srgbClr val="FFFFFF"/>
                </a:solidFill>
                <a:effectLst/>
                <a:latin typeface="Fira Code" panose="020B0809050000020004" pitchFamily="49" charset="0"/>
              </a:rPr>
              <a:t>    },</a:t>
            </a:r>
          </a:p>
          <a:p>
            <a:pPr>
              <a:lnSpc>
                <a:spcPts val="1425"/>
              </a:lnSpc>
              <a:buNone/>
            </a:pPr>
            <a:r>
              <a:rPr lang="en-IN" b="0" dirty="0">
                <a:solidFill>
                  <a:srgbClr val="FFFFFF"/>
                </a:solidFill>
                <a:effectLst/>
                <a:latin typeface="Fira Code" panose="020B0809050000020004" pitchFamily="49" charset="0"/>
              </a:rPr>
              <a:t>    {</a:t>
            </a:r>
          </a:p>
          <a:p>
            <a:pPr>
              <a:lnSpc>
                <a:spcPts val="1425"/>
              </a:lnSpc>
              <a:buNone/>
            </a:pPr>
            <a:r>
              <a:rPr lang="en-IN" b="0" dirty="0">
                <a:solidFill>
                  <a:srgbClr val="FFFFFF"/>
                </a:solidFill>
                <a:effectLst/>
                <a:latin typeface="Fira Code" panose="020B0809050000020004" pitchFamily="49" charset="0"/>
              </a:rPr>
              <a:t>        </a:t>
            </a:r>
            <a:r>
              <a:rPr lang="en-IN" b="0" dirty="0">
                <a:solidFill>
                  <a:srgbClr val="FFEEAD"/>
                </a:solidFill>
                <a:effectLst/>
                <a:latin typeface="Fira Code" panose="020B0809050000020004" pitchFamily="49" charset="0"/>
              </a:rPr>
              <a:t>"title"</a:t>
            </a:r>
            <a:r>
              <a:rPr lang="en-IN" b="0" dirty="0">
                <a:solidFill>
                  <a:srgbClr val="FFFFFF"/>
                </a:solidFill>
                <a:effectLst/>
                <a:latin typeface="Fira Code" panose="020B0809050000020004" pitchFamily="49" charset="0"/>
              </a:rPr>
              <a:t>: </a:t>
            </a:r>
            <a:r>
              <a:rPr lang="en-IN" b="0" dirty="0">
                <a:solidFill>
                  <a:srgbClr val="D1F1A9"/>
                </a:solidFill>
                <a:effectLst/>
                <a:latin typeface="Fira Code" panose="020B0809050000020004" pitchFamily="49" charset="0"/>
              </a:rPr>
              <a:t>"Interfaces - Example"</a:t>
            </a:r>
            <a:r>
              <a:rPr lang="en-IN" b="0" dirty="0">
                <a:solidFill>
                  <a:srgbClr val="FFFFFF"/>
                </a:solidFill>
                <a:effectLst/>
                <a:latin typeface="Fira Code" panose="020B0809050000020004" pitchFamily="49" charset="0"/>
              </a:rPr>
              <a:t>,</a:t>
            </a:r>
          </a:p>
          <a:p>
            <a:pPr>
              <a:lnSpc>
                <a:spcPts val="1425"/>
              </a:lnSpc>
              <a:buNone/>
            </a:pPr>
            <a:r>
              <a:rPr lang="en-IN" b="0" dirty="0">
                <a:solidFill>
                  <a:srgbClr val="FFFFFF"/>
                </a:solidFill>
                <a:effectLst/>
                <a:latin typeface="Fira Code" panose="020B0809050000020004" pitchFamily="49" charset="0"/>
              </a:rPr>
              <a:t>        </a:t>
            </a:r>
            <a:r>
              <a:rPr lang="en-IN" b="0" dirty="0">
                <a:solidFill>
                  <a:srgbClr val="FFEEAD"/>
                </a:solidFill>
                <a:effectLst/>
                <a:latin typeface="Fira Code" panose="020B0809050000020004" pitchFamily="49" charset="0"/>
              </a:rPr>
              <a:t>"content"</a:t>
            </a:r>
            <a:r>
              <a:rPr lang="en-IN" b="0" dirty="0">
                <a:solidFill>
                  <a:srgbClr val="FFFFFF"/>
                </a:solidFill>
                <a:effectLst/>
                <a:latin typeface="Fira Code" panose="020B0809050000020004" pitchFamily="49" charset="0"/>
              </a:rPr>
              <a:t>: </a:t>
            </a:r>
            <a:r>
              <a:rPr lang="en-IN" b="0" dirty="0">
                <a:solidFill>
                  <a:srgbClr val="D1F1A9"/>
                </a:solidFill>
                <a:effectLst/>
                <a:latin typeface="Fira Code" panose="020B0809050000020004" pitchFamily="49" charset="0"/>
              </a:rPr>
              <a:t>"type Speaker interface {</a:t>
            </a:r>
            <a:r>
              <a:rPr lang="en-IN" b="0" dirty="0">
                <a:solidFill>
                  <a:srgbClr val="FFC58F"/>
                </a:solidFill>
                <a:effectLst/>
                <a:latin typeface="Fira Code" panose="020B0809050000020004" pitchFamily="49" charset="0"/>
              </a:rPr>
              <a:t>\n</a:t>
            </a:r>
            <a:r>
              <a:rPr lang="en-IN" b="0" dirty="0">
                <a:solidFill>
                  <a:srgbClr val="D1F1A9"/>
                </a:solidFill>
                <a:effectLst/>
                <a:latin typeface="Fira Code" panose="020B0809050000020004" pitchFamily="49" charset="0"/>
              </a:rPr>
              <a:t>    Speak() string</a:t>
            </a:r>
            <a:r>
              <a:rPr lang="en-IN" b="0" dirty="0">
                <a:solidFill>
                  <a:srgbClr val="FFC58F"/>
                </a:solidFill>
                <a:effectLst/>
                <a:latin typeface="Fira Code" panose="020B0809050000020004" pitchFamily="49" charset="0"/>
              </a:rPr>
              <a:t>\n</a:t>
            </a:r>
            <a:r>
              <a:rPr lang="en-IN" b="0" dirty="0">
                <a:solidFill>
                  <a:srgbClr val="D1F1A9"/>
                </a:solidFill>
                <a:effectLst/>
                <a:latin typeface="Fira Code" panose="020B0809050000020004" pitchFamily="49" charset="0"/>
              </a:rPr>
              <a:t>}</a:t>
            </a:r>
            <a:r>
              <a:rPr lang="en-IN" b="0" dirty="0">
                <a:solidFill>
                  <a:srgbClr val="FFC58F"/>
                </a:solidFill>
                <a:effectLst/>
                <a:latin typeface="Fira Code" panose="020B0809050000020004" pitchFamily="49" charset="0"/>
              </a:rPr>
              <a:t>\n\</a:t>
            </a:r>
            <a:r>
              <a:rPr lang="en-IN" b="0" dirty="0" err="1">
                <a:solidFill>
                  <a:srgbClr val="FFC58F"/>
                </a:solidFill>
                <a:effectLst/>
                <a:latin typeface="Fira Code" panose="020B0809050000020004" pitchFamily="49" charset="0"/>
              </a:rPr>
              <a:t>n</a:t>
            </a:r>
            <a:r>
              <a:rPr lang="en-IN" b="0" dirty="0" err="1">
                <a:solidFill>
                  <a:srgbClr val="D1F1A9"/>
                </a:solidFill>
                <a:effectLst/>
                <a:latin typeface="Fira Code" panose="020B0809050000020004" pitchFamily="49" charset="0"/>
              </a:rPr>
              <a:t>type</a:t>
            </a:r>
            <a:r>
              <a:rPr lang="en-IN" b="0" dirty="0">
                <a:solidFill>
                  <a:srgbClr val="D1F1A9"/>
                </a:solidFill>
                <a:effectLst/>
                <a:latin typeface="Fira Code" panose="020B0809050000020004" pitchFamily="49" charset="0"/>
              </a:rPr>
              <a:t> Dog struct{}</a:t>
            </a:r>
            <a:r>
              <a:rPr lang="en-IN" b="0" dirty="0">
                <a:solidFill>
                  <a:srgbClr val="FFC58F"/>
                </a:solidFill>
                <a:effectLst/>
                <a:latin typeface="Fira Code" panose="020B0809050000020004" pitchFamily="49" charset="0"/>
              </a:rPr>
              <a:t>\</a:t>
            </a:r>
            <a:r>
              <a:rPr lang="en-IN" b="0" dirty="0" err="1">
                <a:solidFill>
                  <a:srgbClr val="FFC58F"/>
                </a:solidFill>
                <a:effectLst/>
                <a:latin typeface="Fira Code" panose="020B0809050000020004" pitchFamily="49" charset="0"/>
              </a:rPr>
              <a:t>n</a:t>
            </a:r>
            <a:r>
              <a:rPr lang="en-IN" b="0" dirty="0" err="1">
                <a:solidFill>
                  <a:srgbClr val="D1F1A9"/>
                </a:solidFill>
                <a:effectLst/>
                <a:latin typeface="Fira Code" panose="020B0809050000020004" pitchFamily="49" charset="0"/>
              </a:rPr>
              <a:t>func</a:t>
            </a:r>
            <a:r>
              <a:rPr lang="en-IN" b="0" dirty="0">
                <a:solidFill>
                  <a:srgbClr val="D1F1A9"/>
                </a:solidFill>
                <a:effectLst/>
                <a:latin typeface="Fira Code" panose="020B0809050000020004" pitchFamily="49" charset="0"/>
              </a:rPr>
              <a:t> (d Dog) Speak() string {</a:t>
            </a:r>
            <a:r>
              <a:rPr lang="en-IN" b="0" dirty="0">
                <a:solidFill>
                  <a:srgbClr val="FFC58F"/>
                </a:solidFill>
                <a:effectLst/>
                <a:latin typeface="Fira Code" panose="020B0809050000020004" pitchFamily="49" charset="0"/>
              </a:rPr>
              <a:t>\n</a:t>
            </a:r>
            <a:r>
              <a:rPr lang="en-IN" b="0" dirty="0">
                <a:solidFill>
                  <a:srgbClr val="D1F1A9"/>
                </a:solidFill>
                <a:effectLst/>
                <a:latin typeface="Fira Code" panose="020B0809050000020004" pitchFamily="49" charset="0"/>
              </a:rPr>
              <a:t>    return </a:t>
            </a:r>
            <a:r>
              <a:rPr lang="en-IN" b="0" dirty="0">
                <a:solidFill>
                  <a:srgbClr val="FFC58F"/>
                </a:solidFill>
                <a:effectLst/>
                <a:latin typeface="Fira Code" panose="020B0809050000020004" pitchFamily="49" charset="0"/>
              </a:rPr>
              <a:t>\"</a:t>
            </a:r>
            <a:r>
              <a:rPr lang="en-IN" b="0" dirty="0">
                <a:solidFill>
                  <a:srgbClr val="D1F1A9"/>
                </a:solidFill>
                <a:effectLst/>
                <a:latin typeface="Fira Code" panose="020B0809050000020004" pitchFamily="49" charset="0"/>
              </a:rPr>
              <a:t>Bark</a:t>
            </a:r>
            <a:r>
              <a:rPr lang="en-IN" b="0" dirty="0">
                <a:solidFill>
                  <a:srgbClr val="FFC58F"/>
                </a:solidFill>
                <a:effectLst/>
                <a:latin typeface="Fira Code" panose="020B0809050000020004" pitchFamily="49" charset="0"/>
              </a:rPr>
              <a:t>\"\n</a:t>
            </a:r>
            <a:r>
              <a:rPr lang="en-IN" b="0" dirty="0">
                <a:solidFill>
                  <a:srgbClr val="D1F1A9"/>
                </a:solidFill>
                <a:effectLst/>
                <a:latin typeface="Fira Code" panose="020B0809050000020004" pitchFamily="49" charset="0"/>
              </a:rPr>
              <a:t>}</a:t>
            </a:r>
            <a:r>
              <a:rPr lang="en-IN" b="0" dirty="0">
                <a:solidFill>
                  <a:srgbClr val="FFC58F"/>
                </a:solidFill>
                <a:effectLst/>
                <a:latin typeface="Fira Code" panose="020B0809050000020004" pitchFamily="49" charset="0"/>
              </a:rPr>
              <a:t>\n\</a:t>
            </a:r>
            <a:r>
              <a:rPr lang="en-IN" b="0" dirty="0" err="1">
                <a:solidFill>
                  <a:srgbClr val="FFC58F"/>
                </a:solidFill>
                <a:effectLst/>
                <a:latin typeface="Fira Code" panose="020B0809050000020004" pitchFamily="49" charset="0"/>
              </a:rPr>
              <a:t>n</a:t>
            </a:r>
            <a:r>
              <a:rPr lang="en-IN" b="0" dirty="0" err="1">
                <a:solidFill>
                  <a:srgbClr val="D1F1A9"/>
                </a:solidFill>
                <a:effectLst/>
                <a:latin typeface="Fira Code" panose="020B0809050000020004" pitchFamily="49" charset="0"/>
              </a:rPr>
              <a:t>var</a:t>
            </a:r>
            <a:r>
              <a:rPr lang="en-IN" b="0" dirty="0">
                <a:solidFill>
                  <a:srgbClr val="D1F1A9"/>
                </a:solidFill>
                <a:effectLst/>
                <a:latin typeface="Fira Code" panose="020B0809050000020004" pitchFamily="49" charset="0"/>
              </a:rPr>
              <a:t> animal Speaker = Dog{}</a:t>
            </a:r>
            <a:r>
              <a:rPr lang="en-IN" b="0" dirty="0">
                <a:solidFill>
                  <a:srgbClr val="FFC58F"/>
                </a:solidFill>
                <a:effectLst/>
                <a:latin typeface="Fira Code" panose="020B0809050000020004" pitchFamily="49" charset="0"/>
              </a:rPr>
              <a:t>\</a:t>
            </a:r>
            <a:r>
              <a:rPr lang="en-IN" b="0" dirty="0" err="1">
                <a:solidFill>
                  <a:srgbClr val="FFC58F"/>
                </a:solidFill>
                <a:effectLst/>
                <a:latin typeface="Fira Code" panose="020B0809050000020004" pitchFamily="49" charset="0"/>
              </a:rPr>
              <a:t>n</a:t>
            </a:r>
            <a:r>
              <a:rPr lang="en-IN" b="0" dirty="0" err="1">
                <a:solidFill>
                  <a:srgbClr val="D1F1A9"/>
                </a:solidFill>
                <a:effectLst/>
                <a:latin typeface="Fira Code" panose="020B0809050000020004" pitchFamily="49" charset="0"/>
              </a:rPr>
              <a:t>fmt.Println</a:t>
            </a:r>
            <a:r>
              <a:rPr lang="en-IN" b="0" dirty="0">
                <a:solidFill>
                  <a:srgbClr val="D1F1A9"/>
                </a:solidFill>
                <a:effectLst/>
                <a:latin typeface="Fira Code" panose="020B0809050000020004" pitchFamily="49" charset="0"/>
              </a:rPr>
              <a:t>(</a:t>
            </a:r>
            <a:r>
              <a:rPr lang="en-IN" b="0" dirty="0" err="1">
                <a:solidFill>
                  <a:srgbClr val="D1F1A9"/>
                </a:solidFill>
                <a:effectLst/>
                <a:latin typeface="Fira Code" panose="020B0809050000020004" pitchFamily="49" charset="0"/>
              </a:rPr>
              <a:t>animal.Speak</a:t>
            </a:r>
            <a:r>
              <a:rPr lang="en-IN" b="0" dirty="0">
                <a:solidFill>
                  <a:srgbClr val="D1F1A9"/>
                </a:solidFill>
                <a:effectLst/>
                <a:latin typeface="Fira Code" panose="020B0809050000020004" pitchFamily="49" charset="0"/>
              </a:rPr>
              <a:t>())  // Output: Bark"</a:t>
            </a:r>
            <a:r>
              <a:rPr lang="en-IN" b="0" dirty="0">
                <a:solidFill>
                  <a:srgbClr val="FFFFFF"/>
                </a:solidFill>
                <a:effectLst/>
                <a:latin typeface="Fira Code" panose="020B0809050000020004" pitchFamily="49" charset="0"/>
              </a:rPr>
              <a:t>,</a:t>
            </a:r>
          </a:p>
          <a:p>
            <a:pPr>
              <a:lnSpc>
                <a:spcPts val="1425"/>
              </a:lnSpc>
              <a:buNone/>
            </a:pPr>
            <a:r>
              <a:rPr lang="en-IN" b="0" dirty="0">
                <a:solidFill>
                  <a:srgbClr val="FFFFFF"/>
                </a:solidFill>
                <a:effectLst/>
                <a:latin typeface="Fira Code" panose="020B0809050000020004" pitchFamily="49" charset="0"/>
              </a:rPr>
              <a:t>        </a:t>
            </a:r>
            <a:r>
              <a:rPr lang="en-IN" b="0" dirty="0">
                <a:solidFill>
                  <a:srgbClr val="FFEEAD"/>
                </a:solidFill>
                <a:effectLst/>
                <a:latin typeface="Fira Code" panose="020B0809050000020004" pitchFamily="49" charset="0"/>
              </a:rPr>
              <a:t>"</a:t>
            </a:r>
            <a:r>
              <a:rPr lang="en-IN" b="0" dirty="0" err="1">
                <a:solidFill>
                  <a:srgbClr val="FFEEAD"/>
                </a:solidFill>
                <a:effectLst/>
                <a:latin typeface="Fira Code" panose="020B0809050000020004" pitchFamily="49" charset="0"/>
              </a:rPr>
              <a:t>slide_type</a:t>
            </a:r>
            <a:r>
              <a:rPr lang="en-IN" b="0" dirty="0">
                <a:solidFill>
                  <a:srgbClr val="FFEEAD"/>
                </a:solidFill>
                <a:effectLst/>
                <a:latin typeface="Fira Code" panose="020B0809050000020004" pitchFamily="49" charset="0"/>
              </a:rPr>
              <a:t>"</a:t>
            </a:r>
            <a:r>
              <a:rPr lang="en-IN" b="0" dirty="0">
                <a:solidFill>
                  <a:srgbClr val="FFFFFF"/>
                </a:solidFill>
                <a:effectLst/>
                <a:latin typeface="Fira Code" panose="020B0809050000020004" pitchFamily="49" charset="0"/>
              </a:rPr>
              <a:t>: </a:t>
            </a:r>
            <a:r>
              <a:rPr lang="en-IN" b="0" dirty="0">
                <a:solidFill>
                  <a:srgbClr val="D1F1A9"/>
                </a:solidFill>
                <a:effectLst/>
                <a:latin typeface="Fira Code" panose="020B0809050000020004" pitchFamily="49" charset="0"/>
              </a:rPr>
              <a:t>"code"</a:t>
            </a:r>
            <a:endParaRPr lang="en-IN" b="0" dirty="0">
              <a:solidFill>
                <a:srgbClr val="FFFFFF"/>
              </a:solidFill>
              <a:effectLst/>
              <a:latin typeface="Fira Code" panose="020B0809050000020004" pitchFamily="49" charset="0"/>
            </a:endParaRPr>
          </a:p>
          <a:p>
            <a:pPr>
              <a:lnSpc>
                <a:spcPts val="1425"/>
              </a:lnSpc>
              <a:buNone/>
            </a:pPr>
            <a:r>
              <a:rPr lang="en-IN" b="0" dirty="0">
                <a:solidFill>
                  <a:srgbClr val="FFFFFF"/>
                </a:solidFill>
                <a:effectLst/>
                <a:latin typeface="Fira Code" panose="020B0809050000020004" pitchFamily="49" charset="0"/>
              </a:rPr>
              <a:t>    },</a:t>
            </a:r>
          </a:p>
          <a:p>
            <a:pPr>
              <a:lnSpc>
                <a:spcPts val="1425"/>
              </a:lnSpc>
              <a:buNone/>
            </a:pPr>
            <a:r>
              <a:rPr lang="en-IN" b="0" dirty="0">
                <a:solidFill>
                  <a:srgbClr val="FFFFFF"/>
                </a:solidFill>
                <a:effectLst/>
                <a:latin typeface="Fira Code" panose="020B0809050000020004" pitchFamily="49" charset="0"/>
              </a:rPr>
              <a:t>    {</a:t>
            </a:r>
          </a:p>
          <a:p>
            <a:pPr>
              <a:lnSpc>
                <a:spcPts val="1425"/>
              </a:lnSpc>
              <a:buNone/>
            </a:pPr>
            <a:r>
              <a:rPr lang="en-IN" b="0" dirty="0">
                <a:solidFill>
                  <a:srgbClr val="FFFFFF"/>
                </a:solidFill>
                <a:effectLst/>
                <a:latin typeface="Fira Code" panose="020B0809050000020004" pitchFamily="49" charset="0"/>
              </a:rPr>
              <a:t>        </a:t>
            </a:r>
            <a:r>
              <a:rPr lang="en-IN" b="0" dirty="0">
                <a:solidFill>
                  <a:srgbClr val="FFEEAD"/>
                </a:solidFill>
                <a:effectLst/>
                <a:latin typeface="Fira Code" panose="020B0809050000020004" pitchFamily="49" charset="0"/>
              </a:rPr>
              <a:t>"title"</a:t>
            </a:r>
            <a:r>
              <a:rPr lang="en-IN" b="0" dirty="0">
                <a:solidFill>
                  <a:srgbClr val="FFFFFF"/>
                </a:solidFill>
                <a:effectLst/>
                <a:latin typeface="Fira Code" panose="020B0809050000020004" pitchFamily="49" charset="0"/>
              </a:rPr>
              <a:t>: </a:t>
            </a:r>
            <a:r>
              <a:rPr lang="en-IN" b="0" dirty="0">
                <a:solidFill>
                  <a:srgbClr val="D1F1A9"/>
                </a:solidFill>
                <a:effectLst/>
                <a:latin typeface="Fira Code" panose="020B0809050000020004" pitchFamily="49" charset="0"/>
              </a:rPr>
              <a:t>"Nil Value in Golang"</a:t>
            </a:r>
            <a:r>
              <a:rPr lang="en-IN" b="0" dirty="0">
                <a:solidFill>
                  <a:srgbClr val="FFFFFF"/>
                </a:solidFill>
                <a:effectLst/>
                <a:latin typeface="Fira Code" panose="020B0809050000020004" pitchFamily="49" charset="0"/>
              </a:rPr>
              <a:t>,</a:t>
            </a:r>
          </a:p>
          <a:p>
            <a:pPr>
              <a:lnSpc>
                <a:spcPts val="1425"/>
              </a:lnSpc>
              <a:buNone/>
            </a:pPr>
            <a:r>
              <a:rPr lang="en-IN" b="0" dirty="0">
                <a:solidFill>
                  <a:srgbClr val="FFFFFF"/>
                </a:solidFill>
                <a:effectLst/>
                <a:latin typeface="Fira Code" panose="020B0809050000020004" pitchFamily="49" charset="0"/>
              </a:rPr>
              <a:t>        </a:t>
            </a:r>
            <a:r>
              <a:rPr lang="en-IN" b="0" dirty="0">
                <a:solidFill>
                  <a:srgbClr val="FFEEAD"/>
                </a:solidFill>
                <a:effectLst/>
                <a:latin typeface="Fira Code" panose="020B0809050000020004" pitchFamily="49" charset="0"/>
              </a:rPr>
              <a:t>"content"</a:t>
            </a:r>
            <a:r>
              <a:rPr lang="en-IN" b="0" dirty="0">
                <a:solidFill>
                  <a:srgbClr val="FFFFFF"/>
                </a:solidFill>
                <a:effectLst/>
                <a:latin typeface="Fira Code" panose="020B0809050000020004" pitchFamily="49" charset="0"/>
              </a:rPr>
              <a:t>: </a:t>
            </a:r>
            <a:r>
              <a:rPr lang="en-IN" b="0" dirty="0">
                <a:solidFill>
                  <a:srgbClr val="D1F1A9"/>
                </a:solidFill>
                <a:effectLst/>
                <a:latin typeface="Fira Code" panose="020B0809050000020004" pitchFamily="49" charset="0"/>
              </a:rPr>
              <a:t>"Nil </a:t>
            </a:r>
            <a:r>
              <a:rPr lang="hi-IN" b="0" dirty="0">
                <a:solidFill>
                  <a:srgbClr val="D1F1A9"/>
                </a:solidFill>
                <a:effectLst/>
                <a:latin typeface="Fira Code" panose="020B0809050000020004" pitchFamily="49" charset="0"/>
              </a:rPr>
              <a:t>वैल्यू उन टाइप्स के लिए उपयोग होती है जो </a:t>
            </a:r>
            <a:r>
              <a:rPr lang="en-IN" b="0" dirty="0">
                <a:solidFill>
                  <a:srgbClr val="D1F1A9"/>
                </a:solidFill>
                <a:effectLst/>
                <a:latin typeface="Fira Code" panose="020B0809050000020004" pitchFamily="49" charset="0"/>
              </a:rPr>
              <a:t>reference-based </a:t>
            </a:r>
            <a:r>
              <a:rPr lang="hi-IN" b="0" dirty="0">
                <a:solidFill>
                  <a:srgbClr val="D1F1A9"/>
                </a:solidFill>
                <a:effectLst/>
                <a:latin typeface="Fira Code" panose="020B0809050000020004" pitchFamily="49" charset="0"/>
              </a:rPr>
              <a:t>होते हैं, जैसे </a:t>
            </a:r>
            <a:r>
              <a:rPr lang="en-IN" b="0" dirty="0">
                <a:solidFill>
                  <a:srgbClr val="D1F1A9"/>
                </a:solidFill>
                <a:effectLst/>
                <a:latin typeface="Fira Code" panose="020B0809050000020004" pitchFamily="49" charset="0"/>
              </a:rPr>
              <a:t>pointers, slices, maps, channels, interfaces </a:t>
            </a:r>
            <a:r>
              <a:rPr lang="hi-IN" b="0" dirty="0">
                <a:solidFill>
                  <a:srgbClr val="D1F1A9"/>
                </a:solidFill>
                <a:effectLst/>
                <a:latin typeface="Fira Code" panose="020B0809050000020004" pitchFamily="49" charset="0"/>
              </a:rPr>
              <a:t>और </a:t>
            </a:r>
            <a:r>
              <a:rPr lang="en-IN" b="0" dirty="0">
                <a:solidFill>
                  <a:srgbClr val="D1F1A9"/>
                </a:solidFill>
                <a:effectLst/>
                <a:latin typeface="Fira Code" panose="020B0809050000020004" pitchFamily="49" charset="0"/>
              </a:rPr>
              <a:t>functions। </a:t>
            </a:r>
            <a:r>
              <a:rPr lang="hi-IN" b="0" dirty="0">
                <a:solidFill>
                  <a:srgbClr val="D1F1A9"/>
                </a:solidFill>
                <a:effectLst/>
                <a:latin typeface="Fira Code" panose="020B0809050000020004" pitchFamily="49" charset="0"/>
              </a:rPr>
              <a:t>जब किसी </a:t>
            </a:r>
            <a:r>
              <a:rPr lang="en-IN" b="0" dirty="0">
                <a:solidFill>
                  <a:srgbClr val="D1F1A9"/>
                </a:solidFill>
                <a:effectLst/>
                <a:latin typeface="Fira Code" panose="020B0809050000020004" pitchFamily="49" charset="0"/>
              </a:rPr>
              <a:t>reference </a:t>
            </a:r>
            <a:r>
              <a:rPr lang="hi-IN" b="0" dirty="0">
                <a:solidFill>
                  <a:srgbClr val="D1F1A9"/>
                </a:solidFill>
                <a:effectLst/>
                <a:latin typeface="Fira Code" panose="020B0809050000020004" pitchFamily="49" charset="0"/>
              </a:rPr>
              <a:t>टाइप की वैल्यू </a:t>
            </a:r>
            <a:r>
              <a:rPr lang="en-IN" b="0" dirty="0">
                <a:solidFill>
                  <a:srgbClr val="D1F1A9"/>
                </a:solidFill>
                <a:effectLst/>
                <a:latin typeface="Fira Code" panose="020B0809050000020004" pitchFamily="49" charset="0"/>
              </a:rPr>
              <a:t>nil </a:t>
            </a:r>
            <a:r>
              <a:rPr lang="hi-IN" b="0" dirty="0">
                <a:solidFill>
                  <a:srgbClr val="D1F1A9"/>
                </a:solidFill>
                <a:effectLst/>
                <a:latin typeface="Fira Code" panose="020B0809050000020004" pitchFamily="49" charset="0"/>
              </a:rPr>
              <a:t>होती है, तो इसका मतलब है कि वह किसी भी मेमोरी लोकेशन को पॉइंट नहीं कर रही है। यह एक महत्वपूर्ण सुरक्षा तंत्र है जो </a:t>
            </a:r>
            <a:r>
              <a:rPr lang="en-IN" b="0" dirty="0">
                <a:solidFill>
                  <a:srgbClr val="D1F1A9"/>
                </a:solidFill>
                <a:effectLst/>
                <a:latin typeface="Fira Code" panose="020B0809050000020004" pitchFamily="49" charset="0"/>
              </a:rPr>
              <a:t>runtime errors </a:t>
            </a:r>
            <a:r>
              <a:rPr lang="hi-IN" b="0" dirty="0">
                <a:solidFill>
                  <a:srgbClr val="D1F1A9"/>
                </a:solidFill>
                <a:effectLst/>
                <a:latin typeface="Fira Code" panose="020B0809050000020004" pitchFamily="49" charset="0"/>
              </a:rPr>
              <a:t>को रोकने में मदद करता है। </a:t>
            </a:r>
            <a:r>
              <a:rPr lang="en-IN" b="0" dirty="0">
                <a:solidFill>
                  <a:srgbClr val="D1F1A9"/>
                </a:solidFill>
                <a:effectLst/>
                <a:latin typeface="Fira Code" panose="020B0809050000020004" pitchFamily="49" charset="0"/>
              </a:rPr>
              <a:t>Nil </a:t>
            </a:r>
            <a:r>
              <a:rPr lang="hi-IN" b="0" dirty="0">
                <a:solidFill>
                  <a:srgbClr val="D1F1A9"/>
                </a:solidFill>
                <a:effectLst/>
                <a:latin typeface="Fira Code" panose="020B0809050000020004" pitchFamily="49" charset="0"/>
              </a:rPr>
              <a:t>का सही उपयोग प्रोग्राम की स्थिरता और विश्वसनीयता को बढ़ाता है। हालांकि, </a:t>
            </a:r>
            <a:r>
              <a:rPr lang="en-IN" b="0" dirty="0">
                <a:solidFill>
                  <a:srgbClr val="D1F1A9"/>
                </a:solidFill>
                <a:effectLst/>
                <a:latin typeface="Fira Code" panose="020B0809050000020004" pitchFamily="49" charset="0"/>
              </a:rPr>
              <a:t>nil dereference </a:t>
            </a:r>
            <a:r>
              <a:rPr lang="hi-IN" b="0" dirty="0">
                <a:solidFill>
                  <a:srgbClr val="D1F1A9"/>
                </a:solidFill>
                <a:effectLst/>
                <a:latin typeface="Fira Code" panose="020B0809050000020004" pitchFamily="49" charset="0"/>
              </a:rPr>
              <a:t>करने से `</a:t>
            </a:r>
            <a:r>
              <a:rPr lang="en-IN" b="0" dirty="0">
                <a:solidFill>
                  <a:srgbClr val="D1F1A9"/>
                </a:solidFill>
                <a:effectLst/>
                <a:latin typeface="Fira Code" panose="020B0809050000020004" pitchFamily="49" charset="0"/>
              </a:rPr>
              <a:t>runtime panic` </a:t>
            </a:r>
            <a:r>
              <a:rPr lang="hi-IN" b="0" dirty="0">
                <a:solidFill>
                  <a:srgbClr val="D1F1A9"/>
                </a:solidFill>
                <a:effectLst/>
                <a:latin typeface="Fira Code" panose="020B0809050000020004" pitchFamily="49" charset="0"/>
              </a:rPr>
              <a:t>हो सकता है, इसलिए इसका उपयोग करते समय उचित चेक करना आवश्यक है।"</a:t>
            </a:r>
            <a:r>
              <a:rPr lang="hi-IN" b="0" dirty="0">
                <a:solidFill>
                  <a:srgbClr val="FFFFFF"/>
                </a:solidFill>
                <a:effectLst/>
                <a:latin typeface="Fira Code" panose="020B0809050000020004" pitchFamily="49" charset="0"/>
              </a:rPr>
              <a:t>,</a:t>
            </a:r>
          </a:p>
          <a:p>
            <a:pPr>
              <a:lnSpc>
                <a:spcPts val="1425"/>
              </a:lnSpc>
              <a:buNone/>
            </a:pPr>
            <a:r>
              <a:rPr lang="hi-IN" b="0" dirty="0">
                <a:solidFill>
                  <a:srgbClr val="FFFFFF"/>
                </a:solidFill>
                <a:effectLst/>
                <a:latin typeface="Fira Code" panose="020B0809050000020004" pitchFamily="49" charset="0"/>
              </a:rPr>
              <a:t>        </a:t>
            </a:r>
            <a:r>
              <a:rPr lang="hi-IN" b="0" dirty="0">
                <a:solidFill>
                  <a:srgbClr val="FFEEAD"/>
                </a:solidFill>
                <a:effectLst/>
                <a:latin typeface="Fira Code" panose="020B0809050000020004" pitchFamily="49" charset="0"/>
              </a:rPr>
              <a:t>"</a:t>
            </a:r>
            <a:r>
              <a:rPr lang="en-IN" b="0" dirty="0" err="1">
                <a:solidFill>
                  <a:srgbClr val="FFEEAD"/>
                </a:solidFill>
                <a:effectLst/>
                <a:latin typeface="Fira Code" panose="020B0809050000020004" pitchFamily="49" charset="0"/>
              </a:rPr>
              <a:t>slide_type</a:t>
            </a:r>
            <a:r>
              <a:rPr lang="en-IN" b="0" dirty="0">
                <a:solidFill>
                  <a:srgbClr val="FFEEAD"/>
                </a:solidFill>
                <a:effectLst/>
                <a:latin typeface="Fira Code" panose="020B0809050000020004" pitchFamily="49" charset="0"/>
              </a:rPr>
              <a:t>"</a:t>
            </a:r>
            <a:r>
              <a:rPr lang="en-IN" b="0" dirty="0">
                <a:solidFill>
                  <a:srgbClr val="FFFFFF"/>
                </a:solidFill>
                <a:effectLst/>
                <a:latin typeface="Fira Code" panose="020B0809050000020004" pitchFamily="49" charset="0"/>
              </a:rPr>
              <a:t>: </a:t>
            </a:r>
            <a:r>
              <a:rPr lang="en-IN" b="0" dirty="0">
                <a:solidFill>
                  <a:srgbClr val="D1F1A9"/>
                </a:solidFill>
                <a:effectLst/>
                <a:latin typeface="Fira Code" panose="020B0809050000020004" pitchFamily="49" charset="0"/>
              </a:rPr>
              <a:t>"text"</a:t>
            </a:r>
            <a:endParaRPr lang="en-IN" b="0" dirty="0">
              <a:solidFill>
                <a:srgbClr val="FFFFFF"/>
              </a:solidFill>
              <a:effectLst/>
              <a:latin typeface="Fira Code" panose="020B0809050000020004" pitchFamily="49" charset="0"/>
            </a:endParaRPr>
          </a:p>
          <a:p>
            <a:pPr>
              <a:lnSpc>
                <a:spcPts val="1425"/>
              </a:lnSpc>
              <a:buNone/>
            </a:pPr>
            <a:r>
              <a:rPr lang="en-IN" b="0" dirty="0">
                <a:solidFill>
                  <a:srgbClr val="FFFFFF"/>
                </a:solidFill>
                <a:effectLst/>
                <a:latin typeface="Fira Code" panose="020B0809050000020004" pitchFamily="49" charset="0"/>
              </a:rPr>
              <a:t>    },</a:t>
            </a:r>
          </a:p>
          <a:p>
            <a:pPr>
              <a:lnSpc>
                <a:spcPts val="1425"/>
              </a:lnSpc>
              <a:buNone/>
            </a:pPr>
            <a:r>
              <a:rPr lang="en-IN" b="0" dirty="0">
                <a:solidFill>
                  <a:srgbClr val="FFFFFF"/>
                </a:solidFill>
                <a:effectLst/>
                <a:latin typeface="Fira Code" panose="020B0809050000020004" pitchFamily="49" charset="0"/>
              </a:rPr>
              <a:t>    {</a:t>
            </a:r>
          </a:p>
          <a:p>
            <a:pPr>
              <a:lnSpc>
                <a:spcPts val="1425"/>
              </a:lnSpc>
              <a:buNone/>
            </a:pPr>
            <a:r>
              <a:rPr lang="en-IN" b="0" dirty="0">
                <a:solidFill>
                  <a:srgbClr val="FFFFFF"/>
                </a:solidFill>
                <a:effectLst/>
                <a:latin typeface="Fira Code" panose="020B0809050000020004" pitchFamily="49" charset="0"/>
              </a:rPr>
              <a:t>        </a:t>
            </a:r>
            <a:r>
              <a:rPr lang="en-IN" b="0" dirty="0">
                <a:solidFill>
                  <a:srgbClr val="FFEEAD"/>
                </a:solidFill>
                <a:effectLst/>
                <a:latin typeface="Fira Code" panose="020B0809050000020004" pitchFamily="49" charset="0"/>
              </a:rPr>
              <a:t>"title"</a:t>
            </a:r>
            <a:r>
              <a:rPr lang="en-IN" b="0" dirty="0">
                <a:solidFill>
                  <a:srgbClr val="FFFFFF"/>
                </a:solidFill>
                <a:effectLst/>
                <a:latin typeface="Fira Code" panose="020B0809050000020004" pitchFamily="49" charset="0"/>
              </a:rPr>
              <a:t>: </a:t>
            </a:r>
            <a:r>
              <a:rPr lang="en-IN" b="0" dirty="0">
                <a:solidFill>
                  <a:srgbClr val="D1F1A9"/>
                </a:solidFill>
                <a:effectLst/>
                <a:latin typeface="Fira Code" panose="020B0809050000020004" pitchFamily="49" charset="0"/>
              </a:rPr>
              <a:t>"Nil Value - Example"</a:t>
            </a:r>
            <a:r>
              <a:rPr lang="en-IN" b="0" dirty="0">
                <a:solidFill>
                  <a:srgbClr val="FFFFFF"/>
                </a:solidFill>
                <a:effectLst/>
                <a:latin typeface="Fira Code" panose="020B0809050000020004" pitchFamily="49" charset="0"/>
              </a:rPr>
              <a:t>,</a:t>
            </a:r>
          </a:p>
          <a:p>
            <a:pPr>
              <a:lnSpc>
                <a:spcPts val="1425"/>
              </a:lnSpc>
              <a:buNone/>
            </a:pPr>
            <a:r>
              <a:rPr lang="en-IN" b="0" dirty="0">
                <a:solidFill>
                  <a:srgbClr val="FFFFFF"/>
                </a:solidFill>
                <a:effectLst/>
                <a:latin typeface="Fira Code" panose="020B0809050000020004" pitchFamily="49" charset="0"/>
              </a:rPr>
              <a:t>        </a:t>
            </a:r>
            <a:r>
              <a:rPr lang="en-IN" b="0" dirty="0">
                <a:solidFill>
                  <a:srgbClr val="FFEEAD"/>
                </a:solidFill>
                <a:effectLst/>
                <a:latin typeface="Fira Code" panose="020B0809050000020004" pitchFamily="49" charset="0"/>
              </a:rPr>
              <a:t>"content"</a:t>
            </a:r>
            <a:r>
              <a:rPr lang="en-IN" b="0" dirty="0">
                <a:solidFill>
                  <a:srgbClr val="FFFFFF"/>
                </a:solidFill>
                <a:effectLst/>
                <a:latin typeface="Fira Code" panose="020B0809050000020004" pitchFamily="49" charset="0"/>
              </a:rPr>
              <a:t>: </a:t>
            </a:r>
            <a:r>
              <a:rPr lang="en-IN" b="0" dirty="0">
                <a:solidFill>
                  <a:srgbClr val="D1F1A9"/>
                </a:solidFill>
                <a:effectLst/>
                <a:latin typeface="Fira Code" panose="020B0809050000020004" pitchFamily="49" charset="0"/>
              </a:rPr>
              <a:t>"var m map[string]int</a:t>
            </a:r>
            <a:r>
              <a:rPr lang="en-IN" b="0" dirty="0">
                <a:solidFill>
                  <a:srgbClr val="FFC58F"/>
                </a:solidFill>
                <a:effectLst/>
                <a:latin typeface="Fira Code" panose="020B0809050000020004" pitchFamily="49" charset="0"/>
              </a:rPr>
              <a:t>\</a:t>
            </a:r>
            <a:r>
              <a:rPr lang="en-IN" b="0" dirty="0" err="1">
                <a:solidFill>
                  <a:srgbClr val="FFC58F"/>
                </a:solidFill>
                <a:effectLst/>
                <a:latin typeface="Fira Code" panose="020B0809050000020004" pitchFamily="49" charset="0"/>
              </a:rPr>
              <a:t>n</a:t>
            </a:r>
            <a:r>
              <a:rPr lang="en-IN" b="0" dirty="0" err="1">
                <a:solidFill>
                  <a:srgbClr val="D1F1A9"/>
                </a:solidFill>
                <a:effectLst/>
                <a:latin typeface="Fira Code" panose="020B0809050000020004" pitchFamily="49" charset="0"/>
              </a:rPr>
              <a:t>fmt.Println</a:t>
            </a:r>
            <a:r>
              <a:rPr lang="en-IN" b="0" dirty="0">
                <a:solidFill>
                  <a:srgbClr val="D1F1A9"/>
                </a:solidFill>
                <a:effectLst/>
                <a:latin typeface="Fira Code" panose="020B0809050000020004" pitchFamily="49" charset="0"/>
              </a:rPr>
              <a:t>(m == nil)  // Output: true"</a:t>
            </a:r>
            <a:r>
              <a:rPr lang="en-IN" b="0" dirty="0">
                <a:solidFill>
                  <a:srgbClr val="FFFFFF"/>
                </a:solidFill>
                <a:effectLst/>
                <a:latin typeface="Fira Code" panose="020B0809050000020004" pitchFamily="49" charset="0"/>
              </a:rPr>
              <a:t>,</a:t>
            </a:r>
          </a:p>
          <a:p>
            <a:pPr>
              <a:lnSpc>
                <a:spcPts val="1425"/>
              </a:lnSpc>
              <a:buNone/>
            </a:pPr>
            <a:r>
              <a:rPr lang="en-IN" b="0" dirty="0">
                <a:solidFill>
                  <a:srgbClr val="FFFFFF"/>
                </a:solidFill>
                <a:effectLst/>
                <a:latin typeface="Fira Code" panose="020B0809050000020004" pitchFamily="49" charset="0"/>
              </a:rPr>
              <a:t>        </a:t>
            </a:r>
            <a:r>
              <a:rPr lang="en-IN" b="0" dirty="0">
                <a:solidFill>
                  <a:srgbClr val="FFEEAD"/>
                </a:solidFill>
                <a:effectLst/>
                <a:latin typeface="Fira Code" panose="020B0809050000020004" pitchFamily="49" charset="0"/>
              </a:rPr>
              <a:t>"</a:t>
            </a:r>
            <a:r>
              <a:rPr lang="en-IN" b="0" dirty="0" err="1">
                <a:solidFill>
                  <a:srgbClr val="FFEEAD"/>
                </a:solidFill>
                <a:effectLst/>
                <a:latin typeface="Fira Code" panose="020B0809050000020004" pitchFamily="49" charset="0"/>
              </a:rPr>
              <a:t>slide_type</a:t>
            </a:r>
            <a:r>
              <a:rPr lang="en-IN" b="0" dirty="0">
                <a:solidFill>
                  <a:srgbClr val="FFEEAD"/>
                </a:solidFill>
                <a:effectLst/>
                <a:latin typeface="Fira Code" panose="020B0809050000020004" pitchFamily="49" charset="0"/>
              </a:rPr>
              <a:t>"</a:t>
            </a:r>
            <a:r>
              <a:rPr lang="en-IN" b="0" dirty="0">
                <a:solidFill>
                  <a:srgbClr val="FFFFFF"/>
                </a:solidFill>
                <a:effectLst/>
                <a:latin typeface="Fira Code" panose="020B0809050000020004" pitchFamily="49" charset="0"/>
              </a:rPr>
              <a:t>: </a:t>
            </a:r>
            <a:r>
              <a:rPr lang="en-IN" b="0" dirty="0">
                <a:solidFill>
                  <a:srgbClr val="D1F1A9"/>
                </a:solidFill>
                <a:effectLst/>
                <a:latin typeface="Fira Code" panose="020B0809050000020004" pitchFamily="49" charset="0"/>
              </a:rPr>
              <a:t>"code"</a:t>
            </a:r>
            <a:endParaRPr lang="en-IN" b="0" dirty="0">
              <a:solidFill>
                <a:srgbClr val="FFFFFF"/>
              </a:solidFill>
              <a:effectLst/>
              <a:latin typeface="Fira Code" panose="020B0809050000020004" pitchFamily="49" charset="0"/>
            </a:endParaRPr>
          </a:p>
          <a:p>
            <a:pPr>
              <a:lnSpc>
                <a:spcPts val="1425"/>
              </a:lnSpc>
              <a:buNone/>
            </a:pPr>
            <a:r>
              <a:rPr lang="en-IN" b="0" dirty="0">
                <a:solidFill>
                  <a:srgbClr val="FFFFFF"/>
                </a:solidFill>
                <a:effectLst/>
                <a:latin typeface="Fira Code" panose="020B0809050000020004" pitchFamily="49" charset="0"/>
              </a:rPr>
              <a:t>    },</a:t>
            </a:r>
          </a:p>
          <a:p>
            <a:pPr>
              <a:lnSpc>
                <a:spcPts val="1425"/>
              </a:lnSpc>
              <a:buNone/>
            </a:pPr>
            <a:r>
              <a:rPr lang="en-IN" b="0" dirty="0">
                <a:solidFill>
                  <a:srgbClr val="FFFFFF"/>
                </a:solidFill>
                <a:effectLst/>
                <a:latin typeface="Fira Code" panose="020B0809050000020004" pitchFamily="49" charset="0"/>
              </a:rPr>
              <a:t>    {</a:t>
            </a:r>
          </a:p>
          <a:p>
            <a:pPr>
              <a:lnSpc>
                <a:spcPts val="1425"/>
              </a:lnSpc>
              <a:buNone/>
            </a:pPr>
            <a:r>
              <a:rPr lang="en-IN" b="0" dirty="0">
                <a:solidFill>
                  <a:srgbClr val="FFFFFF"/>
                </a:solidFill>
                <a:effectLst/>
                <a:latin typeface="Fira Code" panose="020B0809050000020004" pitchFamily="49" charset="0"/>
              </a:rPr>
              <a:t>        </a:t>
            </a:r>
            <a:r>
              <a:rPr lang="en-IN" b="0" dirty="0">
                <a:solidFill>
                  <a:srgbClr val="FFEEAD"/>
                </a:solidFill>
                <a:effectLst/>
                <a:latin typeface="Fira Code" panose="020B0809050000020004" pitchFamily="49" charset="0"/>
              </a:rPr>
              <a:t>"title"</a:t>
            </a:r>
            <a:r>
              <a:rPr lang="en-IN" b="0" dirty="0">
                <a:solidFill>
                  <a:srgbClr val="FFFFFF"/>
                </a:solidFill>
                <a:effectLst/>
                <a:latin typeface="Fira Code" panose="020B0809050000020004" pitchFamily="49" charset="0"/>
              </a:rPr>
              <a:t>: </a:t>
            </a:r>
            <a:r>
              <a:rPr lang="en-IN" b="0" dirty="0">
                <a:solidFill>
                  <a:srgbClr val="D1F1A9"/>
                </a:solidFill>
                <a:effectLst/>
                <a:latin typeface="Fira Code" panose="020B0809050000020004" pitchFamily="49" charset="0"/>
              </a:rPr>
              <a:t>"Memory Optimization with Pointers"</a:t>
            </a:r>
            <a:r>
              <a:rPr lang="en-IN" b="0" dirty="0">
                <a:solidFill>
                  <a:srgbClr val="FFFFFF"/>
                </a:solidFill>
                <a:effectLst/>
                <a:latin typeface="Fira Code" panose="020B0809050000020004" pitchFamily="49" charset="0"/>
              </a:rPr>
              <a:t>,</a:t>
            </a:r>
          </a:p>
          <a:p>
            <a:pPr>
              <a:lnSpc>
                <a:spcPts val="1425"/>
              </a:lnSpc>
              <a:buNone/>
            </a:pPr>
            <a:r>
              <a:rPr lang="en-IN" b="0" dirty="0">
                <a:solidFill>
                  <a:srgbClr val="FFFFFF"/>
                </a:solidFill>
                <a:effectLst/>
                <a:latin typeface="Fira Code" panose="020B0809050000020004" pitchFamily="49" charset="0"/>
              </a:rPr>
              <a:t>        </a:t>
            </a:r>
            <a:r>
              <a:rPr lang="en-IN" b="0" dirty="0">
                <a:solidFill>
                  <a:srgbClr val="FFEEAD"/>
                </a:solidFill>
                <a:effectLst/>
                <a:latin typeface="Fira Code" panose="020B0809050000020004" pitchFamily="49" charset="0"/>
              </a:rPr>
              <a:t>"content"</a:t>
            </a:r>
            <a:r>
              <a:rPr lang="en-IN" b="0" dirty="0">
                <a:solidFill>
                  <a:srgbClr val="FFFFFF"/>
                </a:solidFill>
                <a:effectLst/>
                <a:latin typeface="Fira Code" panose="020B0809050000020004" pitchFamily="49" charset="0"/>
              </a:rPr>
              <a:t>: </a:t>
            </a:r>
            <a:r>
              <a:rPr lang="en-IN" b="0" dirty="0">
                <a:solidFill>
                  <a:srgbClr val="D1F1A9"/>
                </a:solidFill>
                <a:effectLst/>
                <a:latin typeface="Fira Code" panose="020B0809050000020004" pitchFamily="49" charset="0"/>
              </a:rPr>
              <a:t>"Pointers </a:t>
            </a:r>
            <a:r>
              <a:rPr lang="hi-IN" b="0" dirty="0">
                <a:solidFill>
                  <a:srgbClr val="D1F1A9"/>
                </a:solidFill>
                <a:effectLst/>
                <a:latin typeface="Fira Code" panose="020B0809050000020004" pitchFamily="49" charset="0"/>
              </a:rPr>
              <a:t>का उपयोग </a:t>
            </a:r>
            <a:r>
              <a:rPr lang="en-IN" b="0" dirty="0">
                <a:solidFill>
                  <a:srgbClr val="D1F1A9"/>
                </a:solidFill>
                <a:effectLst/>
                <a:latin typeface="Fira Code" panose="020B0809050000020004" pitchFamily="49" charset="0"/>
              </a:rPr>
              <a:t>memory optimization </a:t>
            </a:r>
            <a:r>
              <a:rPr lang="hi-IN" b="0" dirty="0">
                <a:solidFill>
                  <a:srgbClr val="D1F1A9"/>
                </a:solidFill>
                <a:effectLst/>
                <a:latin typeface="Fira Code" panose="020B0809050000020004" pitchFamily="49" charset="0"/>
              </a:rPr>
              <a:t>और </a:t>
            </a:r>
            <a:r>
              <a:rPr lang="en-IN" b="0" dirty="0">
                <a:solidFill>
                  <a:srgbClr val="D1F1A9"/>
                </a:solidFill>
                <a:effectLst/>
                <a:latin typeface="Fira Code" panose="020B0809050000020004" pitchFamily="49" charset="0"/>
              </a:rPr>
              <a:t>references </a:t>
            </a:r>
            <a:r>
              <a:rPr lang="hi-IN" b="0" dirty="0">
                <a:solidFill>
                  <a:srgbClr val="D1F1A9"/>
                </a:solidFill>
                <a:effectLst/>
                <a:latin typeface="Fira Code" panose="020B0809050000020004" pitchFamily="49" charset="0"/>
              </a:rPr>
              <a:t>पास करने के लिए किया जाता है। जब हम किसी बड़े डेटा स्ट्रक्चर (जैसे कि </a:t>
            </a:r>
            <a:r>
              <a:rPr lang="en-IN" b="0" dirty="0">
                <a:solidFill>
                  <a:srgbClr val="D1F1A9"/>
                </a:solidFill>
                <a:effectLst/>
                <a:latin typeface="Fira Code" panose="020B0809050000020004" pitchFamily="49" charset="0"/>
              </a:rPr>
              <a:t>Structs </a:t>
            </a:r>
            <a:r>
              <a:rPr lang="hi-IN" b="0" dirty="0">
                <a:solidFill>
                  <a:srgbClr val="D1F1A9"/>
                </a:solidFill>
                <a:effectLst/>
                <a:latin typeface="Fira Code" panose="020B0809050000020004" pitchFamily="49" charset="0"/>
              </a:rPr>
              <a:t>या </a:t>
            </a:r>
            <a:r>
              <a:rPr lang="en-IN" b="0" dirty="0">
                <a:solidFill>
                  <a:srgbClr val="D1F1A9"/>
                </a:solidFill>
                <a:effectLst/>
                <a:latin typeface="Fira Code" panose="020B0809050000020004" pitchFamily="49" charset="0"/>
              </a:rPr>
              <a:t>Arrays) </a:t>
            </a:r>
            <a:r>
              <a:rPr lang="hi-IN" b="0" dirty="0">
                <a:solidFill>
                  <a:srgbClr val="D1F1A9"/>
                </a:solidFill>
                <a:effectLst/>
                <a:latin typeface="Fira Code" panose="020B0809050000020004" pitchFamily="49" charset="0"/>
              </a:rPr>
              <a:t>को एक फंक्शन में पास करते हैं, तो उसे कॉपी करने के बजाय </a:t>
            </a:r>
            <a:r>
              <a:rPr lang="en-IN" b="0" dirty="0">
                <a:solidFill>
                  <a:srgbClr val="D1F1A9"/>
                </a:solidFill>
                <a:effectLst/>
                <a:latin typeface="Fira Code" panose="020B0809050000020004" pitchFamily="49" charset="0"/>
              </a:rPr>
              <a:t>pointer </a:t>
            </a:r>
            <a:r>
              <a:rPr lang="hi-IN" b="0" dirty="0">
                <a:solidFill>
                  <a:srgbClr val="D1F1A9"/>
                </a:solidFill>
                <a:effectLst/>
                <a:latin typeface="Fira Code" panose="020B0809050000020004" pitchFamily="49" charset="0"/>
              </a:rPr>
              <a:t>के माध्यम से </a:t>
            </a:r>
            <a:r>
              <a:rPr lang="en-IN" b="0" dirty="0">
                <a:solidFill>
                  <a:srgbClr val="D1F1A9"/>
                </a:solidFill>
                <a:effectLst/>
                <a:latin typeface="Fira Code" panose="020B0809050000020004" pitchFamily="49" charset="0"/>
              </a:rPr>
              <a:t>refer </a:t>
            </a:r>
            <a:r>
              <a:rPr lang="hi-IN" b="0" dirty="0">
                <a:solidFill>
                  <a:srgbClr val="D1F1A9"/>
                </a:solidFill>
                <a:effectLst/>
                <a:latin typeface="Fira Code" panose="020B0809050000020004" pitchFamily="49" charset="0"/>
              </a:rPr>
              <a:t>करना ज्यादा </a:t>
            </a:r>
            <a:r>
              <a:rPr lang="en-IN" b="0" dirty="0">
                <a:solidFill>
                  <a:srgbClr val="D1F1A9"/>
                </a:solidFill>
                <a:effectLst/>
                <a:latin typeface="Fira Code" panose="020B0809050000020004" pitchFamily="49" charset="0"/>
              </a:rPr>
              <a:t>efficient </a:t>
            </a:r>
            <a:r>
              <a:rPr lang="hi-IN" b="0" dirty="0">
                <a:solidFill>
                  <a:srgbClr val="D1F1A9"/>
                </a:solidFill>
                <a:effectLst/>
                <a:latin typeface="Fira Code" panose="020B0809050000020004" pitchFamily="49" charset="0"/>
              </a:rPr>
              <a:t>होता है। इससे </a:t>
            </a:r>
            <a:r>
              <a:rPr lang="en-IN" b="0" dirty="0">
                <a:solidFill>
                  <a:srgbClr val="D1F1A9"/>
                </a:solidFill>
                <a:effectLst/>
                <a:latin typeface="Fira Code" panose="020B0809050000020004" pitchFamily="49" charset="0"/>
              </a:rPr>
              <a:t>memory usage </a:t>
            </a:r>
            <a:r>
              <a:rPr lang="hi-IN" b="0" dirty="0">
                <a:solidFill>
                  <a:srgbClr val="D1F1A9"/>
                </a:solidFill>
                <a:effectLst/>
                <a:latin typeface="Fira Code" panose="020B0809050000020004" pitchFamily="49" charset="0"/>
              </a:rPr>
              <a:t>कम होती है और </a:t>
            </a:r>
            <a:r>
              <a:rPr lang="en-IN" b="0" dirty="0">
                <a:solidFill>
                  <a:srgbClr val="D1F1A9"/>
                </a:solidFill>
                <a:effectLst/>
                <a:latin typeface="Fira Code" panose="020B0809050000020004" pitchFamily="49" charset="0"/>
              </a:rPr>
              <a:t>execution speed </a:t>
            </a:r>
            <a:r>
              <a:rPr lang="hi-IN" b="0" dirty="0">
                <a:solidFill>
                  <a:srgbClr val="D1F1A9"/>
                </a:solidFill>
                <a:effectLst/>
                <a:latin typeface="Fira Code" panose="020B0809050000020004" pitchFamily="49" charset="0"/>
              </a:rPr>
              <a:t>बढ़ती है। </a:t>
            </a:r>
            <a:r>
              <a:rPr lang="en-IN" b="0" dirty="0">
                <a:solidFill>
                  <a:srgbClr val="D1F1A9"/>
                </a:solidFill>
                <a:effectLst/>
                <a:latin typeface="Fira Code" panose="020B0809050000020004" pitchFamily="49" charset="0"/>
              </a:rPr>
              <a:t>Golang </a:t>
            </a:r>
            <a:r>
              <a:rPr lang="hi-IN" b="0" dirty="0">
                <a:solidFill>
                  <a:srgbClr val="D1F1A9"/>
                </a:solidFill>
                <a:effectLst/>
                <a:latin typeface="Fira Code" panose="020B0809050000020004" pitchFamily="49" charset="0"/>
              </a:rPr>
              <a:t>में `&amp;` ऑपरेटर का उपयोग किसी वेरिएबल का एड्रेस प्राप्त करने के लिए किया जाता है, और `*` ऑपरेटर का उपयोग उस एड्रेस पर मौजूद डेटा को एक्सेस करने के लिए किया जाता है। </a:t>
            </a:r>
            <a:r>
              <a:rPr lang="en-IN" b="0" dirty="0">
                <a:solidFill>
                  <a:srgbClr val="D1F1A9"/>
                </a:solidFill>
                <a:effectLst/>
                <a:latin typeface="Fira Code" panose="020B0809050000020004" pitchFamily="49" charset="0"/>
              </a:rPr>
              <a:t>Pointers </a:t>
            </a:r>
            <a:r>
              <a:rPr lang="hi-IN" b="0" dirty="0">
                <a:solidFill>
                  <a:srgbClr val="D1F1A9"/>
                </a:solidFill>
                <a:effectLst/>
                <a:latin typeface="Fira Code" panose="020B0809050000020004" pitchFamily="49" charset="0"/>
              </a:rPr>
              <a:t>का सही उपयोग </a:t>
            </a:r>
            <a:r>
              <a:rPr lang="en-IN" b="0" dirty="0">
                <a:solidFill>
                  <a:srgbClr val="D1F1A9"/>
                </a:solidFill>
                <a:effectLst/>
                <a:latin typeface="Fira Code" panose="020B0809050000020004" pitchFamily="49" charset="0"/>
              </a:rPr>
              <a:t>memory management </a:t>
            </a:r>
            <a:r>
              <a:rPr lang="hi-IN" b="0" dirty="0">
                <a:solidFill>
                  <a:srgbClr val="D1F1A9"/>
                </a:solidFill>
                <a:effectLst/>
                <a:latin typeface="Fira Code" panose="020B0809050000020004" pitchFamily="49" charset="0"/>
              </a:rPr>
              <a:t>को बेहतर बनाता है और </a:t>
            </a:r>
            <a:r>
              <a:rPr lang="en-IN" b="0" dirty="0">
                <a:solidFill>
                  <a:srgbClr val="D1F1A9"/>
                </a:solidFill>
                <a:effectLst/>
                <a:latin typeface="Fira Code" panose="020B0809050000020004" pitchFamily="49" charset="0"/>
              </a:rPr>
              <a:t>performance </a:t>
            </a:r>
            <a:r>
              <a:rPr lang="hi-IN" b="0" dirty="0">
                <a:solidFill>
                  <a:srgbClr val="D1F1A9"/>
                </a:solidFill>
                <a:effectLst/>
                <a:latin typeface="Fira Code" panose="020B0809050000020004" pitchFamily="49" charset="0"/>
              </a:rPr>
              <a:t>को </a:t>
            </a:r>
            <a:r>
              <a:rPr lang="en-IN" b="0" dirty="0">
                <a:solidFill>
                  <a:srgbClr val="D1F1A9"/>
                </a:solidFill>
                <a:effectLst/>
                <a:latin typeface="Fira Code" panose="020B0809050000020004" pitchFamily="49" charset="0"/>
              </a:rPr>
              <a:t>optimize </a:t>
            </a:r>
            <a:r>
              <a:rPr lang="hi-IN" b="0" dirty="0">
                <a:solidFill>
                  <a:srgbClr val="D1F1A9"/>
                </a:solidFill>
                <a:effectLst/>
                <a:latin typeface="Fira Code" panose="020B0809050000020004" pitchFamily="49" charset="0"/>
              </a:rPr>
              <a:t>करता है।"</a:t>
            </a:r>
            <a:r>
              <a:rPr lang="hi-IN" b="0" dirty="0">
                <a:solidFill>
                  <a:srgbClr val="FFFFFF"/>
                </a:solidFill>
                <a:effectLst/>
                <a:latin typeface="Fira Code" panose="020B0809050000020004" pitchFamily="49" charset="0"/>
              </a:rPr>
              <a:t>,</a:t>
            </a:r>
          </a:p>
          <a:p>
            <a:pPr>
              <a:lnSpc>
                <a:spcPts val="1425"/>
              </a:lnSpc>
              <a:buNone/>
            </a:pPr>
            <a:r>
              <a:rPr lang="hi-IN" b="0" dirty="0">
                <a:solidFill>
                  <a:srgbClr val="FFFFFF"/>
                </a:solidFill>
                <a:effectLst/>
                <a:latin typeface="Fira Code" panose="020B0809050000020004" pitchFamily="49" charset="0"/>
              </a:rPr>
              <a:t>        </a:t>
            </a:r>
            <a:r>
              <a:rPr lang="hi-IN" b="0" dirty="0">
                <a:solidFill>
                  <a:srgbClr val="FFEEAD"/>
                </a:solidFill>
                <a:effectLst/>
                <a:latin typeface="Fira Code" panose="020B0809050000020004" pitchFamily="49" charset="0"/>
              </a:rPr>
              <a:t>"</a:t>
            </a:r>
            <a:r>
              <a:rPr lang="en-IN" b="0" dirty="0" err="1">
                <a:solidFill>
                  <a:srgbClr val="FFEEAD"/>
                </a:solidFill>
                <a:effectLst/>
                <a:latin typeface="Fira Code" panose="020B0809050000020004" pitchFamily="49" charset="0"/>
              </a:rPr>
              <a:t>slide_type</a:t>
            </a:r>
            <a:r>
              <a:rPr lang="en-IN" b="0" dirty="0">
                <a:solidFill>
                  <a:srgbClr val="FFEEAD"/>
                </a:solidFill>
                <a:effectLst/>
                <a:latin typeface="Fira Code" panose="020B0809050000020004" pitchFamily="49" charset="0"/>
              </a:rPr>
              <a:t>"</a:t>
            </a:r>
            <a:r>
              <a:rPr lang="en-IN" b="0" dirty="0">
                <a:solidFill>
                  <a:srgbClr val="FFFFFF"/>
                </a:solidFill>
                <a:effectLst/>
                <a:latin typeface="Fira Code" panose="020B0809050000020004" pitchFamily="49" charset="0"/>
              </a:rPr>
              <a:t>: </a:t>
            </a:r>
            <a:r>
              <a:rPr lang="en-IN" b="0" dirty="0">
                <a:solidFill>
                  <a:srgbClr val="D1F1A9"/>
                </a:solidFill>
                <a:effectLst/>
                <a:latin typeface="Fira Code" panose="020B0809050000020004" pitchFamily="49" charset="0"/>
              </a:rPr>
              <a:t>"text"</a:t>
            </a:r>
            <a:endParaRPr lang="en-IN" b="0" dirty="0">
              <a:solidFill>
                <a:srgbClr val="FFFFFF"/>
              </a:solidFill>
              <a:effectLst/>
              <a:latin typeface="Fira Code" panose="020B0809050000020004" pitchFamily="49" charset="0"/>
            </a:endParaRPr>
          </a:p>
          <a:p>
            <a:pPr>
              <a:lnSpc>
                <a:spcPts val="1425"/>
              </a:lnSpc>
              <a:buNone/>
            </a:pPr>
            <a:r>
              <a:rPr lang="en-IN" b="0" dirty="0">
                <a:solidFill>
                  <a:srgbClr val="FFFFFF"/>
                </a:solidFill>
                <a:effectLst/>
                <a:latin typeface="Fira Code" panose="020B0809050000020004" pitchFamily="49" charset="0"/>
              </a:rPr>
              <a:t>    },</a:t>
            </a:r>
          </a:p>
          <a:p>
            <a:pPr>
              <a:lnSpc>
                <a:spcPts val="1425"/>
              </a:lnSpc>
              <a:buNone/>
            </a:pPr>
            <a:r>
              <a:rPr lang="en-IN" b="0" dirty="0">
                <a:solidFill>
                  <a:srgbClr val="FFFFFF"/>
                </a:solidFill>
                <a:effectLst/>
                <a:latin typeface="Fira Code" panose="020B0809050000020004" pitchFamily="49" charset="0"/>
              </a:rPr>
              <a:t>    {</a:t>
            </a:r>
          </a:p>
          <a:p>
            <a:pPr>
              <a:lnSpc>
                <a:spcPts val="1425"/>
              </a:lnSpc>
              <a:buNone/>
            </a:pPr>
            <a:r>
              <a:rPr lang="en-IN" b="0" dirty="0">
                <a:solidFill>
                  <a:srgbClr val="FFFFFF"/>
                </a:solidFill>
                <a:effectLst/>
                <a:latin typeface="Fira Code" panose="020B0809050000020004" pitchFamily="49" charset="0"/>
              </a:rPr>
              <a:t>        </a:t>
            </a:r>
            <a:r>
              <a:rPr lang="en-IN" b="0" dirty="0">
                <a:solidFill>
                  <a:srgbClr val="FFEEAD"/>
                </a:solidFill>
                <a:effectLst/>
                <a:latin typeface="Fira Code" panose="020B0809050000020004" pitchFamily="49" charset="0"/>
              </a:rPr>
              <a:t>"title"</a:t>
            </a:r>
            <a:r>
              <a:rPr lang="en-IN" b="0" dirty="0">
                <a:solidFill>
                  <a:srgbClr val="FFFFFF"/>
                </a:solidFill>
                <a:effectLst/>
                <a:latin typeface="Fira Code" panose="020B0809050000020004" pitchFamily="49" charset="0"/>
              </a:rPr>
              <a:t>: </a:t>
            </a:r>
            <a:r>
              <a:rPr lang="en-IN" b="0" dirty="0">
                <a:solidFill>
                  <a:srgbClr val="D1F1A9"/>
                </a:solidFill>
                <a:effectLst/>
                <a:latin typeface="Fira Code" panose="020B0809050000020004" pitchFamily="49" charset="0"/>
              </a:rPr>
              <a:t>"Pointers - Example"</a:t>
            </a:r>
            <a:r>
              <a:rPr lang="en-IN" b="0" dirty="0">
                <a:solidFill>
                  <a:srgbClr val="FFFFFF"/>
                </a:solidFill>
                <a:effectLst/>
                <a:latin typeface="Fira Code" panose="020B0809050000020004" pitchFamily="49" charset="0"/>
              </a:rPr>
              <a:t>,</a:t>
            </a:r>
          </a:p>
          <a:p>
            <a:pPr>
              <a:lnSpc>
                <a:spcPts val="1425"/>
              </a:lnSpc>
              <a:buNone/>
            </a:pPr>
            <a:r>
              <a:rPr lang="en-IN" b="0" dirty="0">
                <a:solidFill>
                  <a:srgbClr val="FFFFFF"/>
                </a:solidFill>
                <a:effectLst/>
                <a:latin typeface="Fira Code" panose="020B0809050000020004" pitchFamily="49" charset="0"/>
              </a:rPr>
              <a:t>        </a:t>
            </a:r>
            <a:r>
              <a:rPr lang="en-IN" b="0" dirty="0">
                <a:solidFill>
                  <a:srgbClr val="FFEEAD"/>
                </a:solidFill>
                <a:effectLst/>
                <a:latin typeface="Fira Code" panose="020B0809050000020004" pitchFamily="49" charset="0"/>
              </a:rPr>
              <a:t>"content"</a:t>
            </a:r>
            <a:r>
              <a:rPr lang="en-IN" b="0" dirty="0">
                <a:solidFill>
                  <a:srgbClr val="FFFFFF"/>
                </a:solidFill>
                <a:effectLst/>
                <a:latin typeface="Fira Code" panose="020B0809050000020004" pitchFamily="49" charset="0"/>
              </a:rPr>
              <a:t>: </a:t>
            </a:r>
            <a:r>
              <a:rPr lang="en-IN" b="0" dirty="0">
                <a:solidFill>
                  <a:srgbClr val="D1F1A9"/>
                </a:solidFill>
                <a:effectLst/>
                <a:latin typeface="Fira Code" panose="020B0809050000020004" pitchFamily="49" charset="0"/>
              </a:rPr>
              <a:t>"var </a:t>
            </a:r>
            <a:r>
              <a:rPr lang="en-IN" b="0" dirty="0" err="1">
                <a:solidFill>
                  <a:srgbClr val="D1F1A9"/>
                </a:solidFill>
                <a:effectLst/>
                <a:latin typeface="Fira Code" panose="020B0809050000020004" pitchFamily="49" charset="0"/>
              </a:rPr>
              <a:t>num</a:t>
            </a:r>
            <a:r>
              <a:rPr lang="en-IN" b="0" dirty="0">
                <a:solidFill>
                  <a:srgbClr val="D1F1A9"/>
                </a:solidFill>
                <a:effectLst/>
                <a:latin typeface="Fira Code" panose="020B0809050000020004" pitchFamily="49" charset="0"/>
              </a:rPr>
              <a:t> int = 100</a:t>
            </a:r>
            <a:r>
              <a:rPr lang="en-IN" b="0" dirty="0">
                <a:solidFill>
                  <a:srgbClr val="FFC58F"/>
                </a:solidFill>
                <a:effectLst/>
                <a:latin typeface="Fira Code" panose="020B0809050000020004" pitchFamily="49" charset="0"/>
              </a:rPr>
              <a:t>\</a:t>
            </a:r>
            <a:r>
              <a:rPr lang="en-IN" b="0" dirty="0" err="1">
                <a:solidFill>
                  <a:srgbClr val="FFC58F"/>
                </a:solidFill>
                <a:effectLst/>
                <a:latin typeface="Fira Code" panose="020B0809050000020004" pitchFamily="49" charset="0"/>
              </a:rPr>
              <a:t>n</a:t>
            </a:r>
            <a:r>
              <a:rPr lang="en-IN" b="0" dirty="0" err="1">
                <a:solidFill>
                  <a:srgbClr val="D1F1A9"/>
                </a:solidFill>
                <a:effectLst/>
                <a:latin typeface="Fira Code" panose="020B0809050000020004" pitchFamily="49" charset="0"/>
              </a:rPr>
              <a:t>var</a:t>
            </a:r>
            <a:r>
              <a:rPr lang="en-IN" b="0" dirty="0">
                <a:solidFill>
                  <a:srgbClr val="D1F1A9"/>
                </a:solidFill>
                <a:effectLst/>
                <a:latin typeface="Fira Code" panose="020B0809050000020004" pitchFamily="49" charset="0"/>
              </a:rPr>
              <a:t> </a:t>
            </a:r>
            <a:r>
              <a:rPr lang="en-IN" b="0" dirty="0" err="1">
                <a:solidFill>
                  <a:srgbClr val="D1F1A9"/>
                </a:solidFill>
                <a:effectLst/>
                <a:latin typeface="Fira Code" panose="020B0809050000020004" pitchFamily="49" charset="0"/>
              </a:rPr>
              <a:t>ptr</a:t>
            </a:r>
            <a:r>
              <a:rPr lang="en-IN" b="0" dirty="0">
                <a:solidFill>
                  <a:srgbClr val="D1F1A9"/>
                </a:solidFill>
                <a:effectLst/>
                <a:latin typeface="Fira Code" panose="020B0809050000020004" pitchFamily="49" charset="0"/>
              </a:rPr>
              <a:t> *int = &amp;</a:t>
            </a:r>
            <a:r>
              <a:rPr lang="en-IN" b="0" dirty="0" err="1">
                <a:solidFill>
                  <a:srgbClr val="D1F1A9"/>
                </a:solidFill>
                <a:effectLst/>
                <a:latin typeface="Fira Code" panose="020B0809050000020004" pitchFamily="49" charset="0"/>
              </a:rPr>
              <a:t>num</a:t>
            </a:r>
            <a:r>
              <a:rPr lang="en-IN" b="0" dirty="0">
                <a:solidFill>
                  <a:srgbClr val="D1F1A9"/>
                </a:solidFill>
                <a:effectLst/>
                <a:latin typeface="Fira Code" panose="020B0809050000020004" pitchFamily="49" charset="0"/>
              </a:rPr>
              <a:t>  // Pointer </a:t>
            </a:r>
            <a:r>
              <a:rPr lang="en-IN" b="0" dirty="0" err="1">
                <a:solidFill>
                  <a:srgbClr val="D1F1A9"/>
                </a:solidFill>
                <a:effectLst/>
                <a:latin typeface="Fira Code" panose="020B0809050000020004" pitchFamily="49" charset="0"/>
              </a:rPr>
              <a:t>num</a:t>
            </a:r>
            <a:r>
              <a:rPr lang="en-IN" b="0" dirty="0">
                <a:solidFill>
                  <a:srgbClr val="D1F1A9"/>
                </a:solidFill>
                <a:effectLst/>
                <a:latin typeface="Fira Code" panose="020B0809050000020004" pitchFamily="49" charset="0"/>
              </a:rPr>
              <a:t> </a:t>
            </a:r>
            <a:r>
              <a:rPr lang="hi-IN" b="0" dirty="0">
                <a:solidFill>
                  <a:srgbClr val="D1F1A9"/>
                </a:solidFill>
                <a:effectLst/>
                <a:latin typeface="Fira Code" panose="020B0809050000020004" pitchFamily="49" charset="0"/>
              </a:rPr>
              <a:t>का </a:t>
            </a:r>
            <a:r>
              <a:rPr lang="en-IN" b="0" dirty="0">
                <a:solidFill>
                  <a:srgbClr val="D1F1A9"/>
                </a:solidFill>
                <a:effectLst/>
                <a:latin typeface="Fira Code" panose="020B0809050000020004" pitchFamily="49" charset="0"/>
              </a:rPr>
              <a:t>address store </a:t>
            </a:r>
            <a:r>
              <a:rPr lang="hi-IN" b="0" dirty="0">
                <a:solidFill>
                  <a:srgbClr val="D1F1A9"/>
                </a:solidFill>
                <a:effectLst/>
                <a:latin typeface="Fira Code" panose="020B0809050000020004" pitchFamily="49" charset="0"/>
              </a:rPr>
              <a:t>करेगा</a:t>
            </a:r>
            <a:r>
              <a:rPr lang="hi-IN" b="0" dirty="0">
                <a:solidFill>
                  <a:srgbClr val="FFC58F"/>
                </a:solidFill>
                <a:effectLst/>
                <a:latin typeface="Fira Code" panose="020B0809050000020004" pitchFamily="49" charset="0"/>
              </a:rPr>
              <a:t>\</a:t>
            </a:r>
            <a:r>
              <a:rPr lang="en-IN" b="0" dirty="0" err="1">
                <a:solidFill>
                  <a:srgbClr val="FFC58F"/>
                </a:solidFill>
                <a:effectLst/>
                <a:latin typeface="Fira Code" panose="020B0809050000020004" pitchFamily="49" charset="0"/>
              </a:rPr>
              <a:t>n</a:t>
            </a:r>
            <a:r>
              <a:rPr lang="en-IN" b="0" dirty="0" err="1">
                <a:solidFill>
                  <a:srgbClr val="D1F1A9"/>
                </a:solidFill>
                <a:effectLst/>
                <a:latin typeface="Fira Code" panose="020B0809050000020004" pitchFamily="49" charset="0"/>
              </a:rPr>
              <a:t>fmt.Println</a:t>
            </a:r>
            <a:r>
              <a:rPr lang="en-IN" b="0" dirty="0">
                <a:solidFill>
                  <a:srgbClr val="D1F1A9"/>
                </a:solidFill>
                <a:effectLst/>
                <a:latin typeface="Fira Code" panose="020B0809050000020004" pitchFamily="49" charset="0"/>
              </a:rPr>
              <a:t>(*</a:t>
            </a:r>
            <a:r>
              <a:rPr lang="en-IN" b="0" dirty="0" err="1">
                <a:solidFill>
                  <a:srgbClr val="D1F1A9"/>
                </a:solidFill>
                <a:effectLst/>
                <a:latin typeface="Fira Code" panose="020B0809050000020004" pitchFamily="49" charset="0"/>
              </a:rPr>
              <a:t>ptr</a:t>
            </a:r>
            <a:r>
              <a:rPr lang="en-IN" b="0" dirty="0">
                <a:solidFill>
                  <a:srgbClr val="D1F1A9"/>
                </a:solidFill>
                <a:effectLst/>
                <a:latin typeface="Fira Code" panose="020B0809050000020004" pitchFamily="49" charset="0"/>
              </a:rPr>
              <a:t>)    // Output: 100"</a:t>
            </a:r>
            <a:r>
              <a:rPr lang="en-IN" b="0" dirty="0">
                <a:solidFill>
                  <a:srgbClr val="FFFFFF"/>
                </a:solidFill>
                <a:effectLst/>
                <a:latin typeface="Fira Code" panose="020B0809050000020004" pitchFamily="49" charset="0"/>
              </a:rPr>
              <a:t>,</a:t>
            </a:r>
          </a:p>
          <a:p>
            <a:pPr>
              <a:lnSpc>
                <a:spcPts val="1425"/>
              </a:lnSpc>
              <a:buNone/>
            </a:pPr>
            <a:r>
              <a:rPr lang="en-IN" b="0" dirty="0">
                <a:solidFill>
                  <a:srgbClr val="FFFFFF"/>
                </a:solidFill>
                <a:effectLst/>
                <a:latin typeface="Fira Code" panose="020B0809050000020004" pitchFamily="49" charset="0"/>
              </a:rPr>
              <a:t>        </a:t>
            </a:r>
            <a:r>
              <a:rPr lang="en-IN" b="0" dirty="0">
                <a:solidFill>
                  <a:srgbClr val="FFEEAD"/>
                </a:solidFill>
                <a:effectLst/>
                <a:latin typeface="Fira Code" panose="020B0809050000020004" pitchFamily="49" charset="0"/>
              </a:rPr>
              <a:t>"</a:t>
            </a:r>
            <a:r>
              <a:rPr lang="en-IN" b="0" dirty="0" err="1">
                <a:solidFill>
                  <a:srgbClr val="FFEEAD"/>
                </a:solidFill>
                <a:effectLst/>
                <a:latin typeface="Fira Code" panose="020B0809050000020004" pitchFamily="49" charset="0"/>
              </a:rPr>
              <a:t>slide_type</a:t>
            </a:r>
            <a:r>
              <a:rPr lang="en-IN" b="0" dirty="0">
                <a:solidFill>
                  <a:srgbClr val="FFEEAD"/>
                </a:solidFill>
                <a:effectLst/>
                <a:latin typeface="Fira Code" panose="020B0809050000020004" pitchFamily="49" charset="0"/>
              </a:rPr>
              <a:t>"</a:t>
            </a:r>
            <a:r>
              <a:rPr lang="en-IN" b="0" dirty="0">
                <a:solidFill>
                  <a:srgbClr val="FFFFFF"/>
                </a:solidFill>
                <a:effectLst/>
                <a:latin typeface="Fira Code" panose="020B0809050000020004" pitchFamily="49" charset="0"/>
              </a:rPr>
              <a:t>: </a:t>
            </a:r>
            <a:r>
              <a:rPr lang="en-IN" b="0" dirty="0">
                <a:solidFill>
                  <a:srgbClr val="D1F1A9"/>
                </a:solidFill>
                <a:effectLst/>
                <a:latin typeface="Fira Code" panose="020B0809050000020004" pitchFamily="49" charset="0"/>
              </a:rPr>
              <a:t>"code"</a:t>
            </a:r>
            <a:endParaRPr lang="en-IN" b="0" dirty="0">
              <a:solidFill>
                <a:srgbClr val="FFFFFF"/>
              </a:solidFill>
              <a:effectLst/>
              <a:latin typeface="Fira Code" panose="020B0809050000020004" pitchFamily="49" charset="0"/>
            </a:endParaRPr>
          </a:p>
          <a:p>
            <a:pPr>
              <a:lnSpc>
                <a:spcPts val="1425"/>
              </a:lnSpc>
              <a:buNone/>
            </a:pPr>
            <a:r>
              <a:rPr lang="en-IN" b="0" dirty="0">
                <a:solidFill>
                  <a:srgbClr val="FFFFFF"/>
                </a:solidFill>
                <a:effectLst/>
                <a:latin typeface="Fira Code" panose="020B0809050000020004" pitchFamily="49" charset="0"/>
              </a:rPr>
              <a:t>    },</a:t>
            </a:r>
          </a:p>
          <a:p>
            <a:pPr>
              <a:lnSpc>
                <a:spcPts val="1425"/>
              </a:lnSpc>
              <a:buNone/>
            </a:pPr>
            <a:r>
              <a:rPr lang="en-IN" b="0" dirty="0">
                <a:solidFill>
                  <a:srgbClr val="FFFFFF"/>
                </a:solidFill>
                <a:effectLst/>
                <a:latin typeface="Fira Code" panose="020B0809050000020004" pitchFamily="49" charset="0"/>
              </a:rPr>
              <a:t>    {</a:t>
            </a:r>
          </a:p>
          <a:p>
            <a:pPr>
              <a:lnSpc>
                <a:spcPts val="1425"/>
              </a:lnSpc>
              <a:buNone/>
            </a:pPr>
            <a:r>
              <a:rPr lang="en-IN" b="0" dirty="0">
                <a:solidFill>
                  <a:srgbClr val="FFFFFF"/>
                </a:solidFill>
                <a:effectLst/>
                <a:latin typeface="Fira Code" panose="020B0809050000020004" pitchFamily="49" charset="0"/>
              </a:rPr>
              <a:t>        </a:t>
            </a:r>
            <a:r>
              <a:rPr lang="en-IN" b="0" dirty="0">
                <a:solidFill>
                  <a:srgbClr val="FFEEAD"/>
                </a:solidFill>
                <a:effectLst/>
                <a:latin typeface="Fira Code" panose="020B0809050000020004" pitchFamily="49" charset="0"/>
              </a:rPr>
              <a:t>"title"</a:t>
            </a:r>
            <a:r>
              <a:rPr lang="en-IN" b="0" dirty="0">
                <a:solidFill>
                  <a:srgbClr val="FFFFFF"/>
                </a:solidFill>
                <a:effectLst/>
                <a:latin typeface="Fira Code" panose="020B0809050000020004" pitchFamily="49" charset="0"/>
              </a:rPr>
              <a:t>: </a:t>
            </a:r>
            <a:r>
              <a:rPr lang="en-IN" b="0" dirty="0">
                <a:solidFill>
                  <a:srgbClr val="D1F1A9"/>
                </a:solidFill>
                <a:effectLst/>
                <a:latin typeface="Fira Code" panose="020B0809050000020004" pitchFamily="49" charset="0"/>
              </a:rPr>
              <a:t>"Iota - Auto-increment Constants"</a:t>
            </a:r>
            <a:r>
              <a:rPr lang="en-IN" b="0" dirty="0">
                <a:solidFill>
                  <a:srgbClr val="FFFFFF"/>
                </a:solidFill>
                <a:effectLst/>
                <a:latin typeface="Fira Code" panose="020B0809050000020004" pitchFamily="49" charset="0"/>
              </a:rPr>
              <a:t>,</a:t>
            </a:r>
          </a:p>
          <a:p>
            <a:pPr>
              <a:lnSpc>
                <a:spcPts val="1425"/>
              </a:lnSpc>
              <a:buNone/>
            </a:pPr>
            <a:r>
              <a:rPr lang="en-IN" b="0" dirty="0">
                <a:solidFill>
                  <a:srgbClr val="FFFFFF"/>
                </a:solidFill>
                <a:effectLst/>
                <a:latin typeface="Fira Code" panose="020B0809050000020004" pitchFamily="49" charset="0"/>
              </a:rPr>
              <a:t>        </a:t>
            </a:r>
            <a:r>
              <a:rPr lang="en-IN" b="0" dirty="0">
                <a:solidFill>
                  <a:srgbClr val="FFEEAD"/>
                </a:solidFill>
                <a:effectLst/>
                <a:latin typeface="Fira Code" panose="020B0809050000020004" pitchFamily="49" charset="0"/>
              </a:rPr>
              <a:t>"content"</a:t>
            </a:r>
            <a:r>
              <a:rPr lang="en-IN" b="0" dirty="0">
                <a:solidFill>
                  <a:srgbClr val="FFFFFF"/>
                </a:solidFill>
                <a:effectLst/>
                <a:latin typeface="Fira Code" panose="020B0809050000020004" pitchFamily="49" charset="0"/>
              </a:rPr>
              <a:t>: </a:t>
            </a:r>
            <a:r>
              <a:rPr lang="en-IN" b="0" dirty="0">
                <a:solidFill>
                  <a:srgbClr val="D1F1A9"/>
                </a:solidFill>
                <a:effectLst/>
                <a:latin typeface="Fira Code" panose="020B0809050000020004" pitchFamily="49" charset="0"/>
              </a:rPr>
              <a:t>"Golang </a:t>
            </a:r>
            <a:r>
              <a:rPr lang="hi-IN" b="0" dirty="0">
                <a:solidFill>
                  <a:srgbClr val="D1F1A9"/>
                </a:solidFill>
                <a:effectLst/>
                <a:latin typeface="Fira Code" panose="020B0809050000020004" pitchFamily="49" charset="0"/>
              </a:rPr>
              <a:t>में `</a:t>
            </a:r>
            <a:r>
              <a:rPr lang="en-IN" b="0" dirty="0">
                <a:solidFill>
                  <a:srgbClr val="D1F1A9"/>
                </a:solidFill>
                <a:effectLst/>
                <a:latin typeface="Fira Code" panose="020B0809050000020004" pitchFamily="49" charset="0"/>
              </a:rPr>
              <a:t>iota` </a:t>
            </a:r>
            <a:r>
              <a:rPr lang="hi-IN" b="0" dirty="0">
                <a:solidFill>
                  <a:srgbClr val="D1F1A9"/>
                </a:solidFill>
                <a:effectLst/>
                <a:latin typeface="Fira Code" panose="020B0809050000020004" pitchFamily="49" charset="0"/>
              </a:rPr>
              <a:t>का उपयोग कई </a:t>
            </a:r>
            <a:r>
              <a:rPr lang="en-IN" b="0" dirty="0">
                <a:solidFill>
                  <a:srgbClr val="D1F1A9"/>
                </a:solidFill>
                <a:effectLst/>
                <a:latin typeface="Fira Code" panose="020B0809050000020004" pitchFamily="49" charset="0"/>
              </a:rPr>
              <a:t>constants </a:t>
            </a:r>
            <a:r>
              <a:rPr lang="hi-IN" b="0" dirty="0">
                <a:solidFill>
                  <a:srgbClr val="D1F1A9"/>
                </a:solidFill>
                <a:effectLst/>
                <a:latin typeface="Fira Code" panose="020B0809050000020004" pitchFamily="49" charset="0"/>
              </a:rPr>
              <a:t>को </a:t>
            </a:r>
            <a:r>
              <a:rPr lang="en-IN" b="0" dirty="0">
                <a:solidFill>
                  <a:srgbClr val="D1F1A9"/>
                </a:solidFill>
                <a:effectLst/>
                <a:latin typeface="Fira Code" panose="020B0809050000020004" pitchFamily="49" charset="0"/>
              </a:rPr>
              <a:t>auto-increment </a:t>
            </a:r>
            <a:r>
              <a:rPr lang="hi-IN" b="0" dirty="0">
                <a:solidFill>
                  <a:srgbClr val="D1F1A9"/>
                </a:solidFill>
                <a:effectLst/>
                <a:latin typeface="Fira Code" panose="020B0809050000020004" pitchFamily="49" charset="0"/>
              </a:rPr>
              <a:t>तरीके से असाइन करने के लिए किया जाता है। `</a:t>
            </a:r>
            <a:r>
              <a:rPr lang="en-IN" b="0" dirty="0">
                <a:solidFill>
                  <a:srgbClr val="D1F1A9"/>
                </a:solidFill>
                <a:effectLst/>
                <a:latin typeface="Fira Code" panose="020B0809050000020004" pitchFamily="49" charset="0"/>
              </a:rPr>
              <a:t>iota` </a:t>
            </a:r>
            <a:r>
              <a:rPr lang="hi-IN" b="0" dirty="0">
                <a:solidFill>
                  <a:srgbClr val="D1F1A9"/>
                </a:solidFill>
                <a:effectLst/>
                <a:latin typeface="Fira Code" panose="020B0809050000020004" pitchFamily="49" charset="0"/>
              </a:rPr>
              <a:t>एक विशेष रूप से परिभाषित </a:t>
            </a:r>
            <a:r>
              <a:rPr lang="en-IN" b="0" dirty="0">
                <a:solidFill>
                  <a:srgbClr val="D1F1A9"/>
                </a:solidFill>
                <a:effectLst/>
                <a:latin typeface="Fira Code" panose="020B0809050000020004" pitchFamily="49" charset="0"/>
              </a:rPr>
              <a:t>constant generator </a:t>
            </a:r>
            <a:r>
              <a:rPr lang="hi-IN" b="0" dirty="0">
                <a:solidFill>
                  <a:srgbClr val="D1F1A9"/>
                </a:solidFill>
                <a:effectLst/>
                <a:latin typeface="Fira Code" panose="020B0809050000020004" pitchFamily="49" charset="0"/>
              </a:rPr>
              <a:t>है, जो प्रत्येक नए `</a:t>
            </a:r>
            <a:r>
              <a:rPr lang="en-IN" b="0" dirty="0" err="1">
                <a:solidFill>
                  <a:srgbClr val="D1F1A9"/>
                </a:solidFill>
                <a:effectLst/>
                <a:latin typeface="Fira Code" panose="020B0809050000020004" pitchFamily="49" charset="0"/>
              </a:rPr>
              <a:t>const</a:t>
            </a:r>
            <a:r>
              <a:rPr lang="en-IN" b="0" dirty="0">
                <a:solidFill>
                  <a:srgbClr val="D1F1A9"/>
                </a:solidFill>
                <a:effectLst/>
                <a:latin typeface="Fira Code" panose="020B0809050000020004" pitchFamily="49" charset="0"/>
              </a:rPr>
              <a:t>` </a:t>
            </a:r>
            <a:r>
              <a:rPr lang="hi-IN" b="0" dirty="0">
                <a:solidFill>
                  <a:srgbClr val="D1F1A9"/>
                </a:solidFill>
                <a:effectLst/>
                <a:latin typeface="Fira Code" panose="020B0809050000020004" pitchFamily="49" charset="0"/>
              </a:rPr>
              <a:t>ब्लॉक के लिए 0 से शुरू होता है और प्रत्येक नई लाइन पर स्वतः 1 से बढ़ जाता है। यह </a:t>
            </a:r>
            <a:r>
              <a:rPr lang="en-IN" b="0" dirty="0">
                <a:solidFill>
                  <a:srgbClr val="D1F1A9"/>
                </a:solidFill>
                <a:effectLst/>
                <a:latin typeface="Fira Code" panose="020B0809050000020004" pitchFamily="49" charset="0"/>
              </a:rPr>
              <a:t>enumeration </a:t>
            </a:r>
            <a:r>
              <a:rPr lang="hi-IN" b="0" dirty="0">
                <a:solidFill>
                  <a:srgbClr val="D1F1A9"/>
                </a:solidFill>
                <a:effectLst/>
                <a:latin typeface="Fira Code" panose="020B0809050000020004" pitchFamily="49" charset="0"/>
              </a:rPr>
              <a:t>को आसान और </a:t>
            </a:r>
            <a:r>
              <a:rPr lang="en-IN" b="0" dirty="0">
                <a:solidFill>
                  <a:srgbClr val="D1F1A9"/>
                </a:solidFill>
                <a:effectLst/>
                <a:latin typeface="Fira Code" panose="020B0809050000020004" pitchFamily="49" charset="0"/>
              </a:rPr>
              <a:t>readable </a:t>
            </a:r>
            <a:r>
              <a:rPr lang="hi-IN" b="0" dirty="0">
                <a:solidFill>
                  <a:srgbClr val="D1F1A9"/>
                </a:solidFill>
                <a:effectLst/>
                <a:latin typeface="Fira Code" panose="020B0809050000020004" pitchFamily="49" charset="0"/>
              </a:rPr>
              <a:t>बनाता है। इसका उपयोग </a:t>
            </a:r>
            <a:r>
              <a:rPr lang="en-IN" b="0" dirty="0">
                <a:solidFill>
                  <a:srgbClr val="D1F1A9"/>
                </a:solidFill>
                <a:effectLst/>
                <a:latin typeface="Fira Code" panose="020B0809050000020004" pitchFamily="49" charset="0"/>
              </a:rPr>
              <a:t>flags, enumerations, </a:t>
            </a:r>
            <a:r>
              <a:rPr lang="hi-IN" b="0" dirty="0">
                <a:solidFill>
                  <a:srgbClr val="D1F1A9"/>
                </a:solidFill>
                <a:effectLst/>
                <a:latin typeface="Fira Code" panose="020B0809050000020004" pitchFamily="49" charset="0"/>
              </a:rPr>
              <a:t>और </a:t>
            </a:r>
            <a:r>
              <a:rPr lang="en-IN" b="0" dirty="0">
                <a:solidFill>
                  <a:srgbClr val="D1F1A9"/>
                </a:solidFill>
                <a:effectLst/>
                <a:latin typeface="Fira Code" panose="020B0809050000020004" pitchFamily="49" charset="0"/>
              </a:rPr>
              <a:t>bitwise operations </a:t>
            </a:r>
            <a:r>
              <a:rPr lang="hi-IN" b="0" dirty="0">
                <a:solidFill>
                  <a:srgbClr val="D1F1A9"/>
                </a:solidFill>
                <a:effectLst/>
                <a:latin typeface="Fira Code" panose="020B0809050000020004" pitchFamily="49" charset="0"/>
              </a:rPr>
              <a:t>में व्यापक रूप से किया जाता है। इससे हम </a:t>
            </a:r>
            <a:r>
              <a:rPr lang="en-IN" b="0" dirty="0">
                <a:solidFill>
                  <a:srgbClr val="D1F1A9"/>
                </a:solidFill>
                <a:effectLst/>
                <a:latin typeface="Fira Code" panose="020B0809050000020004" pitchFamily="49" charset="0"/>
              </a:rPr>
              <a:t>multiple constants </a:t>
            </a:r>
            <a:r>
              <a:rPr lang="hi-IN" b="0" dirty="0">
                <a:solidFill>
                  <a:srgbClr val="D1F1A9"/>
                </a:solidFill>
                <a:effectLst/>
                <a:latin typeface="Fira Code" panose="020B0809050000020004" pitchFamily="49" charset="0"/>
              </a:rPr>
              <a:t>को आसानी से परिभाषित कर सकते हैं, बिना प्रत्येक के लिए मैन्युअली मान असाइन करने की आवश्यकता।"</a:t>
            </a:r>
            <a:r>
              <a:rPr lang="hi-IN" b="0" dirty="0">
                <a:solidFill>
                  <a:srgbClr val="FFFFFF"/>
                </a:solidFill>
                <a:effectLst/>
                <a:latin typeface="Fira Code" panose="020B0809050000020004" pitchFamily="49" charset="0"/>
              </a:rPr>
              <a:t>,</a:t>
            </a:r>
          </a:p>
          <a:p>
            <a:pPr>
              <a:lnSpc>
                <a:spcPts val="1425"/>
              </a:lnSpc>
              <a:buNone/>
            </a:pPr>
            <a:r>
              <a:rPr lang="hi-IN" b="0" dirty="0">
                <a:solidFill>
                  <a:srgbClr val="FFFFFF"/>
                </a:solidFill>
                <a:effectLst/>
                <a:latin typeface="Fira Code" panose="020B0809050000020004" pitchFamily="49" charset="0"/>
              </a:rPr>
              <a:t>        </a:t>
            </a:r>
            <a:r>
              <a:rPr lang="hi-IN" b="0" dirty="0">
                <a:solidFill>
                  <a:srgbClr val="FFEEAD"/>
                </a:solidFill>
                <a:effectLst/>
                <a:latin typeface="Fira Code" panose="020B0809050000020004" pitchFamily="49" charset="0"/>
              </a:rPr>
              <a:t>"</a:t>
            </a:r>
            <a:r>
              <a:rPr lang="en-IN" b="0" dirty="0" err="1">
                <a:solidFill>
                  <a:srgbClr val="FFEEAD"/>
                </a:solidFill>
                <a:effectLst/>
                <a:latin typeface="Fira Code" panose="020B0809050000020004" pitchFamily="49" charset="0"/>
              </a:rPr>
              <a:t>slide_type</a:t>
            </a:r>
            <a:r>
              <a:rPr lang="en-IN" b="0" dirty="0">
                <a:solidFill>
                  <a:srgbClr val="FFEEAD"/>
                </a:solidFill>
                <a:effectLst/>
                <a:latin typeface="Fira Code" panose="020B0809050000020004" pitchFamily="49" charset="0"/>
              </a:rPr>
              <a:t>"</a:t>
            </a:r>
            <a:r>
              <a:rPr lang="en-IN" b="0" dirty="0">
                <a:solidFill>
                  <a:srgbClr val="FFFFFF"/>
                </a:solidFill>
                <a:effectLst/>
                <a:latin typeface="Fira Code" panose="020B0809050000020004" pitchFamily="49" charset="0"/>
              </a:rPr>
              <a:t>: </a:t>
            </a:r>
            <a:r>
              <a:rPr lang="en-IN" b="0" dirty="0">
                <a:solidFill>
                  <a:srgbClr val="D1F1A9"/>
                </a:solidFill>
                <a:effectLst/>
                <a:latin typeface="Fira Code" panose="020B0809050000020004" pitchFamily="49" charset="0"/>
              </a:rPr>
              <a:t>"text"</a:t>
            </a:r>
            <a:endParaRPr lang="en-IN" b="0" dirty="0">
              <a:solidFill>
                <a:srgbClr val="FFFFFF"/>
              </a:solidFill>
              <a:effectLst/>
              <a:latin typeface="Fira Code" panose="020B0809050000020004" pitchFamily="49" charset="0"/>
            </a:endParaRPr>
          </a:p>
          <a:p>
            <a:pPr>
              <a:lnSpc>
                <a:spcPts val="1425"/>
              </a:lnSpc>
              <a:buNone/>
            </a:pPr>
            <a:r>
              <a:rPr lang="en-IN" b="0" dirty="0">
                <a:solidFill>
                  <a:srgbClr val="FFFFFF"/>
                </a:solidFill>
                <a:effectLst/>
                <a:latin typeface="Fira Code" panose="020B0809050000020004" pitchFamily="49" charset="0"/>
              </a:rPr>
              <a:t>    },</a:t>
            </a:r>
          </a:p>
          <a:p>
            <a:pPr>
              <a:lnSpc>
                <a:spcPts val="1425"/>
              </a:lnSpc>
              <a:buNone/>
            </a:pPr>
            <a:r>
              <a:rPr lang="en-IN" b="0" dirty="0">
                <a:solidFill>
                  <a:srgbClr val="FFFFFF"/>
                </a:solidFill>
                <a:effectLst/>
                <a:latin typeface="Fira Code" panose="020B0809050000020004" pitchFamily="49" charset="0"/>
              </a:rPr>
              <a:t>    {</a:t>
            </a:r>
          </a:p>
          <a:p>
            <a:pPr>
              <a:lnSpc>
                <a:spcPts val="1425"/>
              </a:lnSpc>
              <a:buNone/>
            </a:pPr>
            <a:r>
              <a:rPr lang="en-IN" b="0" dirty="0">
                <a:solidFill>
                  <a:srgbClr val="FFFFFF"/>
                </a:solidFill>
                <a:effectLst/>
                <a:latin typeface="Fira Code" panose="020B0809050000020004" pitchFamily="49" charset="0"/>
              </a:rPr>
              <a:t>        </a:t>
            </a:r>
            <a:r>
              <a:rPr lang="en-IN" b="0" dirty="0">
                <a:solidFill>
                  <a:srgbClr val="FFEEAD"/>
                </a:solidFill>
                <a:effectLst/>
                <a:latin typeface="Fira Code" panose="020B0809050000020004" pitchFamily="49" charset="0"/>
              </a:rPr>
              <a:t>"title"</a:t>
            </a:r>
            <a:r>
              <a:rPr lang="en-IN" b="0" dirty="0">
                <a:solidFill>
                  <a:srgbClr val="FFFFFF"/>
                </a:solidFill>
                <a:effectLst/>
                <a:latin typeface="Fira Code" panose="020B0809050000020004" pitchFamily="49" charset="0"/>
              </a:rPr>
              <a:t>: </a:t>
            </a:r>
            <a:r>
              <a:rPr lang="en-IN" b="0" dirty="0">
                <a:solidFill>
                  <a:srgbClr val="D1F1A9"/>
                </a:solidFill>
                <a:effectLst/>
                <a:latin typeface="Fira Code" panose="020B0809050000020004" pitchFamily="49" charset="0"/>
              </a:rPr>
              <a:t>"Iota - Example"</a:t>
            </a:r>
            <a:r>
              <a:rPr lang="en-IN" b="0" dirty="0">
                <a:solidFill>
                  <a:srgbClr val="FFFFFF"/>
                </a:solidFill>
                <a:effectLst/>
                <a:latin typeface="Fira Code" panose="020B0809050000020004" pitchFamily="49" charset="0"/>
              </a:rPr>
              <a:t>,</a:t>
            </a:r>
          </a:p>
          <a:p>
            <a:pPr>
              <a:lnSpc>
                <a:spcPts val="1425"/>
              </a:lnSpc>
              <a:buNone/>
            </a:pPr>
            <a:r>
              <a:rPr lang="en-IN" b="0" dirty="0">
                <a:solidFill>
                  <a:srgbClr val="FFFFFF"/>
                </a:solidFill>
                <a:effectLst/>
                <a:latin typeface="Fira Code" panose="020B0809050000020004" pitchFamily="49" charset="0"/>
              </a:rPr>
              <a:t>        </a:t>
            </a:r>
            <a:r>
              <a:rPr lang="en-IN" b="0" dirty="0">
                <a:solidFill>
                  <a:srgbClr val="FFEEAD"/>
                </a:solidFill>
                <a:effectLst/>
                <a:latin typeface="Fira Code" panose="020B0809050000020004" pitchFamily="49" charset="0"/>
              </a:rPr>
              <a:t>"content"</a:t>
            </a:r>
            <a:r>
              <a:rPr lang="en-IN" b="0" dirty="0">
                <a:solidFill>
                  <a:srgbClr val="FFFFFF"/>
                </a:solidFill>
                <a:effectLst/>
                <a:latin typeface="Fira Code" panose="020B0809050000020004" pitchFamily="49" charset="0"/>
              </a:rPr>
              <a:t>: </a:t>
            </a:r>
            <a:r>
              <a:rPr lang="en-IN" b="0" dirty="0">
                <a:solidFill>
                  <a:srgbClr val="D1F1A9"/>
                </a:solidFill>
                <a:effectLst/>
                <a:latin typeface="Fira Code" panose="020B0809050000020004" pitchFamily="49" charset="0"/>
              </a:rPr>
              <a:t>"</a:t>
            </a:r>
            <a:r>
              <a:rPr lang="en-IN" b="0" dirty="0" err="1">
                <a:solidFill>
                  <a:srgbClr val="D1F1A9"/>
                </a:solidFill>
                <a:effectLst/>
                <a:latin typeface="Fira Code" panose="020B0809050000020004" pitchFamily="49" charset="0"/>
              </a:rPr>
              <a:t>const</a:t>
            </a:r>
            <a:r>
              <a:rPr lang="en-IN" b="0" dirty="0">
                <a:solidFill>
                  <a:srgbClr val="D1F1A9"/>
                </a:solidFill>
                <a:effectLst/>
                <a:latin typeface="Fira Code" panose="020B0809050000020004" pitchFamily="49" charset="0"/>
              </a:rPr>
              <a:t> (</a:t>
            </a:r>
            <a:r>
              <a:rPr lang="en-IN" b="0" dirty="0">
                <a:solidFill>
                  <a:srgbClr val="FFC58F"/>
                </a:solidFill>
                <a:effectLst/>
                <a:latin typeface="Fira Code" panose="020B0809050000020004" pitchFamily="49" charset="0"/>
              </a:rPr>
              <a:t>\n</a:t>
            </a:r>
            <a:r>
              <a:rPr lang="en-IN" b="0" dirty="0">
                <a:solidFill>
                  <a:srgbClr val="D1F1A9"/>
                </a:solidFill>
                <a:effectLst/>
                <a:latin typeface="Fira Code" panose="020B0809050000020004" pitchFamily="49" charset="0"/>
              </a:rPr>
              <a:t>    A = iota  // 0</a:t>
            </a:r>
            <a:r>
              <a:rPr lang="en-IN" b="0" dirty="0">
                <a:solidFill>
                  <a:srgbClr val="FFC58F"/>
                </a:solidFill>
                <a:effectLst/>
                <a:latin typeface="Fira Code" panose="020B0809050000020004" pitchFamily="49" charset="0"/>
              </a:rPr>
              <a:t>\n</a:t>
            </a:r>
            <a:r>
              <a:rPr lang="en-IN" b="0" dirty="0">
                <a:solidFill>
                  <a:srgbClr val="D1F1A9"/>
                </a:solidFill>
                <a:effectLst/>
                <a:latin typeface="Fira Code" panose="020B0809050000020004" pitchFamily="49" charset="0"/>
              </a:rPr>
              <a:t>    B = iota  // 1</a:t>
            </a:r>
            <a:r>
              <a:rPr lang="en-IN" b="0" dirty="0">
                <a:solidFill>
                  <a:srgbClr val="FFC58F"/>
                </a:solidFill>
                <a:effectLst/>
                <a:latin typeface="Fira Code" panose="020B0809050000020004" pitchFamily="49" charset="0"/>
              </a:rPr>
              <a:t>\n</a:t>
            </a:r>
            <a:r>
              <a:rPr lang="en-IN" b="0" dirty="0">
                <a:solidFill>
                  <a:srgbClr val="D1F1A9"/>
                </a:solidFill>
                <a:effectLst/>
                <a:latin typeface="Fira Code" panose="020B0809050000020004" pitchFamily="49" charset="0"/>
              </a:rPr>
              <a:t>    C = iota  // 2</a:t>
            </a:r>
            <a:r>
              <a:rPr lang="en-IN" b="0" dirty="0">
                <a:solidFill>
                  <a:srgbClr val="FFC58F"/>
                </a:solidFill>
                <a:effectLst/>
                <a:latin typeface="Fira Code" panose="020B0809050000020004" pitchFamily="49" charset="0"/>
              </a:rPr>
              <a:t>\n</a:t>
            </a:r>
            <a:r>
              <a:rPr lang="en-IN" b="0" dirty="0">
                <a:solidFill>
                  <a:srgbClr val="D1F1A9"/>
                </a:solidFill>
                <a:effectLst/>
                <a:latin typeface="Fira Code" panose="020B0809050000020004" pitchFamily="49" charset="0"/>
              </a:rPr>
              <a:t>)</a:t>
            </a:r>
            <a:r>
              <a:rPr lang="en-IN" b="0" dirty="0">
                <a:solidFill>
                  <a:srgbClr val="FFC58F"/>
                </a:solidFill>
                <a:effectLst/>
                <a:latin typeface="Fira Code" panose="020B0809050000020004" pitchFamily="49" charset="0"/>
              </a:rPr>
              <a:t>\</a:t>
            </a:r>
            <a:r>
              <a:rPr lang="en-IN" b="0" dirty="0" err="1">
                <a:solidFill>
                  <a:srgbClr val="FFC58F"/>
                </a:solidFill>
                <a:effectLst/>
                <a:latin typeface="Fira Code" panose="020B0809050000020004" pitchFamily="49" charset="0"/>
              </a:rPr>
              <a:t>n</a:t>
            </a:r>
            <a:r>
              <a:rPr lang="en-IN" b="0" dirty="0" err="1">
                <a:solidFill>
                  <a:srgbClr val="D1F1A9"/>
                </a:solidFill>
                <a:effectLst/>
                <a:latin typeface="Fira Code" panose="020B0809050000020004" pitchFamily="49" charset="0"/>
              </a:rPr>
              <a:t>fmt.Println</a:t>
            </a:r>
            <a:r>
              <a:rPr lang="en-IN" b="0" dirty="0">
                <a:solidFill>
                  <a:srgbClr val="D1F1A9"/>
                </a:solidFill>
                <a:effectLst/>
                <a:latin typeface="Fira Code" panose="020B0809050000020004" pitchFamily="49" charset="0"/>
              </a:rPr>
              <a:t>(A, B, C)  // Output: 0 1 2"</a:t>
            </a:r>
            <a:r>
              <a:rPr lang="en-IN" b="0" dirty="0">
                <a:solidFill>
                  <a:srgbClr val="FFFFFF"/>
                </a:solidFill>
                <a:effectLst/>
                <a:latin typeface="Fira Code" panose="020B0809050000020004" pitchFamily="49" charset="0"/>
              </a:rPr>
              <a:t>,</a:t>
            </a:r>
          </a:p>
          <a:p>
            <a:pPr>
              <a:lnSpc>
                <a:spcPts val="1425"/>
              </a:lnSpc>
              <a:buNone/>
            </a:pPr>
            <a:r>
              <a:rPr lang="en-IN" b="0" dirty="0">
                <a:solidFill>
                  <a:srgbClr val="FFFFFF"/>
                </a:solidFill>
                <a:effectLst/>
                <a:latin typeface="Fira Code" panose="020B0809050000020004" pitchFamily="49" charset="0"/>
              </a:rPr>
              <a:t>        </a:t>
            </a:r>
            <a:r>
              <a:rPr lang="en-IN" b="0" dirty="0">
                <a:solidFill>
                  <a:srgbClr val="FFEEAD"/>
                </a:solidFill>
                <a:effectLst/>
                <a:latin typeface="Fira Code" panose="020B0809050000020004" pitchFamily="49" charset="0"/>
              </a:rPr>
              <a:t>"</a:t>
            </a:r>
            <a:r>
              <a:rPr lang="en-IN" b="0" dirty="0" err="1">
                <a:solidFill>
                  <a:srgbClr val="FFEEAD"/>
                </a:solidFill>
                <a:effectLst/>
                <a:latin typeface="Fira Code" panose="020B0809050000020004" pitchFamily="49" charset="0"/>
              </a:rPr>
              <a:t>slide_type</a:t>
            </a:r>
            <a:r>
              <a:rPr lang="en-IN" b="0" dirty="0">
                <a:solidFill>
                  <a:srgbClr val="FFEEAD"/>
                </a:solidFill>
                <a:effectLst/>
                <a:latin typeface="Fira Code" panose="020B0809050000020004" pitchFamily="49" charset="0"/>
              </a:rPr>
              <a:t>"</a:t>
            </a:r>
            <a:r>
              <a:rPr lang="en-IN" b="0" dirty="0">
                <a:solidFill>
                  <a:srgbClr val="FFFFFF"/>
                </a:solidFill>
                <a:effectLst/>
                <a:latin typeface="Fira Code" panose="020B0809050000020004" pitchFamily="49" charset="0"/>
              </a:rPr>
              <a:t>: </a:t>
            </a:r>
            <a:r>
              <a:rPr lang="en-IN" b="0" dirty="0">
                <a:solidFill>
                  <a:srgbClr val="D1F1A9"/>
                </a:solidFill>
                <a:effectLst/>
                <a:latin typeface="Fira Code" panose="020B0809050000020004" pitchFamily="49" charset="0"/>
              </a:rPr>
              <a:t>"code"</a:t>
            </a:r>
            <a:endParaRPr lang="en-IN" b="0" dirty="0">
              <a:solidFill>
                <a:srgbClr val="FFFFFF"/>
              </a:solidFill>
              <a:effectLst/>
              <a:latin typeface="Fira Code" panose="020B0809050000020004" pitchFamily="49" charset="0"/>
            </a:endParaRPr>
          </a:p>
          <a:p>
            <a:pPr>
              <a:lnSpc>
                <a:spcPts val="1425"/>
              </a:lnSpc>
              <a:buNone/>
            </a:pPr>
            <a:r>
              <a:rPr lang="en-IN" b="0" dirty="0">
                <a:solidFill>
                  <a:srgbClr val="FFFFFF"/>
                </a:solidFill>
                <a:effectLst/>
                <a:latin typeface="Fira Code" panose="020B0809050000020004" pitchFamily="49" charset="0"/>
              </a:rPr>
              <a:t>    },</a:t>
            </a:r>
          </a:p>
          <a:p>
            <a:pPr>
              <a:lnSpc>
                <a:spcPts val="1425"/>
              </a:lnSpc>
              <a:buNone/>
            </a:pPr>
            <a:r>
              <a:rPr lang="en-IN" b="0" dirty="0">
                <a:solidFill>
                  <a:srgbClr val="FFFFFF"/>
                </a:solidFill>
                <a:effectLst/>
                <a:latin typeface="Fira Code" panose="020B0809050000020004" pitchFamily="49" charset="0"/>
              </a:rPr>
              <a:t>    {</a:t>
            </a:r>
          </a:p>
          <a:p>
            <a:pPr>
              <a:lnSpc>
                <a:spcPts val="1425"/>
              </a:lnSpc>
              <a:buNone/>
            </a:pPr>
            <a:r>
              <a:rPr lang="en-IN" b="0" dirty="0">
                <a:solidFill>
                  <a:srgbClr val="FFFFFF"/>
                </a:solidFill>
                <a:effectLst/>
                <a:latin typeface="Fira Code" panose="020B0809050000020004" pitchFamily="49" charset="0"/>
              </a:rPr>
              <a:t>        </a:t>
            </a:r>
            <a:r>
              <a:rPr lang="en-IN" b="0" dirty="0">
                <a:solidFill>
                  <a:srgbClr val="FFEEAD"/>
                </a:solidFill>
                <a:effectLst/>
                <a:latin typeface="Fira Code" panose="020B0809050000020004" pitchFamily="49" charset="0"/>
              </a:rPr>
              <a:t>"title"</a:t>
            </a:r>
            <a:r>
              <a:rPr lang="en-IN" b="0" dirty="0">
                <a:solidFill>
                  <a:srgbClr val="FFFFFF"/>
                </a:solidFill>
                <a:effectLst/>
                <a:latin typeface="Fira Code" panose="020B0809050000020004" pitchFamily="49" charset="0"/>
              </a:rPr>
              <a:t>: </a:t>
            </a:r>
            <a:r>
              <a:rPr lang="en-IN" b="0" dirty="0">
                <a:solidFill>
                  <a:srgbClr val="D1F1A9"/>
                </a:solidFill>
                <a:effectLst/>
                <a:latin typeface="Fira Code" panose="020B0809050000020004" pitchFamily="49" charset="0"/>
              </a:rPr>
              <a:t>"Type Conversion in Golang"</a:t>
            </a:r>
            <a:r>
              <a:rPr lang="en-IN" b="0" dirty="0">
                <a:solidFill>
                  <a:srgbClr val="FFFFFF"/>
                </a:solidFill>
                <a:effectLst/>
                <a:latin typeface="Fira Code" panose="020B0809050000020004" pitchFamily="49" charset="0"/>
              </a:rPr>
              <a:t>,</a:t>
            </a:r>
          </a:p>
          <a:p>
            <a:pPr>
              <a:lnSpc>
                <a:spcPts val="1425"/>
              </a:lnSpc>
              <a:buNone/>
            </a:pPr>
            <a:r>
              <a:rPr lang="en-IN" b="0" dirty="0">
                <a:solidFill>
                  <a:srgbClr val="FFFFFF"/>
                </a:solidFill>
                <a:effectLst/>
                <a:latin typeface="Fira Code" panose="020B0809050000020004" pitchFamily="49" charset="0"/>
              </a:rPr>
              <a:t>        </a:t>
            </a:r>
            <a:r>
              <a:rPr lang="en-IN" b="0" dirty="0">
                <a:solidFill>
                  <a:srgbClr val="FFEEAD"/>
                </a:solidFill>
                <a:effectLst/>
                <a:latin typeface="Fira Code" panose="020B0809050000020004" pitchFamily="49" charset="0"/>
              </a:rPr>
              <a:t>"content"</a:t>
            </a:r>
            <a:r>
              <a:rPr lang="en-IN" b="0" dirty="0">
                <a:solidFill>
                  <a:srgbClr val="FFFFFF"/>
                </a:solidFill>
                <a:effectLst/>
                <a:latin typeface="Fira Code" panose="020B0809050000020004" pitchFamily="49" charset="0"/>
              </a:rPr>
              <a:t>: </a:t>
            </a:r>
            <a:r>
              <a:rPr lang="en-IN" b="0" dirty="0">
                <a:solidFill>
                  <a:srgbClr val="D1F1A9"/>
                </a:solidFill>
                <a:effectLst/>
                <a:latin typeface="Fira Code" panose="020B0809050000020004" pitchFamily="49" charset="0"/>
              </a:rPr>
              <a:t>"Golang </a:t>
            </a:r>
            <a:r>
              <a:rPr lang="hi-IN" b="0" dirty="0">
                <a:solidFill>
                  <a:srgbClr val="D1F1A9"/>
                </a:solidFill>
                <a:effectLst/>
                <a:latin typeface="Fira Code" panose="020B0809050000020004" pitchFamily="49" charset="0"/>
              </a:rPr>
              <a:t>में </a:t>
            </a:r>
            <a:r>
              <a:rPr lang="en-IN" b="0" dirty="0">
                <a:solidFill>
                  <a:srgbClr val="D1F1A9"/>
                </a:solidFill>
                <a:effectLst/>
                <a:latin typeface="Fira Code" panose="020B0809050000020004" pitchFamily="49" charset="0"/>
              </a:rPr>
              <a:t>implicit type conversion </a:t>
            </a:r>
            <a:r>
              <a:rPr lang="hi-IN" b="0" dirty="0">
                <a:solidFill>
                  <a:srgbClr val="D1F1A9"/>
                </a:solidFill>
                <a:effectLst/>
                <a:latin typeface="Fira Code" panose="020B0809050000020004" pitchFamily="49" charset="0"/>
              </a:rPr>
              <a:t>नहीं होता, हमें </a:t>
            </a:r>
            <a:r>
              <a:rPr lang="en-IN" b="0" dirty="0">
                <a:solidFill>
                  <a:srgbClr val="D1F1A9"/>
                </a:solidFill>
                <a:effectLst/>
                <a:latin typeface="Fira Code" panose="020B0809050000020004" pitchFamily="49" charset="0"/>
              </a:rPr>
              <a:t>manually type conversion </a:t>
            </a:r>
            <a:r>
              <a:rPr lang="hi-IN" b="0" dirty="0">
                <a:solidFill>
                  <a:srgbClr val="D1F1A9"/>
                </a:solidFill>
                <a:effectLst/>
                <a:latin typeface="Fira Code" panose="020B0809050000020004" pitchFamily="49" charset="0"/>
              </a:rPr>
              <a:t>करना पड़ता है। इसका कारण यह है कि </a:t>
            </a:r>
            <a:r>
              <a:rPr lang="en-IN" b="0" dirty="0">
                <a:solidFill>
                  <a:srgbClr val="D1F1A9"/>
                </a:solidFill>
                <a:effectLst/>
                <a:latin typeface="Fira Code" panose="020B0809050000020004" pitchFamily="49" charset="0"/>
              </a:rPr>
              <a:t>Golang type safety </a:t>
            </a:r>
            <a:r>
              <a:rPr lang="hi-IN" b="0" dirty="0">
                <a:solidFill>
                  <a:srgbClr val="D1F1A9"/>
                </a:solidFill>
                <a:effectLst/>
                <a:latin typeface="Fira Code" panose="020B0809050000020004" pitchFamily="49" charset="0"/>
              </a:rPr>
              <a:t>को प्राथमिकता देता है ताकि </a:t>
            </a:r>
            <a:r>
              <a:rPr lang="en-IN" b="0" dirty="0">
                <a:solidFill>
                  <a:srgbClr val="D1F1A9"/>
                </a:solidFill>
                <a:effectLst/>
                <a:latin typeface="Fira Code" panose="020B0809050000020004" pitchFamily="49" charset="0"/>
              </a:rPr>
              <a:t>unintended data loss </a:t>
            </a:r>
            <a:r>
              <a:rPr lang="hi-IN" b="0" dirty="0">
                <a:solidFill>
                  <a:srgbClr val="D1F1A9"/>
                </a:solidFill>
                <a:effectLst/>
                <a:latin typeface="Fira Code" panose="020B0809050000020004" pitchFamily="49" charset="0"/>
              </a:rPr>
              <a:t>या </a:t>
            </a:r>
            <a:r>
              <a:rPr lang="en-IN" b="0" dirty="0">
                <a:solidFill>
                  <a:srgbClr val="D1F1A9"/>
                </a:solidFill>
                <a:effectLst/>
                <a:latin typeface="Fira Code" panose="020B0809050000020004" pitchFamily="49" charset="0"/>
              </a:rPr>
              <a:t>runtime errors </a:t>
            </a:r>
            <a:r>
              <a:rPr lang="hi-IN" b="0" dirty="0">
                <a:solidFill>
                  <a:srgbClr val="D1F1A9"/>
                </a:solidFill>
                <a:effectLst/>
                <a:latin typeface="Fira Code" panose="020B0809050000020004" pitchFamily="49" charset="0"/>
              </a:rPr>
              <a:t>को रोका जा सके। जब हमें एक डेटा टाइप को दूसरे में बदलना होता है, तो हमें </a:t>
            </a:r>
            <a:r>
              <a:rPr lang="en-IN" b="0" dirty="0">
                <a:solidFill>
                  <a:srgbClr val="D1F1A9"/>
                </a:solidFill>
                <a:effectLst/>
                <a:latin typeface="Fira Code" panose="020B0809050000020004" pitchFamily="49" charset="0"/>
              </a:rPr>
              <a:t>explicit conversion </a:t>
            </a:r>
            <a:r>
              <a:rPr lang="hi-IN" b="0" dirty="0">
                <a:solidFill>
                  <a:srgbClr val="D1F1A9"/>
                </a:solidFill>
                <a:effectLst/>
                <a:latin typeface="Fira Code" panose="020B0809050000020004" pitchFamily="49" charset="0"/>
              </a:rPr>
              <a:t>लिखनी पड़ती है, जैसे `</a:t>
            </a:r>
            <a:r>
              <a:rPr lang="en-IN" b="0" dirty="0">
                <a:solidFill>
                  <a:srgbClr val="D1F1A9"/>
                </a:solidFill>
                <a:effectLst/>
                <a:latin typeface="Fira Code" panose="020B0809050000020004" pitchFamily="49" charset="0"/>
              </a:rPr>
              <a:t>float64(</a:t>
            </a:r>
            <a:r>
              <a:rPr lang="en-IN" b="0" dirty="0" err="1">
                <a:solidFill>
                  <a:srgbClr val="D1F1A9"/>
                </a:solidFill>
                <a:effectLst/>
                <a:latin typeface="Fira Code" panose="020B0809050000020004" pitchFamily="49" charset="0"/>
              </a:rPr>
              <a:t>intVar</a:t>
            </a:r>
            <a:r>
              <a:rPr lang="en-IN" b="0" dirty="0">
                <a:solidFill>
                  <a:srgbClr val="D1F1A9"/>
                </a:solidFill>
                <a:effectLst/>
                <a:latin typeface="Fira Code" panose="020B0809050000020004" pitchFamily="49" charset="0"/>
              </a:rPr>
              <a:t>)`। Type conversion </a:t>
            </a:r>
            <a:r>
              <a:rPr lang="hi-IN" b="0" dirty="0">
                <a:solidFill>
                  <a:srgbClr val="D1F1A9"/>
                </a:solidFill>
                <a:effectLst/>
                <a:latin typeface="Fira Code" panose="020B0809050000020004" pitchFamily="49" charset="0"/>
              </a:rPr>
              <a:t>विशेष रूप से तब आवश्यक होता है जब हम विभिन्न प्रकार के डेटा के साथ काम कर रहे होते हैं, जैसे कि </a:t>
            </a:r>
            <a:r>
              <a:rPr lang="en-IN" b="0" dirty="0">
                <a:solidFill>
                  <a:srgbClr val="D1F1A9"/>
                </a:solidFill>
                <a:effectLst/>
                <a:latin typeface="Fira Code" panose="020B0809050000020004" pitchFamily="49" charset="0"/>
              </a:rPr>
              <a:t>user input (string) </a:t>
            </a:r>
            <a:r>
              <a:rPr lang="hi-IN" b="0" dirty="0">
                <a:solidFill>
                  <a:srgbClr val="D1F1A9"/>
                </a:solidFill>
                <a:effectLst/>
                <a:latin typeface="Fira Code" panose="020B0809050000020004" pitchFamily="49" charset="0"/>
              </a:rPr>
              <a:t>को </a:t>
            </a:r>
            <a:r>
              <a:rPr lang="en-IN" b="0" dirty="0">
                <a:solidFill>
                  <a:srgbClr val="D1F1A9"/>
                </a:solidFill>
                <a:effectLst/>
                <a:latin typeface="Fira Code" panose="020B0809050000020004" pitchFamily="49" charset="0"/>
              </a:rPr>
              <a:t>integer </a:t>
            </a:r>
            <a:r>
              <a:rPr lang="hi-IN" b="0" dirty="0">
                <a:solidFill>
                  <a:srgbClr val="D1F1A9"/>
                </a:solidFill>
                <a:effectLst/>
                <a:latin typeface="Fira Code" panose="020B0809050000020004" pitchFamily="49" charset="0"/>
              </a:rPr>
              <a:t>या </a:t>
            </a:r>
            <a:r>
              <a:rPr lang="en-IN" b="0" dirty="0">
                <a:solidFill>
                  <a:srgbClr val="D1F1A9"/>
                </a:solidFill>
                <a:effectLst/>
                <a:latin typeface="Fira Code" panose="020B0809050000020004" pitchFamily="49" charset="0"/>
              </a:rPr>
              <a:t>float </a:t>
            </a:r>
            <a:r>
              <a:rPr lang="hi-IN" b="0" dirty="0">
                <a:solidFill>
                  <a:srgbClr val="D1F1A9"/>
                </a:solidFill>
                <a:effectLst/>
                <a:latin typeface="Fira Code" panose="020B0809050000020004" pitchFamily="49" charset="0"/>
              </a:rPr>
              <a:t>में बदलना। हालांकि, </a:t>
            </a:r>
            <a:r>
              <a:rPr lang="en-IN" b="0" dirty="0">
                <a:solidFill>
                  <a:srgbClr val="D1F1A9"/>
                </a:solidFill>
                <a:effectLst/>
                <a:latin typeface="Fira Code" panose="020B0809050000020004" pitchFamily="49" charset="0"/>
              </a:rPr>
              <a:t>Type conversion </a:t>
            </a:r>
            <a:r>
              <a:rPr lang="hi-IN" b="0" dirty="0">
                <a:solidFill>
                  <a:srgbClr val="D1F1A9"/>
                </a:solidFill>
                <a:effectLst/>
                <a:latin typeface="Fira Code" panose="020B0809050000020004" pitchFamily="49" charset="0"/>
              </a:rPr>
              <a:t>के दौरान </a:t>
            </a:r>
            <a:r>
              <a:rPr lang="en-IN" b="0" dirty="0">
                <a:solidFill>
                  <a:srgbClr val="D1F1A9"/>
                </a:solidFill>
                <a:effectLst/>
                <a:latin typeface="Fira Code" panose="020B0809050000020004" pitchFamily="49" charset="0"/>
              </a:rPr>
              <a:t>overflow </a:t>
            </a:r>
            <a:r>
              <a:rPr lang="hi-IN" b="0" dirty="0">
                <a:solidFill>
                  <a:srgbClr val="D1F1A9"/>
                </a:solidFill>
                <a:effectLst/>
                <a:latin typeface="Fira Code" panose="020B0809050000020004" pitchFamily="49" charset="0"/>
              </a:rPr>
              <a:t>या </a:t>
            </a:r>
            <a:r>
              <a:rPr lang="en-IN" b="0" dirty="0">
                <a:solidFill>
                  <a:srgbClr val="D1F1A9"/>
                </a:solidFill>
                <a:effectLst/>
                <a:latin typeface="Fira Code" panose="020B0809050000020004" pitchFamily="49" charset="0"/>
              </a:rPr>
              <a:t>precision loss </a:t>
            </a:r>
            <a:r>
              <a:rPr lang="hi-IN" b="0" dirty="0">
                <a:solidFill>
                  <a:srgbClr val="D1F1A9"/>
                </a:solidFill>
                <a:effectLst/>
                <a:latin typeface="Fira Code" panose="020B0809050000020004" pitchFamily="49" charset="0"/>
              </a:rPr>
              <a:t>हो सकता है, इसलिए इसका ध्यान रखना आवश्यक होता है।"</a:t>
            </a:r>
            <a:r>
              <a:rPr lang="hi-IN" b="0" dirty="0">
                <a:solidFill>
                  <a:srgbClr val="FFFFFF"/>
                </a:solidFill>
                <a:effectLst/>
                <a:latin typeface="Fira Code" panose="020B0809050000020004" pitchFamily="49" charset="0"/>
              </a:rPr>
              <a:t>,</a:t>
            </a:r>
          </a:p>
          <a:p>
            <a:pPr>
              <a:lnSpc>
                <a:spcPts val="1425"/>
              </a:lnSpc>
              <a:buNone/>
            </a:pPr>
            <a:r>
              <a:rPr lang="hi-IN" b="0" dirty="0">
                <a:solidFill>
                  <a:srgbClr val="FFFFFF"/>
                </a:solidFill>
                <a:effectLst/>
                <a:latin typeface="Fira Code" panose="020B0809050000020004" pitchFamily="49" charset="0"/>
              </a:rPr>
              <a:t>        </a:t>
            </a:r>
            <a:r>
              <a:rPr lang="hi-IN" b="0" dirty="0">
                <a:solidFill>
                  <a:srgbClr val="FFEEAD"/>
                </a:solidFill>
                <a:effectLst/>
                <a:latin typeface="Fira Code" panose="020B0809050000020004" pitchFamily="49" charset="0"/>
              </a:rPr>
              <a:t>"</a:t>
            </a:r>
            <a:r>
              <a:rPr lang="en-IN" b="0" dirty="0" err="1">
                <a:solidFill>
                  <a:srgbClr val="FFEEAD"/>
                </a:solidFill>
                <a:effectLst/>
                <a:latin typeface="Fira Code" panose="020B0809050000020004" pitchFamily="49" charset="0"/>
              </a:rPr>
              <a:t>slide_type</a:t>
            </a:r>
            <a:r>
              <a:rPr lang="en-IN" b="0" dirty="0">
                <a:solidFill>
                  <a:srgbClr val="FFEEAD"/>
                </a:solidFill>
                <a:effectLst/>
                <a:latin typeface="Fira Code" panose="020B0809050000020004" pitchFamily="49" charset="0"/>
              </a:rPr>
              <a:t>"</a:t>
            </a:r>
            <a:r>
              <a:rPr lang="en-IN" b="0" dirty="0">
                <a:solidFill>
                  <a:srgbClr val="FFFFFF"/>
                </a:solidFill>
                <a:effectLst/>
                <a:latin typeface="Fira Code" panose="020B0809050000020004" pitchFamily="49" charset="0"/>
              </a:rPr>
              <a:t>: </a:t>
            </a:r>
            <a:r>
              <a:rPr lang="en-IN" b="0" dirty="0">
                <a:solidFill>
                  <a:srgbClr val="D1F1A9"/>
                </a:solidFill>
                <a:effectLst/>
                <a:latin typeface="Fira Code" panose="020B0809050000020004" pitchFamily="49" charset="0"/>
              </a:rPr>
              <a:t>"text"</a:t>
            </a:r>
            <a:endParaRPr lang="en-IN" b="0" dirty="0">
              <a:solidFill>
                <a:srgbClr val="FFFFFF"/>
              </a:solidFill>
              <a:effectLst/>
              <a:latin typeface="Fira Code" panose="020B0809050000020004" pitchFamily="49" charset="0"/>
            </a:endParaRPr>
          </a:p>
          <a:p>
            <a:pPr>
              <a:lnSpc>
                <a:spcPts val="1425"/>
              </a:lnSpc>
              <a:buNone/>
            </a:pPr>
            <a:r>
              <a:rPr lang="en-IN" b="0" dirty="0">
                <a:solidFill>
                  <a:srgbClr val="FFFFFF"/>
                </a:solidFill>
                <a:effectLst/>
                <a:latin typeface="Fira Code" panose="020B0809050000020004" pitchFamily="49" charset="0"/>
              </a:rPr>
              <a:t>    },</a:t>
            </a:r>
          </a:p>
          <a:p>
            <a:pPr>
              <a:lnSpc>
                <a:spcPts val="1425"/>
              </a:lnSpc>
              <a:buNone/>
            </a:pPr>
            <a:r>
              <a:rPr lang="en-IN" b="0" dirty="0">
                <a:solidFill>
                  <a:srgbClr val="FFFFFF"/>
                </a:solidFill>
                <a:effectLst/>
                <a:latin typeface="Fira Code" panose="020B0809050000020004" pitchFamily="49" charset="0"/>
              </a:rPr>
              <a:t>    {</a:t>
            </a:r>
          </a:p>
          <a:p>
            <a:pPr>
              <a:lnSpc>
                <a:spcPts val="1425"/>
              </a:lnSpc>
              <a:buNone/>
            </a:pPr>
            <a:r>
              <a:rPr lang="en-IN" b="0" dirty="0">
                <a:solidFill>
                  <a:srgbClr val="FFFFFF"/>
                </a:solidFill>
                <a:effectLst/>
                <a:latin typeface="Fira Code" panose="020B0809050000020004" pitchFamily="49" charset="0"/>
              </a:rPr>
              <a:t>        </a:t>
            </a:r>
            <a:r>
              <a:rPr lang="en-IN" b="0" dirty="0">
                <a:solidFill>
                  <a:srgbClr val="FFEEAD"/>
                </a:solidFill>
                <a:effectLst/>
                <a:latin typeface="Fira Code" panose="020B0809050000020004" pitchFamily="49" charset="0"/>
              </a:rPr>
              <a:t>"title"</a:t>
            </a:r>
            <a:r>
              <a:rPr lang="en-IN" b="0" dirty="0">
                <a:solidFill>
                  <a:srgbClr val="FFFFFF"/>
                </a:solidFill>
                <a:effectLst/>
                <a:latin typeface="Fira Code" panose="020B0809050000020004" pitchFamily="49" charset="0"/>
              </a:rPr>
              <a:t>: </a:t>
            </a:r>
            <a:r>
              <a:rPr lang="en-IN" b="0" dirty="0">
                <a:solidFill>
                  <a:srgbClr val="D1F1A9"/>
                </a:solidFill>
                <a:effectLst/>
                <a:latin typeface="Fira Code" panose="020B0809050000020004" pitchFamily="49" charset="0"/>
              </a:rPr>
              <a:t>"Type Conversion - Example"</a:t>
            </a:r>
            <a:r>
              <a:rPr lang="en-IN" b="0" dirty="0">
                <a:solidFill>
                  <a:srgbClr val="FFFFFF"/>
                </a:solidFill>
                <a:effectLst/>
                <a:latin typeface="Fira Code" panose="020B0809050000020004" pitchFamily="49" charset="0"/>
              </a:rPr>
              <a:t>,</a:t>
            </a:r>
          </a:p>
          <a:p>
            <a:pPr>
              <a:lnSpc>
                <a:spcPts val="1425"/>
              </a:lnSpc>
              <a:buNone/>
            </a:pPr>
            <a:r>
              <a:rPr lang="en-IN" b="0" dirty="0">
                <a:solidFill>
                  <a:srgbClr val="FFFFFF"/>
                </a:solidFill>
                <a:effectLst/>
                <a:latin typeface="Fira Code" panose="020B0809050000020004" pitchFamily="49" charset="0"/>
              </a:rPr>
              <a:t>        </a:t>
            </a:r>
            <a:r>
              <a:rPr lang="en-IN" b="0" dirty="0">
                <a:solidFill>
                  <a:srgbClr val="FFEEAD"/>
                </a:solidFill>
                <a:effectLst/>
                <a:latin typeface="Fira Code" panose="020B0809050000020004" pitchFamily="49" charset="0"/>
              </a:rPr>
              <a:t>"content"</a:t>
            </a:r>
            <a:r>
              <a:rPr lang="en-IN" b="0" dirty="0">
                <a:solidFill>
                  <a:srgbClr val="FFFFFF"/>
                </a:solidFill>
                <a:effectLst/>
                <a:latin typeface="Fira Code" panose="020B0809050000020004" pitchFamily="49" charset="0"/>
              </a:rPr>
              <a:t>: </a:t>
            </a:r>
            <a:r>
              <a:rPr lang="en-IN" b="0" dirty="0">
                <a:solidFill>
                  <a:srgbClr val="D1F1A9"/>
                </a:solidFill>
                <a:effectLst/>
                <a:latin typeface="Fira Code" panose="020B0809050000020004" pitchFamily="49" charset="0"/>
              </a:rPr>
              <a:t>"var </a:t>
            </a:r>
            <a:r>
              <a:rPr lang="en-IN" b="0" dirty="0" err="1">
                <a:solidFill>
                  <a:srgbClr val="D1F1A9"/>
                </a:solidFill>
                <a:effectLst/>
                <a:latin typeface="Fira Code" panose="020B0809050000020004" pitchFamily="49" charset="0"/>
              </a:rPr>
              <a:t>num</a:t>
            </a:r>
            <a:r>
              <a:rPr lang="en-IN" b="0" dirty="0">
                <a:solidFill>
                  <a:srgbClr val="D1F1A9"/>
                </a:solidFill>
                <a:effectLst/>
                <a:latin typeface="Fira Code" panose="020B0809050000020004" pitchFamily="49" charset="0"/>
              </a:rPr>
              <a:t> int = 10</a:t>
            </a:r>
            <a:r>
              <a:rPr lang="en-IN" b="0" dirty="0">
                <a:solidFill>
                  <a:srgbClr val="FFC58F"/>
                </a:solidFill>
                <a:effectLst/>
                <a:latin typeface="Fira Code" panose="020B0809050000020004" pitchFamily="49" charset="0"/>
              </a:rPr>
              <a:t>\</a:t>
            </a:r>
            <a:r>
              <a:rPr lang="en-IN" b="0" dirty="0" err="1">
                <a:solidFill>
                  <a:srgbClr val="FFC58F"/>
                </a:solidFill>
                <a:effectLst/>
                <a:latin typeface="Fira Code" panose="020B0809050000020004" pitchFamily="49" charset="0"/>
              </a:rPr>
              <a:t>n</a:t>
            </a:r>
            <a:r>
              <a:rPr lang="en-IN" b="0" dirty="0" err="1">
                <a:solidFill>
                  <a:srgbClr val="D1F1A9"/>
                </a:solidFill>
                <a:effectLst/>
                <a:latin typeface="Fira Code" panose="020B0809050000020004" pitchFamily="49" charset="0"/>
              </a:rPr>
              <a:t>var</a:t>
            </a:r>
            <a:r>
              <a:rPr lang="en-IN" b="0" dirty="0">
                <a:solidFill>
                  <a:srgbClr val="D1F1A9"/>
                </a:solidFill>
                <a:effectLst/>
                <a:latin typeface="Fira Code" panose="020B0809050000020004" pitchFamily="49" charset="0"/>
              </a:rPr>
              <a:t> </a:t>
            </a:r>
            <a:r>
              <a:rPr lang="en-IN" b="0" dirty="0" err="1">
                <a:solidFill>
                  <a:srgbClr val="D1F1A9"/>
                </a:solidFill>
                <a:effectLst/>
                <a:latin typeface="Fira Code" panose="020B0809050000020004" pitchFamily="49" charset="0"/>
              </a:rPr>
              <a:t>floatNum</a:t>
            </a:r>
            <a:r>
              <a:rPr lang="en-IN" b="0" dirty="0">
                <a:solidFill>
                  <a:srgbClr val="D1F1A9"/>
                </a:solidFill>
                <a:effectLst/>
                <a:latin typeface="Fira Code" panose="020B0809050000020004" pitchFamily="49" charset="0"/>
              </a:rPr>
              <a:t> float64 = float64(</a:t>
            </a:r>
            <a:r>
              <a:rPr lang="en-IN" b="0" dirty="0" err="1">
                <a:solidFill>
                  <a:srgbClr val="D1F1A9"/>
                </a:solidFill>
                <a:effectLst/>
                <a:latin typeface="Fira Code" panose="020B0809050000020004" pitchFamily="49" charset="0"/>
              </a:rPr>
              <a:t>num</a:t>
            </a:r>
            <a:r>
              <a:rPr lang="en-IN" b="0" dirty="0">
                <a:solidFill>
                  <a:srgbClr val="D1F1A9"/>
                </a:solidFill>
                <a:effectLst/>
                <a:latin typeface="Fira Code" panose="020B0809050000020004" pitchFamily="49" charset="0"/>
              </a:rPr>
              <a:t>)</a:t>
            </a:r>
            <a:r>
              <a:rPr lang="en-IN" b="0" dirty="0">
                <a:solidFill>
                  <a:srgbClr val="FFC58F"/>
                </a:solidFill>
                <a:effectLst/>
                <a:latin typeface="Fira Code" panose="020B0809050000020004" pitchFamily="49" charset="0"/>
              </a:rPr>
              <a:t>\</a:t>
            </a:r>
            <a:r>
              <a:rPr lang="en-IN" b="0" dirty="0" err="1">
                <a:solidFill>
                  <a:srgbClr val="FFC58F"/>
                </a:solidFill>
                <a:effectLst/>
                <a:latin typeface="Fira Code" panose="020B0809050000020004" pitchFamily="49" charset="0"/>
              </a:rPr>
              <a:t>n</a:t>
            </a:r>
            <a:r>
              <a:rPr lang="en-IN" b="0" dirty="0" err="1">
                <a:solidFill>
                  <a:srgbClr val="D1F1A9"/>
                </a:solidFill>
                <a:effectLst/>
                <a:latin typeface="Fira Code" panose="020B0809050000020004" pitchFamily="49" charset="0"/>
              </a:rPr>
              <a:t>fmt.Println</a:t>
            </a:r>
            <a:r>
              <a:rPr lang="en-IN" b="0" dirty="0">
                <a:solidFill>
                  <a:srgbClr val="D1F1A9"/>
                </a:solidFill>
                <a:effectLst/>
                <a:latin typeface="Fira Code" panose="020B0809050000020004" pitchFamily="49" charset="0"/>
              </a:rPr>
              <a:t>(</a:t>
            </a:r>
            <a:r>
              <a:rPr lang="en-IN" b="0" dirty="0" err="1">
                <a:solidFill>
                  <a:srgbClr val="D1F1A9"/>
                </a:solidFill>
                <a:effectLst/>
                <a:latin typeface="Fira Code" panose="020B0809050000020004" pitchFamily="49" charset="0"/>
              </a:rPr>
              <a:t>floatNum</a:t>
            </a:r>
            <a:r>
              <a:rPr lang="en-IN" b="0" dirty="0">
                <a:solidFill>
                  <a:srgbClr val="D1F1A9"/>
                </a:solidFill>
                <a:effectLst/>
                <a:latin typeface="Fira Code" panose="020B0809050000020004" pitchFamily="49" charset="0"/>
              </a:rPr>
              <a:t>)  // Output: 10.0"</a:t>
            </a:r>
            <a:r>
              <a:rPr lang="en-IN" b="0" dirty="0">
                <a:solidFill>
                  <a:srgbClr val="FFFFFF"/>
                </a:solidFill>
                <a:effectLst/>
                <a:latin typeface="Fira Code" panose="020B0809050000020004" pitchFamily="49" charset="0"/>
              </a:rPr>
              <a:t>,</a:t>
            </a:r>
          </a:p>
          <a:p>
            <a:pPr>
              <a:lnSpc>
                <a:spcPts val="1425"/>
              </a:lnSpc>
              <a:buNone/>
            </a:pPr>
            <a:r>
              <a:rPr lang="en-IN" b="0" dirty="0">
                <a:solidFill>
                  <a:srgbClr val="FFFFFF"/>
                </a:solidFill>
                <a:effectLst/>
                <a:latin typeface="Fira Code" panose="020B0809050000020004" pitchFamily="49" charset="0"/>
              </a:rPr>
              <a:t>        </a:t>
            </a:r>
            <a:r>
              <a:rPr lang="en-IN" b="0" dirty="0">
                <a:solidFill>
                  <a:srgbClr val="FFEEAD"/>
                </a:solidFill>
                <a:effectLst/>
                <a:latin typeface="Fira Code" panose="020B0809050000020004" pitchFamily="49" charset="0"/>
              </a:rPr>
              <a:t>"</a:t>
            </a:r>
            <a:r>
              <a:rPr lang="en-IN" b="0" dirty="0" err="1">
                <a:solidFill>
                  <a:srgbClr val="FFEEAD"/>
                </a:solidFill>
                <a:effectLst/>
                <a:latin typeface="Fira Code" panose="020B0809050000020004" pitchFamily="49" charset="0"/>
              </a:rPr>
              <a:t>slide_type</a:t>
            </a:r>
            <a:r>
              <a:rPr lang="en-IN" b="0" dirty="0">
                <a:solidFill>
                  <a:srgbClr val="FFEEAD"/>
                </a:solidFill>
                <a:effectLst/>
                <a:latin typeface="Fira Code" panose="020B0809050000020004" pitchFamily="49" charset="0"/>
              </a:rPr>
              <a:t>"</a:t>
            </a:r>
            <a:r>
              <a:rPr lang="en-IN" b="0" dirty="0">
                <a:solidFill>
                  <a:srgbClr val="FFFFFF"/>
                </a:solidFill>
                <a:effectLst/>
                <a:latin typeface="Fira Code" panose="020B0809050000020004" pitchFamily="49" charset="0"/>
              </a:rPr>
              <a:t>: </a:t>
            </a:r>
            <a:r>
              <a:rPr lang="en-IN" b="0" dirty="0">
                <a:solidFill>
                  <a:srgbClr val="D1F1A9"/>
                </a:solidFill>
                <a:effectLst/>
                <a:latin typeface="Fira Code" panose="020B0809050000020004" pitchFamily="49" charset="0"/>
              </a:rPr>
              <a:t>"code"</a:t>
            </a:r>
            <a:endParaRPr lang="en-IN" b="0" dirty="0">
              <a:solidFill>
                <a:srgbClr val="FFFFFF"/>
              </a:solidFill>
              <a:effectLst/>
              <a:latin typeface="Fira Code" panose="020B0809050000020004" pitchFamily="49" charset="0"/>
            </a:endParaRPr>
          </a:p>
          <a:p>
            <a:pPr>
              <a:lnSpc>
                <a:spcPts val="1425"/>
              </a:lnSpc>
              <a:buNone/>
            </a:pPr>
            <a:r>
              <a:rPr lang="en-IN" b="0" dirty="0">
                <a:solidFill>
                  <a:srgbClr val="FFFFFF"/>
                </a:solidFill>
                <a:effectLst/>
                <a:latin typeface="Fira Code" panose="020B0809050000020004" pitchFamily="49" charset="0"/>
              </a:rPr>
              <a:t>    },</a:t>
            </a:r>
          </a:p>
          <a:p>
            <a:pPr>
              <a:lnSpc>
                <a:spcPts val="1425"/>
              </a:lnSpc>
              <a:buNone/>
            </a:pPr>
            <a:r>
              <a:rPr lang="en-IN" b="0" dirty="0">
                <a:solidFill>
                  <a:srgbClr val="FFFFFF"/>
                </a:solidFill>
                <a:effectLst/>
                <a:latin typeface="Fira Code" panose="020B0809050000020004" pitchFamily="49" charset="0"/>
              </a:rPr>
              <a:t>    {</a:t>
            </a:r>
          </a:p>
          <a:p>
            <a:pPr>
              <a:lnSpc>
                <a:spcPts val="1425"/>
              </a:lnSpc>
              <a:buNone/>
            </a:pPr>
            <a:r>
              <a:rPr lang="en-IN" b="0" dirty="0">
                <a:solidFill>
                  <a:srgbClr val="FFFFFF"/>
                </a:solidFill>
                <a:effectLst/>
                <a:latin typeface="Fira Code" panose="020B0809050000020004" pitchFamily="49" charset="0"/>
              </a:rPr>
              <a:t>        </a:t>
            </a:r>
            <a:r>
              <a:rPr lang="en-IN" b="0" dirty="0">
                <a:solidFill>
                  <a:srgbClr val="FFEEAD"/>
                </a:solidFill>
                <a:effectLst/>
                <a:latin typeface="Fira Code" panose="020B0809050000020004" pitchFamily="49" charset="0"/>
              </a:rPr>
              <a:t>"title"</a:t>
            </a:r>
            <a:r>
              <a:rPr lang="en-IN" b="0" dirty="0">
                <a:solidFill>
                  <a:srgbClr val="FFFFFF"/>
                </a:solidFill>
                <a:effectLst/>
                <a:latin typeface="Fira Code" panose="020B0809050000020004" pitchFamily="49" charset="0"/>
              </a:rPr>
              <a:t>: </a:t>
            </a:r>
            <a:r>
              <a:rPr lang="en-IN" b="0" dirty="0">
                <a:solidFill>
                  <a:srgbClr val="D1F1A9"/>
                </a:solidFill>
                <a:effectLst/>
                <a:latin typeface="Fira Code" panose="020B0809050000020004" pitchFamily="49" charset="0"/>
              </a:rPr>
              <a:t>"Type Inference in Golang"</a:t>
            </a:r>
            <a:r>
              <a:rPr lang="en-IN" b="0" dirty="0">
                <a:solidFill>
                  <a:srgbClr val="FFFFFF"/>
                </a:solidFill>
                <a:effectLst/>
                <a:latin typeface="Fira Code" panose="020B0809050000020004" pitchFamily="49" charset="0"/>
              </a:rPr>
              <a:t>,</a:t>
            </a:r>
          </a:p>
          <a:p>
            <a:pPr>
              <a:lnSpc>
                <a:spcPts val="1425"/>
              </a:lnSpc>
              <a:buNone/>
            </a:pPr>
            <a:r>
              <a:rPr lang="en-IN" b="0" dirty="0">
                <a:solidFill>
                  <a:srgbClr val="FFFFFF"/>
                </a:solidFill>
                <a:effectLst/>
                <a:latin typeface="Fira Code" panose="020B0809050000020004" pitchFamily="49" charset="0"/>
              </a:rPr>
              <a:t>        </a:t>
            </a:r>
            <a:r>
              <a:rPr lang="en-IN" b="0" dirty="0">
                <a:solidFill>
                  <a:srgbClr val="FFEEAD"/>
                </a:solidFill>
                <a:effectLst/>
                <a:latin typeface="Fira Code" panose="020B0809050000020004" pitchFamily="49" charset="0"/>
              </a:rPr>
              <a:t>"content"</a:t>
            </a:r>
            <a:r>
              <a:rPr lang="en-IN" b="0" dirty="0">
                <a:solidFill>
                  <a:srgbClr val="FFFFFF"/>
                </a:solidFill>
                <a:effectLst/>
                <a:latin typeface="Fira Code" panose="020B0809050000020004" pitchFamily="49" charset="0"/>
              </a:rPr>
              <a:t>: </a:t>
            </a:r>
            <a:r>
              <a:rPr lang="en-IN" b="0" dirty="0">
                <a:solidFill>
                  <a:srgbClr val="D1F1A9"/>
                </a:solidFill>
                <a:effectLst/>
                <a:latin typeface="Fira Code" panose="020B0809050000020004" pitchFamily="49" charset="0"/>
              </a:rPr>
              <a:t>"Golang </a:t>
            </a:r>
            <a:r>
              <a:rPr lang="hi-IN" b="0" dirty="0">
                <a:solidFill>
                  <a:srgbClr val="D1F1A9"/>
                </a:solidFill>
                <a:effectLst/>
                <a:latin typeface="Fira Code" panose="020B0809050000020004" pitchFamily="49" charset="0"/>
              </a:rPr>
              <a:t>में **</a:t>
            </a:r>
            <a:r>
              <a:rPr lang="en-IN" b="0" dirty="0">
                <a:solidFill>
                  <a:srgbClr val="D1F1A9"/>
                </a:solidFill>
                <a:effectLst/>
                <a:latin typeface="Fira Code" panose="020B0809050000020004" pitchFamily="49" charset="0"/>
              </a:rPr>
              <a:t>type inference** </a:t>
            </a:r>
            <a:r>
              <a:rPr lang="hi-IN" b="0" dirty="0">
                <a:solidFill>
                  <a:srgbClr val="D1F1A9"/>
                </a:solidFill>
                <a:effectLst/>
                <a:latin typeface="Fira Code" panose="020B0809050000020004" pitchFamily="49" charset="0"/>
              </a:rPr>
              <a:t>का उपयोग होता है, जिससे डेटा टाइप </a:t>
            </a:r>
            <a:r>
              <a:rPr lang="en-IN" b="0" dirty="0">
                <a:solidFill>
                  <a:srgbClr val="D1F1A9"/>
                </a:solidFill>
                <a:effectLst/>
                <a:latin typeface="Fira Code" panose="020B0809050000020004" pitchFamily="49" charset="0"/>
              </a:rPr>
              <a:t>specify </a:t>
            </a:r>
            <a:r>
              <a:rPr lang="hi-IN" b="0" dirty="0">
                <a:solidFill>
                  <a:srgbClr val="D1F1A9"/>
                </a:solidFill>
                <a:effectLst/>
                <a:latin typeface="Fira Code" panose="020B0809050000020004" pitchFamily="49" charset="0"/>
              </a:rPr>
              <a:t>करने की ज़रूरत नहीं होती। जब हम `:=` ऑपरेटर का उपयोग करते हैं, तो </a:t>
            </a:r>
            <a:r>
              <a:rPr lang="en-IN" b="0" dirty="0">
                <a:solidFill>
                  <a:srgbClr val="D1F1A9"/>
                </a:solidFill>
                <a:effectLst/>
                <a:latin typeface="Fira Code" panose="020B0809050000020004" pitchFamily="49" charset="0"/>
              </a:rPr>
              <a:t>compiler </a:t>
            </a:r>
            <a:r>
              <a:rPr lang="hi-IN" b="0" dirty="0">
                <a:solidFill>
                  <a:srgbClr val="D1F1A9"/>
                </a:solidFill>
                <a:effectLst/>
                <a:latin typeface="Fira Code" panose="020B0809050000020004" pitchFamily="49" charset="0"/>
              </a:rPr>
              <a:t>स्वचालित रूप से वैल्यू के आधार पर डेटा टाइप निर्धारित कर लेता है। इससे कोड अधिक </a:t>
            </a:r>
            <a:r>
              <a:rPr lang="en-IN" b="0" dirty="0">
                <a:solidFill>
                  <a:srgbClr val="D1F1A9"/>
                </a:solidFill>
                <a:effectLst/>
                <a:latin typeface="Fira Code" panose="020B0809050000020004" pitchFamily="49" charset="0"/>
              </a:rPr>
              <a:t>concise </a:t>
            </a:r>
            <a:r>
              <a:rPr lang="hi-IN" b="0" dirty="0">
                <a:solidFill>
                  <a:srgbClr val="D1F1A9"/>
                </a:solidFill>
                <a:effectLst/>
                <a:latin typeface="Fira Code" panose="020B0809050000020004" pitchFamily="49" charset="0"/>
              </a:rPr>
              <a:t>और </a:t>
            </a:r>
            <a:r>
              <a:rPr lang="en-IN" b="0" dirty="0">
                <a:solidFill>
                  <a:srgbClr val="D1F1A9"/>
                </a:solidFill>
                <a:effectLst/>
                <a:latin typeface="Fira Code" panose="020B0809050000020004" pitchFamily="49" charset="0"/>
              </a:rPr>
              <a:t>readable </a:t>
            </a:r>
            <a:r>
              <a:rPr lang="hi-IN" b="0" dirty="0">
                <a:solidFill>
                  <a:srgbClr val="D1F1A9"/>
                </a:solidFill>
                <a:effectLst/>
                <a:latin typeface="Fira Code" panose="020B0809050000020004" pitchFamily="49" charset="0"/>
              </a:rPr>
              <a:t>बनता है। उदाहरण के लिए, `</a:t>
            </a:r>
            <a:r>
              <a:rPr lang="en-IN" b="0" dirty="0" err="1">
                <a:solidFill>
                  <a:srgbClr val="D1F1A9"/>
                </a:solidFill>
                <a:effectLst/>
                <a:latin typeface="Fira Code" panose="020B0809050000020004" pitchFamily="49" charset="0"/>
              </a:rPr>
              <a:t>num</a:t>
            </a:r>
            <a:r>
              <a:rPr lang="en-IN" b="0" dirty="0">
                <a:solidFill>
                  <a:srgbClr val="D1F1A9"/>
                </a:solidFill>
                <a:effectLst/>
                <a:latin typeface="Fira Code" panose="020B0809050000020004" pitchFamily="49" charset="0"/>
              </a:rPr>
              <a:t> := 100` </a:t>
            </a:r>
            <a:r>
              <a:rPr lang="hi-IN" b="0" dirty="0">
                <a:solidFill>
                  <a:srgbClr val="D1F1A9"/>
                </a:solidFill>
                <a:effectLst/>
                <a:latin typeface="Fira Code" panose="020B0809050000020004" pitchFamily="49" charset="0"/>
              </a:rPr>
              <a:t>अपने आप `</a:t>
            </a:r>
            <a:r>
              <a:rPr lang="en-IN" b="0" dirty="0">
                <a:solidFill>
                  <a:srgbClr val="D1F1A9"/>
                </a:solidFill>
                <a:effectLst/>
                <a:latin typeface="Fira Code" panose="020B0809050000020004" pitchFamily="49" charset="0"/>
              </a:rPr>
              <a:t>int` </a:t>
            </a:r>
            <a:r>
              <a:rPr lang="hi-IN" b="0" dirty="0">
                <a:solidFill>
                  <a:srgbClr val="D1F1A9"/>
                </a:solidFill>
                <a:effectLst/>
                <a:latin typeface="Fira Code" panose="020B0809050000020004" pitchFamily="49" charset="0"/>
              </a:rPr>
              <a:t>को </a:t>
            </a:r>
            <a:r>
              <a:rPr lang="en-IN" b="0" dirty="0">
                <a:solidFill>
                  <a:srgbClr val="D1F1A9"/>
                </a:solidFill>
                <a:effectLst/>
                <a:latin typeface="Fira Code" panose="020B0809050000020004" pitchFamily="49" charset="0"/>
              </a:rPr>
              <a:t>infer </a:t>
            </a:r>
            <a:r>
              <a:rPr lang="hi-IN" b="0" dirty="0">
                <a:solidFill>
                  <a:srgbClr val="D1F1A9"/>
                </a:solidFill>
                <a:effectLst/>
                <a:latin typeface="Fira Code" panose="020B0809050000020004" pitchFamily="49" charset="0"/>
              </a:rPr>
              <a:t>करेगा, और `</a:t>
            </a:r>
            <a:r>
              <a:rPr lang="en-IN" b="0" dirty="0">
                <a:solidFill>
                  <a:srgbClr val="D1F1A9"/>
                </a:solidFill>
                <a:effectLst/>
                <a:latin typeface="Fira Code" panose="020B0809050000020004" pitchFamily="49" charset="0"/>
              </a:rPr>
              <a:t>pi := 3.14` </a:t>
            </a:r>
            <a:r>
              <a:rPr lang="hi-IN" b="0" dirty="0">
                <a:solidFill>
                  <a:srgbClr val="D1F1A9"/>
                </a:solidFill>
                <a:effectLst/>
                <a:latin typeface="Fira Code" panose="020B0809050000020004" pitchFamily="49" charset="0"/>
              </a:rPr>
              <a:t>को `</a:t>
            </a:r>
            <a:r>
              <a:rPr lang="en-IN" b="0" dirty="0">
                <a:solidFill>
                  <a:srgbClr val="D1F1A9"/>
                </a:solidFill>
                <a:effectLst/>
                <a:latin typeface="Fira Code" panose="020B0809050000020004" pitchFamily="49" charset="0"/>
              </a:rPr>
              <a:t>float64` </a:t>
            </a:r>
            <a:r>
              <a:rPr lang="hi-IN" b="0" dirty="0">
                <a:solidFill>
                  <a:srgbClr val="D1F1A9"/>
                </a:solidFill>
                <a:effectLst/>
                <a:latin typeface="Fira Code" panose="020B0809050000020004" pitchFamily="49" charset="0"/>
              </a:rPr>
              <a:t>माना जाएगा। हालांकि, यह ध्यान रखना आवश्यक है कि </a:t>
            </a:r>
            <a:r>
              <a:rPr lang="en-IN" b="0" dirty="0">
                <a:solidFill>
                  <a:srgbClr val="D1F1A9"/>
                </a:solidFill>
                <a:effectLst/>
                <a:latin typeface="Fira Code" panose="020B0809050000020004" pitchFamily="49" charset="0"/>
              </a:rPr>
              <a:t>Type inference </a:t>
            </a:r>
            <a:r>
              <a:rPr lang="hi-IN" b="0" dirty="0">
                <a:solidFill>
                  <a:srgbClr val="D1F1A9"/>
                </a:solidFill>
                <a:effectLst/>
                <a:latin typeface="Fira Code" panose="020B0809050000020004" pitchFamily="49" charset="0"/>
              </a:rPr>
              <a:t>का उपयोग केवल </a:t>
            </a:r>
            <a:r>
              <a:rPr lang="en-IN" b="0" dirty="0">
                <a:solidFill>
                  <a:srgbClr val="D1F1A9"/>
                </a:solidFill>
                <a:effectLst/>
                <a:latin typeface="Fira Code" panose="020B0809050000020004" pitchFamily="49" charset="0"/>
              </a:rPr>
              <a:t>local variable declaration </a:t>
            </a:r>
            <a:r>
              <a:rPr lang="hi-IN" b="0" dirty="0">
                <a:solidFill>
                  <a:srgbClr val="D1F1A9"/>
                </a:solidFill>
                <a:effectLst/>
                <a:latin typeface="Fira Code" panose="020B0809050000020004" pitchFamily="49" charset="0"/>
              </a:rPr>
              <a:t>के लिए किया जा सकता है, न कि </a:t>
            </a:r>
            <a:r>
              <a:rPr lang="en-IN" b="0" dirty="0">
                <a:solidFill>
                  <a:srgbClr val="D1F1A9"/>
                </a:solidFill>
                <a:effectLst/>
                <a:latin typeface="Fira Code" panose="020B0809050000020004" pitchFamily="49" charset="0"/>
              </a:rPr>
              <a:t>global variables </a:t>
            </a:r>
            <a:r>
              <a:rPr lang="hi-IN" b="0" dirty="0">
                <a:solidFill>
                  <a:srgbClr val="D1F1A9"/>
                </a:solidFill>
                <a:effectLst/>
                <a:latin typeface="Fira Code" panose="020B0809050000020004" pitchFamily="49" charset="0"/>
              </a:rPr>
              <a:t>के लिए।"</a:t>
            </a:r>
            <a:r>
              <a:rPr lang="hi-IN" b="0" dirty="0">
                <a:solidFill>
                  <a:srgbClr val="FFFFFF"/>
                </a:solidFill>
                <a:effectLst/>
                <a:latin typeface="Fira Code" panose="020B0809050000020004" pitchFamily="49" charset="0"/>
              </a:rPr>
              <a:t>,</a:t>
            </a:r>
          </a:p>
          <a:p>
            <a:pPr>
              <a:lnSpc>
                <a:spcPts val="1425"/>
              </a:lnSpc>
              <a:buNone/>
            </a:pPr>
            <a:r>
              <a:rPr lang="hi-IN" b="0" dirty="0">
                <a:solidFill>
                  <a:srgbClr val="FFFFFF"/>
                </a:solidFill>
                <a:effectLst/>
                <a:latin typeface="Fira Code" panose="020B0809050000020004" pitchFamily="49" charset="0"/>
              </a:rPr>
              <a:t>        </a:t>
            </a:r>
            <a:r>
              <a:rPr lang="hi-IN" b="0" dirty="0">
                <a:solidFill>
                  <a:srgbClr val="FFEEAD"/>
                </a:solidFill>
                <a:effectLst/>
                <a:latin typeface="Fira Code" panose="020B0809050000020004" pitchFamily="49" charset="0"/>
              </a:rPr>
              <a:t>"</a:t>
            </a:r>
            <a:r>
              <a:rPr lang="en-IN" b="0" dirty="0" err="1">
                <a:solidFill>
                  <a:srgbClr val="FFEEAD"/>
                </a:solidFill>
                <a:effectLst/>
                <a:latin typeface="Fira Code" panose="020B0809050000020004" pitchFamily="49" charset="0"/>
              </a:rPr>
              <a:t>slide_type</a:t>
            </a:r>
            <a:r>
              <a:rPr lang="en-IN" b="0" dirty="0">
                <a:solidFill>
                  <a:srgbClr val="FFEEAD"/>
                </a:solidFill>
                <a:effectLst/>
                <a:latin typeface="Fira Code" panose="020B0809050000020004" pitchFamily="49" charset="0"/>
              </a:rPr>
              <a:t>"</a:t>
            </a:r>
            <a:r>
              <a:rPr lang="en-IN" b="0" dirty="0">
                <a:solidFill>
                  <a:srgbClr val="FFFFFF"/>
                </a:solidFill>
                <a:effectLst/>
                <a:latin typeface="Fira Code" panose="020B0809050000020004" pitchFamily="49" charset="0"/>
              </a:rPr>
              <a:t>: </a:t>
            </a:r>
            <a:r>
              <a:rPr lang="en-IN" b="0" dirty="0">
                <a:solidFill>
                  <a:srgbClr val="D1F1A9"/>
                </a:solidFill>
                <a:effectLst/>
                <a:latin typeface="Fira Code" panose="020B0809050000020004" pitchFamily="49" charset="0"/>
              </a:rPr>
              <a:t>"text"</a:t>
            </a:r>
            <a:endParaRPr lang="en-IN" b="0" dirty="0">
              <a:solidFill>
                <a:srgbClr val="FFFFFF"/>
              </a:solidFill>
              <a:effectLst/>
              <a:latin typeface="Fira Code" panose="020B0809050000020004" pitchFamily="49" charset="0"/>
            </a:endParaRPr>
          </a:p>
          <a:p>
            <a:pPr>
              <a:lnSpc>
                <a:spcPts val="1425"/>
              </a:lnSpc>
              <a:buNone/>
            </a:pPr>
            <a:r>
              <a:rPr lang="en-IN" b="0" dirty="0">
                <a:solidFill>
                  <a:srgbClr val="FFFFFF"/>
                </a:solidFill>
                <a:effectLst/>
                <a:latin typeface="Fira Code" panose="020B0809050000020004" pitchFamily="49" charset="0"/>
              </a:rPr>
              <a:t>    },</a:t>
            </a:r>
          </a:p>
          <a:p>
            <a:pPr>
              <a:lnSpc>
                <a:spcPts val="1425"/>
              </a:lnSpc>
              <a:buNone/>
            </a:pPr>
            <a:r>
              <a:rPr lang="en-IN" b="0" dirty="0">
                <a:solidFill>
                  <a:srgbClr val="FFFFFF"/>
                </a:solidFill>
                <a:effectLst/>
                <a:latin typeface="Fira Code" panose="020B0809050000020004" pitchFamily="49" charset="0"/>
              </a:rPr>
              <a:t>    {</a:t>
            </a:r>
          </a:p>
          <a:p>
            <a:pPr>
              <a:lnSpc>
                <a:spcPts val="1425"/>
              </a:lnSpc>
              <a:buNone/>
            </a:pPr>
            <a:r>
              <a:rPr lang="en-IN" b="0" dirty="0">
                <a:solidFill>
                  <a:srgbClr val="FFFFFF"/>
                </a:solidFill>
                <a:effectLst/>
                <a:latin typeface="Fira Code" panose="020B0809050000020004" pitchFamily="49" charset="0"/>
              </a:rPr>
              <a:t>        </a:t>
            </a:r>
            <a:r>
              <a:rPr lang="en-IN" b="0" dirty="0">
                <a:solidFill>
                  <a:srgbClr val="FFEEAD"/>
                </a:solidFill>
                <a:effectLst/>
                <a:latin typeface="Fira Code" panose="020B0809050000020004" pitchFamily="49" charset="0"/>
              </a:rPr>
              <a:t>"title"</a:t>
            </a:r>
            <a:r>
              <a:rPr lang="en-IN" b="0" dirty="0">
                <a:solidFill>
                  <a:srgbClr val="FFFFFF"/>
                </a:solidFill>
                <a:effectLst/>
                <a:latin typeface="Fira Code" panose="020B0809050000020004" pitchFamily="49" charset="0"/>
              </a:rPr>
              <a:t>: </a:t>
            </a:r>
            <a:r>
              <a:rPr lang="en-IN" b="0" dirty="0">
                <a:solidFill>
                  <a:srgbClr val="D1F1A9"/>
                </a:solidFill>
                <a:effectLst/>
                <a:latin typeface="Fira Code" panose="020B0809050000020004" pitchFamily="49" charset="0"/>
              </a:rPr>
              <a:t>"Type Inference - Example"</a:t>
            </a:r>
            <a:r>
              <a:rPr lang="en-IN" b="0" dirty="0">
                <a:solidFill>
                  <a:srgbClr val="FFFFFF"/>
                </a:solidFill>
                <a:effectLst/>
                <a:latin typeface="Fira Code" panose="020B0809050000020004" pitchFamily="49" charset="0"/>
              </a:rPr>
              <a:t>,</a:t>
            </a:r>
          </a:p>
          <a:p>
            <a:pPr>
              <a:lnSpc>
                <a:spcPts val="1425"/>
              </a:lnSpc>
              <a:buNone/>
            </a:pPr>
            <a:r>
              <a:rPr lang="en-IN" b="0" dirty="0">
                <a:solidFill>
                  <a:srgbClr val="FFFFFF"/>
                </a:solidFill>
                <a:effectLst/>
                <a:latin typeface="Fira Code" panose="020B0809050000020004" pitchFamily="49" charset="0"/>
              </a:rPr>
              <a:t>        </a:t>
            </a:r>
            <a:r>
              <a:rPr lang="en-IN" b="0" dirty="0">
                <a:solidFill>
                  <a:srgbClr val="FFEEAD"/>
                </a:solidFill>
                <a:effectLst/>
                <a:latin typeface="Fira Code" panose="020B0809050000020004" pitchFamily="49" charset="0"/>
              </a:rPr>
              <a:t>"content"</a:t>
            </a:r>
            <a:r>
              <a:rPr lang="en-IN" b="0" dirty="0">
                <a:solidFill>
                  <a:srgbClr val="FFFFFF"/>
                </a:solidFill>
                <a:effectLst/>
                <a:latin typeface="Fira Code" panose="020B0809050000020004" pitchFamily="49" charset="0"/>
              </a:rPr>
              <a:t>: </a:t>
            </a:r>
            <a:r>
              <a:rPr lang="en-IN" b="0" dirty="0">
                <a:solidFill>
                  <a:srgbClr val="D1F1A9"/>
                </a:solidFill>
                <a:effectLst/>
                <a:latin typeface="Fira Code" panose="020B0809050000020004" pitchFamily="49" charset="0"/>
              </a:rPr>
              <a:t>"</a:t>
            </a:r>
            <a:r>
              <a:rPr lang="en-IN" b="0" dirty="0" err="1">
                <a:solidFill>
                  <a:srgbClr val="D1F1A9"/>
                </a:solidFill>
                <a:effectLst/>
                <a:latin typeface="Fira Code" panose="020B0809050000020004" pitchFamily="49" charset="0"/>
              </a:rPr>
              <a:t>num</a:t>
            </a:r>
            <a:r>
              <a:rPr lang="en-IN" b="0" dirty="0">
                <a:solidFill>
                  <a:srgbClr val="D1F1A9"/>
                </a:solidFill>
                <a:effectLst/>
                <a:latin typeface="Fira Code" panose="020B0809050000020004" pitchFamily="49" charset="0"/>
              </a:rPr>
              <a:t> := 100   // int </a:t>
            </a:r>
            <a:r>
              <a:rPr lang="hi-IN" b="0" dirty="0">
                <a:solidFill>
                  <a:srgbClr val="D1F1A9"/>
                </a:solidFill>
                <a:effectLst/>
                <a:latin typeface="Fira Code" panose="020B0809050000020004" pitchFamily="49" charset="0"/>
              </a:rPr>
              <a:t>मानेगा</a:t>
            </a:r>
            <a:r>
              <a:rPr lang="hi-IN" b="0" dirty="0">
                <a:solidFill>
                  <a:srgbClr val="FFC58F"/>
                </a:solidFill>
                <a:effectLst/>
                <a:latin typeface="Fira Code" panose="020B0809050000020004" pitchFamily="49" charset="0"/>
              </a:rPr>
              <a:t>\</a:t>
            </a:r>
            <a:r>
              <a:rPr lang="en-IN" b="0" dirty="0" err="1">
                <a:solidFill>
                  <a:srgbClr val="FFC58F"/>
                </a:solidFill>
                <a:effectLst/>
                <a:latin typeface="Fira Code" panose="020B0809050000020004" pitchFamily="49" charset="0"/>
              </a:rPr>
              <a:t>n</a:t>
            </a:r>
            <a:r>
              <a:rPr lang="en-IN" b="0" dirty="0" err="1">
                <a:solidFill>
                  <a:srgbClr val="D1F1A9"/>
                </a:solidFill>
                <a:effectLst/>
                <a:latin typeface="Fira Code" panose="020B0809050000020004" pitchFamily="49" charset="0"/>
              </a:rPr>
              <a:t>pi</a:t>
            </a:r>
            <a:r>
              <a:rPr lang="en-IN" b="0" dirty="0">
                <a:solidFill>
                  <a:srgbClr val="D1F1A9"/>
                </a:solidFill>
                <a:effectLst/>
                <a:latin typeface="Fira Code" panose="020B0809050000020004" pitchFamily="49" charset="0"/>
              </a:rPr>
              <a:t> := 3.14   // float64 </a:t>
            </a:r>
            <a:r>
              <a:rPr lang="hi-IN" b="0" dirty="0">
                <a:solidFill>
                  <a:srgbClr val="D1F1A9"/>
                </a:solidFill>
                <a:effectLst/>
                <a:latin typeface="Fira Code" panose="020B0809050000020004" pitchFamily="49" charset="0"/>
              </a:rPr>
              <a:t>मानेगा</a:t>
            </a:r>
            <a:r>
              <a:rPr lang="hi-IN" b="0" dirty="0">
                <a:solidFill>
                  <a:srgbClr val="FFC58F"/>
                </a:solidFill>
                <a:effectLst/>
                <a:latin typeface="Fira Code" panose="020B0809050000020004" pitchFamily="49" charset="0"/>
              </a:rPr>
              <a:t>\</a:t>
            </a:r>
            <a:r>
              <a:rPr lang="en-IN" b="0" dirty="0" err="1">
                <a:solidFill>
                  <a:srgbClr val="FFC58F"/>
                </a:solidFill>
                <a:effectLst/>
                <a:latin typeface="Fira Code" panose="020B0809050000020004" pitchFamily="49" charset="0"/>
              </a:rPr>
              <a:t>n</a:t>
            </a:r>
            <a:r>
              <a:rPr lang="en-IN" b="0" dirty="0" err="1">
                <a:solidFill>
                  <a:srgbClr val="D1F1A9"/>
                </a:solidFill>
                <a:effectLst/>
                <a:latin typeface="Fira Code" panose="020B0809050000020004" pitchFamily="49" charset="0"/>
              </a:rPr>
              <a:t>name</a:t>
            </a:r>
            <a:r>
              <a:rPr lang="en-IN" b="0" dirty="0">
                <a:solidFill>
                  <a:srgbClr val="D1F1A9"/>
                </a:solidFill>
                <a:effectLst/>
                <a:latin typeface="Fira Code" panose="020B0809050000020004" pitchFamily="49" charset="0"/>
              </a:rPr>
              <a:t> := </a:t>
            </a:r>
            <a:r>
              <a:rPr lang="en-IN" b="0" dirty="0">
                <a:solidFill>
                  <a:srgbClr val="FFC58F"/>
                </a:solidFill>
                <a:effectLst/>
                <a:latin typeface="Fira Code" panose="020B0809050000020004" pitchFamily="49" charset="0"/>
              </a:rPr>
              <a:t>\"</a:t>
            </a:r>
            <a:r>
              <a:rPr lang="en-IN" b="0" dirty="0">
                <a:solidFill>
                  <a:srgbClr val="D1F1A9"/>
                </a:solidFill>
                <a:effectLst/>
                <a:latin typeface="Fira Code" panose="020B0809050000020004" pitchFamily="49" charset="0"/>
              </a:rPr>
              <a:t>Rahul</a:t>
            </a:r>
            <a:r>
              <a:rPr lang="en-IN" b="0" dirty="0">
                <a:solidFill>
                  <a:srgbClr val="FFC58F"/>
                </a:solidFill>
                <a:effectLst/>
                <a:latin typeface="Fira Code" panose="020B0809050000020004" pitchFamily="49" charset="0"/>
              </a:rPr>
              <a:t>\"</a:t>
            </a:r>
            <a:r>
              <a:rPr lang="en-IN" b="0" dirty="0">
                <a:solidFill>
                  <a:srgbClr val="D1F1A9"/>
                </a:solidFill>
                <a:effectLst/>
                <a:latin typeface="Fira Code" panose="020B0809050000020004" pitchFamily="49" charset="0"/>
              </a:rPr>
              <a:t>  // string </a:t>
            </a:r>
            <a:r>
              <a:rPr lang="hi-IN" b="0" dirty="0">
                <a:solidFill>
                  <a:srgbClr val="D1F1A9"/>
                </a:solidFill>
                <a:effectLst/>
                <a:latin typeface="Fira Code" panose="020B0809050000020004" pitchFamily="49" charset="0"/>
              </a:rPr>
              <a:t>मानेगा"</a:t>
            </a:r>
            <a:r>
              <a:rPr lang="hi-IN" b="0" dirty="0">
                <a:solidFill>
                  <a:srgbClr val="FFFFFF"/>
                </a:solidFill>
                <a:effectLst/>
                <a:latin typeface="Fira Code" panose="020B0809050000020004" pitchFamily="49" charset="0"/>
              </a:rPr>
              <a:t>,</a:t>
            </a:r>
          </a:p>
          <a:p>
            <a:pPr>
              <a:lnSpc>
                <a:spcPts val="1425"/>
              </a:lnSpc>
              <a:buNone/>
            </a:pPr>
            <a:r>
              <a:rPr lang="hi-IN" b="0" dirty="0">
                <a:solidFill>
                  <a:srgbClr val="FFFFFF"/>
                </a:solidFill>
                <a:effectLst/>
                <a:latin typeface="Fira Code" panose="020B0809050000020004" pitchFamily="49" charset="0"/>
              </a:rPr>
              <a:t>        </a:t>
            </a:r>
            <a:r>
              <a:rPr lang="hi-IN" b="0" dirty="0">
                <a:solidFill>
                  <a:srgbClr val="FFEEAD"/>
                </a:solidFill>
                <a:effectLst/>
                <a:latin typeface="Fira Code" panose="020B0809050000020004" pitchFamily="49" charset="0"/>
              </a:rPr>
              <a:t>"</a:t>
            </a:r>
            <a:r>
              <a:rPr lang="en-IN" b="0" dirty="0" err="1">
                <a:solidFill>
                  <a:srgbClr val="FFEEAD"/>
                </a:solidFill>
                <a:effectLst/>
                <a:latin typeface="Fira Code" panose="020B0809050000020004" pitchFamily="49" charset="0"/>
              </a:rPr>
              <a:t>slide_type</a:t>
            </a:r>
            <a:r>
              <a:rPr lang="en-IN" b="0" dirty="0">
                <a:solidFill>
                  <a:srgbClr val="FFEEAD"/>
                </a:solidFill>
                <a:effectLst/>
                <a:latin typeface="Fira Code" panose="020B0809050000020004" pitchFamily="49" charset="0"/>
              </a:rPr>
              <a:t>"</a:t>
            </a:r>
            <a:r>
              <a:rPr lang="en-IN" b="0" dirty="0">
                <a:solidFill>
                  <a:srgbClr val="FFFFFF"/>
                </a:solidFill>
                <a:effectLst/>
                <a:latin typeface="Fira Code" panose="020B0809050000020004" pitchFamily="49" charset="0"/>
              </a:rPr>
              <a:t>: </a:t>
            </a:r>
            <a:r>
              <a:rPr lang="en-IN" b="0" dirty="0">
                <a:solidFill>
                  <a:srgbClr val="D1F1A9"/>
                </a:solidFill>
                <a:effectLst/>
                <a:latin typeface="Fira Code" panose="020B0809050000020004" pitchFamily="49" charset="0"/>
              </a:rPr>
              <a:t>"code"</a:t>
            </a:r>
            <a:endParaRPr lang="en-IN" b="0" dirty="0">
              <a:solidFill>
                <a:srgbClr val="FFFFFF"/>
              </a:solidFill>
              <a:effectLst/>
              <a:latin typeface="Fira Code" panose="020B0809050000020004" pitchFamily="49" charset="0"/>
            </a:endParaRPr>
          </a:p>
          <a:p>
            <a:pPr>
              <a:lnSpc>
                <a:spcPts val="1425"/>
              </a:lnSpc>
              <a:buNone/>
            </a:pPr>
            <a:r>
              <a:rPr lang="en-IN" b="0" dirty="0">
                <a:solidFill>
                  <a:srgbClr val="FFFFFF"/>
                </a:solidFill>
                <a:effectLst/>
                <a:latin typeface="Fira Code" panose="020B0809050000020004" pitchFamily="49" charset="0"/>
              </a:rPr>
              <a:t>    },</a:t>
            </a:r>
          </a:p>
          <a:p>
            <a:pPr>
              <a:lnSpc>
                <a:spcPts val="1425"/>
              </a:lnSpc>
              <a:buNone/>
            </a:pPr>
            <a:r>
              <a:rPr lang="en-IN" b="0" dirty="0">
                <a:solidFill>
                  <a:srgbClr val="FFFFFF"/>
                </a:solidFill>
                <a:effectLst/>
                <a:latin typeface="Fira Code" panose="020B0809050000020004" pitchFamily="49" charset="0"/>
              </a:rPr>
              <a:t>    {</a:t>
            </a:r>
          </a:p>
          <a:p>
            <a:pPr>
              <a:lnSpc>
                <a:spcPts val="1425"/>
              </a:lnSpc>
              <a:buNone/>
            </a:pPr>
            <a:r>
              <a:rPr lang="en-IN" b="0" dirty="0">
                <a:solidFill>
                  <a:srgbClr val="FFFFFF"/>
                </a:solidFill>
                <a:effectLst/>
                <a:latin typeface="Fira Code" panose="020B0809050000020004" pitchFamily="49" charset="0"/>
              </a:rPr>
              <a:t>        </a:t>
            </a:r>
            <a:r>
              <a:rPr lang="en-IN" b="0" dirty="0">
                <a:solidFill>
                  <a:srgbClr val="FFEEAD"/>
                </a:solidFill>
                <a:effectLst/>
                <a:latin typeface="Fira Code" panose="020B0809050000020004" pitchFamily="49" charset="0"/>
              </a:rPr>
              <a:t>"title"</a:t>
            </a:r>
            <a:r>
              <a:rPr lang="en-IN" b="0" dirty="0">
                <a:solidFill>
                  <a:srgbClr val="FFFFFF"/>
                </a:solidFill>
                <a:effectLst/>
                <a:latin typeface="Fira Code" panose="020B0809050000020004" pitchFamily="49" charset="0"/>
              </a:rPr>
              <a:t>: </a:t>
            </a:r>
            <a:r>
              <a:rPr lang="en-IN" b="0" dirty="0">
                <a:solidFill>
                  <a:srgbClr val="D1F1A9"/>
                </a:solidFill>
                <a:effectLst/>
                <a:latin typeface="Fira Code" panose="020B0809050000020004" pitchFamily="49" charset="0"/>
              </a:rPr>
              <a:t>"Derived Data Types in Golang"</a:t>
            </a:r>
            <a:r>
              <a:rPr lang="en-IN" b="0" dirty="0">
                <a:solidFill>
                  <a:srgbClr val="FFFFFF"/>
                </a:solidFill>
                <a:effectLst/>
                <a:latin typeface="Fira Code" panose="020B0809050000020004" pitchFamily="49" charset="0"/>
              </a:rPr>
              <a:t>,</a:t>
            </a:r>
          </a:p>
          <a:p>
            <a:pPr>
              <a:lnSpc>
                <a:spcPts val="1425"/>
              </a:lnSpc>
              <a:buNone/>
            </a:pPr>
            <a:r>
              <a:rPr lang="en-IN" b="0" dirty="0">
                <a:solidFill>
                  <a:srgbClr val="FFFFFF"/>
                </a:solidFill>
                <a:effectLst/>
                <a:latin typeface="Fira Code" panose="020B0809050000020004" pitchFamily="49" charset="0"/>
              </a:rPr>
              <a:t>        </a:t>
            </a:r>
            <a:r>
              <a:rPr lang="en-IN" b="0" dirty="0">
                <a:solidFill>
                  <a:srgbClr val="FFEEAD"/>
                </a:solidFill>
                <a:effectLst/>
                <a:latin typeface="Fira Code" panose="020B0809050000020004" pitchFamily="49" charset="0"/>
              </a:rPr>
              <a:t>"content"</a:t>
            </a:r>
            <a:r>
              <a:rPr lang="en-IN" b="0" dirty="0">
                <a:solidFill>
                  <a:srgbClr val="FFFFFF"/>
                </a:solidFill>
                <a:effectLst/>
                <a:latin typeface="Fira Code" panose="020B0809050000020004" pitchFamily="49" charset="0"/>
              </a:rPr>
              <a:t>: [</a:t>
            </a:r>
          </a:p>
          <a:p>
            <a:pPr>
              <a:lnSpc>
                <a:spcPts val="1425"/>
              </a:lnSpc>
              <a:buNone/>
            </a:pPr>
            <a:r>
              <a:rPr lang="en-IN" b="0" dirty="0">
                <a:solidFill>
                  <a:srgbClr val="FFFFFF"/>
                </a:solidFill>
                <a:effectLst/>
                <a:latin typeface="Fira Code" panose="020B0809050000020004" pitchFamily="49" charset="0"/>
              </a:rPr>
              <a:t>            {</a:t>
            </a:r>
          </a:p>
          <a:p>
            <a:pPr>
              <a:lnSpc>
                <a:spcPts val="1425"/>
              </a:lnSpc>
              <a:buNone/>
            </a:pPr>
            <a:r>
              <a:rPr lang="en-IN" b="0" dirty="0">
                <a:solidFill>
                  <a:srgbClr val="FFFFFF"/>
                </a:solidFill>
                <a:effectLst/>
                <a:latin typeface="Fira Code" panose="020B0809050000020004" pitchFamily="49" charset="0"/>
              </a:rPr>
              <a:t>                </a:t>
            </a:r>
            <a:r>
              <a:rPr lang="en-IN" b="0" dirty="0">
                <a:solidFill>
                  <a:srgbClr val="FFEEAD"/>
                </a:solidFill>
                <a:effectLst/>
                <a:latin typeface="Fira Code" panose="020B0809050000020004" pitchFamily="49" charset="0"/>
              </a:rPr>
              <a:t>"Type"</a:t>
            </a:r>
            <a:r>
              <a:rPr lang="en-IN" b="0" dirty="0">
                <a:solidFill>
                  <a:srgbClr val="FFFFFF"/>
                </a:solidFill>
                <a:effectLst/>
                <a:latin typeface="Fira Code" panose="020B0809050000020004" pitchFamily="49" charset="0"/>
              </a:rPr>
              <a:t>: </a:t>
            </a:r>
            <a:r>
              <a:rPr lang="en-IN" b="0" dirty="0">
                <a:solidFill>
                  <a:srgbClr val="D1F1A9"/>
                </a:solidFill>
                <a:effectLst/>
                <a:latin typeface="Fira Code" panose="020B0809050000020004" pitchFamily="49" charset="0"/>
              </a:rPr>
              <a:t>"Array"</a:t>
            </a:r>
            <a:r>
              <a:rPr lang="en-IN" b="0" dirty="0">
                <a:solidFill>
                  <a:srgbClr val="FFFFFF"/>
                </a:solidFill>
                <a:effectLst/>
                <a:latin typeface="Fira Code" panose="020B0809050000020004" pitchFamily="49" charset="0"/>
              </a:rPr>
              <a:t>,</a:t>
            </a:r>
          </a:p>
          <a:p>
            <a:pPr>
              <a:lnSpc>
                <a:spcPts val="1425"/>
              </a:lnSpc>
              <a:buNone/>
            </a:pPr>
            <a:r>
              <a:rPr lang="en-IN" b="0" dirty="0">
                <a:solidFill>
                  <a:srgbClr val="FFFFFF"/>
                </a:solidFill>
                <a:effectLst/>
                <a:latin typeface="Fira Code" panose="020B0809050000020004" pitchFamily="49" charset="0"/>
              </a:rPr>
              <a:t>                </a:t>
            </a:r>
            <a:r>
              <a:rPr lang="en-IN" b="0" dirty="0">
                <a:solidFill>
                  <a:srgbClr val="FFEEAD"/>
                </a:solidFill>
                <a:effectLst/>
                <a:latin typeface="Fira Code" panose="020B0809050000020004" pitchFamily="49" charset="0"/>
              </a:rPr>
              <a:t>"Description"</a:t>
            </a:r>
            <a:r>
              <a:rPr lang="en-IN" b="0" dirty="0">
                <a:solidFill>
                  <a:srgbClr val="FFFFFF"/>
                </a:solidFill>
                <a:effectLst/>
                <a:latin typeface="Fira Code" panose="020B0809050000020004" pitchFamily="49" charset="0"/>
              </a:rPr>
              <a:t>: </a:t>
            </a:r>
            <a:r>
              <a:rPr lang="en-IN" b="0" dirty="0">
                <a:solidFill>
                  <a:srgbClr val="D1F1A9"/>
                </a:solidFill>
                <a:effectLst/>
                <a:latin typeface="Fira Code" panose="020B0809050000020004" pitchFamily="49" charset="0"/>
              </a:rPr>
              <a:t>"</a:t>
            </a:r>
            <a:r>
              <a:rPr lang="hi-IN" b="0" dirty="0">
                <a:solidFill>
                  <a:srgbClr val="D1F1A9"/>
                </a:solidFill>
                <a:effectLst/>
                <a:latin typeface="Fira Code" panose="020B0809050000020004" pitchFamily="49" charset="0"/>
              </a:rPr>
              <a:t>एक निश्चित साइज़ का डेटा कलेक्शन"</a:t>
            </a:r>
            <a:endParaRPr lang="hi-IN" b="0" dirty="0">
              <a:solidFill>
                <a:srgbClr val="FFFFFF"/>
              </a:solidFill>
              <a:effectLst/>
              <a:latin typeface="Fira Code" panose="020B0809050000020004" pitchFamily="49" charset="0"/>
            </a:endParaRPr>
          </a:p>
          <a:p>
            <a:pPr>
              <a:lnSpc>
                <a:spcPts val="1425"/>
              </a:lnSpc>
              <a:buNone/>
            </a:pPr>
            <a:r>
              <a:rPr lang="hi-IN" b="0" dirty="0">
                <a:solidFill>
                  <a:srgbClr val="FFFFFF"/>
                </a:solidFill>
                <a:effectLst/>
                <a:latin typeface="Fira Code" panose="020B0809050000020004" pitchFamily="49" charset="0"/>
              </a:rPr>
              <a:t>            },</a:t>
            </a:r>
          </a:p>
          <a:p>
            <a:pPr>
              <a:lnSpc>
                <a:spcPts val="1425"/>
              </a:lnSpc>
              <a:buNone/>
            </a:pPr>
            <a:r>
              <a:rPr lang="hi-IN" b="0" dirty="0">
                <a:solidFill>
                  <a:srgbClr val="FFFFFF"/>
                </a:solidFill>
                <a:effectLst/>
                <a:latin typeface="Fira Code" panose="020B0809050000020004" pitchFamily="49" charset="0"/>
              </a:rPr>
              <a:t>            {</a:t>
            </a:r>
          </a:p>
          <a:p>
            <a:pPr>
              <a:lnSpc>
                <a:spcPts val="1425"/>
              </a:lnSpc>
              <a:buNone/>
            </a:pPr>
            <a:r>
              <a:rPr lang="hi-IN" b="0" dirty="0">
                <a:solidFill>
                  <a:srgbClr val="FFFFFF"/>
                </a:solidFill>
                <a:effectLst/>
                <a:latin typeface="Fira Code" panose="020B0809050000020004" pitchFamily="49" charset="0"/>
              </a:rPr>
              <a:t>                </a:t>
            </a:r>
            <a:r>
              <a:rPr lang="hi-IN" b="0" dirty="0">
                <a:solidFill>
                  <a:srgbClr val="FFEEAD"/>
                </a:solidFill>
                <a:effectLst/>
                <a:latin typeface="Fira Code" panose="020B0809050000020004" pitchFamily="49" charset="0"/>
              </a:rPr>
              <a:t>"</a:t>
            </a:r>
            <a:r>
              <a:rPr lang="en-IN" b="0" dirty="0">
                <a:solidFill>
                  <a:srgbClr val="FFEEAD"/>
                </a:solidFill>
                <a:effectLst/>
                <a:latin typeface="Fira Code" panose="020B0809050000020004" pitchFamily="49" charset="0"/>
              </a:rPr>
              <a:t>Type"</a:t>
            </a:r>
            <a:r>
              <a:rPr lang="en-IN" b="0" dirty="0">
                <a:solidFill>
                  <a:srgbClr val="FFFFFF"/>
                </a:solidFill>
                <a:effectLst/>
                <a:latin typeface="Fira Code" panose="020B0809050000020004" pitchFamily="49" charset="0"/>
              </a:rPr>
              <a:t>: </a:t>
            </a:r>
            <a:r>
              <a:rPr lang="en-IN" b="0" dirty="0">
                <a:solidFill>
                  <a:srgbClr val="D1F1A9"/>
                </a:solidFill>
                <a:effectLst/>
                <a:latin typeface="Fira Code" panose="020B0809050000020004" pitchFamily="49" charset="0"/>
              </a:rPr>
              <a:t>"Slice"</a:t>
            </a:r>
            <a:r>
              <a:rPr lang="en-IN" b="0" dirty="0">
                <a:solidFill>
                  <a:srgbClr val="FFFFFF"/>
                </a:solidFill>
                <a:effectLst/>
                <a:latin typeface="Fira Code" panose="020B0809050000020004" pitchFamily="49" charset="0"/>
              </a:rPr>
              <a:t>,</a:t>
            </a:r>
          </a:p>
          <a:p>
            <a:pPr>
              <a:lnSpc>
                <a:spcPts val="1425"/>
              </a:lnSpc>
              <a:buNone/>
            </a:pPr>
            <a:r>
              <a:rPr lang="en-IN" b="0" dirty="0">
                <a:solidFill>
                  <a:srgbClr val="FFFFFF"/>
                </a:solidFill>
                <a:effectLst/>
                <a:latin typeface="Fira Code" panose="020B0809050000020004" pitchFamily="49" charset="0"/>
              </a:rPr>
              <a:t>                </a:t>
            </a:r>
            <a:r>
              <a:rPr lang="en-IN" b="0" dirty="0">
                <a:solidFill>
                  <a:srgbClr val="FFEEAD"/>
                </a:solidFill>
                <a:effectLst/>
                <a:latin typeface="Fira Code" panose="020B0809050000020004" pitchFamily="49" charset="0"/>
              </a:rPr>
              <a:t>"Description"</a:t>
            </a:r>
            <a:r>
              <a:rPr lang="en-IN" b="0" dirty="0">
                <a:solidFill>
                  <a:srgbClr val="FFFFFF"/>
                </a:solidFill>
                <a:effectLst/>
                <a:latin typeface="Fira Code" panose="020B0809050000020004" pitchFamily="49" charset="0"/>
              </a:rPr>
              <a:t>: </a:t>
            </a:r>
            <a:r>
              <a:rPr lang="en-IN" b="0" dirty="0">
                <a:solidFill>
                  <a:srgbClr val="D1F1A9"/>
                </a:solidFill>
                <a:effectLst/>
                <a:latin typeface="Fira Code" panose="020B0809050000020004" pitchFamily="49" charset="0"/>
              </a:rPr>
              <a:t>"</a:t>
            </a:r>
            <a:r>
              <a:rPr lang="hi-IN" b="0" dirty="0">
                <a:solidFill>
                  <a:srgbClr val="D1F1A9"/>
                </a:solidFill>
                <a:effectLst/>
                <a:latin typeface="Fira Code" panose="020B0809050000020004" pitchFamily="49" charset="0"/>
              </a:rPr>
              <a:t>डायनामिक साइज़ का डेटा कलेक्शन"</a:t>
            </a:r>
            <a:endParaRPr lang="hi-IN" b="0" dirty="0">
              <a:solidFill>
                <a:srgbClr val="FFFFFF"/>
              </a:solidFill>
              <a:effectLst/>
              <a:latin typeface="Fira Code" panose="020B0809050000020004" pitchFamily="49" charset="0"/>
            </a:endParaRPr>
          </a:p>
          <a:p>
            <a:pPr>
              <a:lnSpc>
                <a:spcPts val="1425"/>
              </a:lnSpc>
              <a:buNone/>
            </a:pPr>
            <a:r>
              <a:rPr lang="hi-IN" b="0" dirty="0">
                <a:solidFill>
                  <a:srgbClr val="FFFFFF"/>
                </a:solidFill>
                <a:effectLst/>
                <a:latin typeface="Fira Code" panose="020B0809050000020004" pitchFamily="49" charset="0"/>
              </a:rPr>
              <a:t>            },</a:t>
            </a:r>
          </a:p>
          <a:p>
            <a:pPr>
              <a:lnSpc>
                <a:spcPts val="1425"/>
              </a:lnSpc>
              <a:buNone/>
            </a:pPr>
            <a:r>
              <a:rPr lang="hi-IN" b="0" dirty="0">
                <a:solidFill>
                  <a:srgbClr val="FFFFFF"/>
                </a:solidFill>
                <a:effectLst/>
                <a:latin typeface="Fira Code" panose="020B0809050000020004" pitchFamily="49" charset="0"/>
              </a:rPr>
              <a:t>            {</a:t>
            </a:r>
          </a:p>
          <a:p>
            <a:pPr>
              <a:lnSpc>
                <a:spcPts val="1425"/>
              </a:lnSpc>
              <a:buNone/>
            </a:pPr>
            <a:r>
              <a:rPr lang="hi-IN" b="0" dirty="0">
                <a:solidFill>
                  <a:srgbClr val="FFFFFF"/>
                </a:solidFill>
                <a:effectLst/>
                <a:latin typeface="Fira Code" panose="020B0809050000020004" pitchFamily="49" charset="0"/>
              </a:rPr>
              <a:t>                </a:t>
            </a:r>
            <a:r>
              <a:rPr lang="hi-IN" b="0" dirty="0">
                <a:solidFill>
                  <a:srgbClr val="FFEEAD"/>
                </a:solidFill>
                <a:effectLst/>
                <a:latin typeface="Fira Code" panose="020B0809050000020004" pitchFamily="49" charset="0"/>
              </a:rPr>
              <a:t>"</a:t>
            </a:r>
            <a:r>
              <a:rPr lang="en-IN" b="0" dirty="0">
                <a:solidFill>
                  <a:srgbClr val="FFEEAD"/>
                </a:solidFill>
                <a:effectLst/>
                <a:latin typeface="Fira Code" panose="020B0809050000020004" pitchFamily="49" charset="0"/>
              </a:rPr>
              <a:t>Type"</a:t>
            </a:r>
            <a:r>
              <a:rPr lang="en-IN" b="0" dirty="0">
                <a:solidFill>
                  <a:srgbClr val="FFFFFF"/>
                </a:solidFill>
                <a:effectLst/>
                <a:latin typeface="Fira Code" panose="020B0809050000020004" pitchFamily="49" charset="0"/>
              </a:rPr>
              <a:t>: </a:t>
            </a:r>
            <a:r>
              <a:rPr lang="en-IN" b="0" dirty="0">
                <a:solidFill>
                  <a:srgbClr val="D1F1A9"/>
                </a:solidFill>
                <a:effectLst/>
                <a:latin typeface="Fira Code" panose="020B0809050000020004" pitchFamily="49" charset="0"/>
              </a:rPr>
              <a:t>"Map"</a:t>
            </a:r>
            <a:r>
              <a:rPr lang="en-IN" b="0" dirty="0">
                <a:solidFill>
                  <a:srgbClr val="FFFFFF"/>
                </a:solidFill>
                <a:effectLst/>
                <a:latin typeface="Fira Code" panose="020B0809050000020004" pitchFamily="49" charset="0"/>
              </a:rPr>
              <a:t>,</a:t>
            </a:r>
          </a:p>
          <a:p>
            <a:pPr>
              <a:lnSpc>
                <a:spcPts val="1425"/>
              </a:lnSpc>
              <a:buNone/>
            </a:pPr>
            <a:r>
              <a:rPr lang="en-IN" b="0" dirty="0">
                <a:solidFill>
                  <a:srgbClr val="FFFFFF"/>
                </a:solidFill>
                <a:effectLst/>
                <a:latin typeface="Fira Code" panose="020B0809050000020004" pitchFamily="49" charset="0"/>
              </a:rPr>
              <a:t>                </a:t>
            </a:r>
            <a:r>
              <a:rPr lang="en-IN" b="0" dirty="0">
                <a:solidFill>
                  <a:srgbClr val="FFEEAD"/>
                </a:solidFill>
                <a:effectLst/>
                <a:latin typeface="Fira Code" panose="020B0809050000020004" pitchFamily="49" charset="0"/>
              </a:rPr>
              <a:t>"Description"</a:t>
            </a:r>
            <a:r>
              <a:rPr lang="en-IN" b="0" dirty="0">
                <a:solidFill>
                  <a:srgbClr val="FFFFFF"/>
                </a:solidFill>
                <a:effectLst/>
                <a:latin typeface="Fira Code" panose="020B0809050000020004" pitchFamily="49" charset="0"/>
              </a:rPr>
              <a:t>: </a:t>
            </a:r>
            <a:r>
              <a:rPr lang="en-IN" b="0" dirty="0">
                <a:solidFill>
                  <a:srgbClr val="D1F1A9"/>
                </a:solidFill>
                <a:effectLst/>
                <a:latin typeface="Fira Code" panose="020B0809050000020004" pitchFamily="49" charset="0"/>
              </a:rPr>
              <a:t>"Key-Value </a:t>
            </a:r>
            <a:r>
              <a:rPr lang="hi-IN" b="0" dirty="0">
                <a:solidFill>
                  <a:srgbClr val="D1F1A9"/>
                </a:solidFill>
                <a:effectLst/>
                <a:latin typeface="Fira Code" panose="020B0809050000020004" pitchFamily="49" charset="0"/>
              </a:rPr>
              <a:t>स्टोरेज"</a:t>
            </a:r>
            <a:endParaRPr lang="hi-IN" b="0" dirty="0">
              <a:solidFill>
                <a:srgbClr val="FFFFFF"/>
              </a:solidFill>
              <a:effectLst/>
              <a:latin typeface="Fira Code" panose="020B0809050000020004" pitchFamily="49" charset="0"/>
            </a:endParaRPr>
          </a:p>
          <a:p>
            <a:pPr>
              <a:lnSpc>
                <a:spcPts val="1425"/>
              </a:lnSpc>
              <a:buNone/>
            </a:pPr>
            <a:r>
              <a:rPr lang="hi-IN" b="0" dirty="0">
                <a:solidFill>
                  <a:srgbClr val="FFFFFF"/>
                </a:solidFill>
                <a:effectLst/>
                <a:latin typeface="Fira Code" panose="020B0809050000020004" pitchFamily="49" charset="0"/>
              </a:rPr>
              <a:t>            },</a:t>
            </a:r>
          </a:p>
          <a:p>
            <a:pPr>
              <a:lnSpc>
                <a:spcPts val="1425"/>
              </a:lnSpc>
              <a:buNone/>
            </a:pPr>
            <a:r>
              <a:rPr lang="hi-IN" b="0" dirty="0">
                <a:solidFill>
                  <a:srgbClr val="FFFFFF"/>
                </a:solidFill>
                <a:effectLst/>
                <a:latin typeface="Fira Code" panose="020B0809050000020004" pitchFamily="49" charset="0"/>
              </a:rPr>
              <a:t>            {</a:t>
            </a:r>
          </a:p>
          <a:p>
            <a:pPr>
              <a:lnSpc>
                <a:spcPts val="1425"/>
              </a:lnSpc>
              <a:buNone/>
            </a:pPr>
            <a:r>
              <a:rPr lang="hi-IN" b="0" dirty="0">
                <a:solidFill>
                  <a:srgbClr val="FFFFFF"/>
                </a:solidFill>
                <a:effectLst/>
                <a:latin typeface="Fira Code" panose="020B0809050000020004" pitchFamily="49" charset="0"/>
              </a:rPr>
              <a:t>                </a:t>
            </a:r>
            <a:r>
              <a:rPr lang="hi-IN" b="0" dirty="0">
                <a:solidFill>
                  <a:srgbClr val="FFEEAD"/>
                </a:solidFill>
                <a:effectLst/>
                <a:latin typeface="Fira Code" panose="020B0809050000020004" pitchFamily="49" charset="0"/>
              </a:rPr>
              <a:t>"</a:t>
            </a:r>
            <a:r>
              <a:rPr lang="en-IN" b="0" dirty="0">
                <a:solidFill>
                  <a:srgbClr val="FFEEAD"/>
                </a:solidFill>
                <a:effectLst/>
                <a:latin typeface="Fira Code" panose="020B0809050000020004" pitchFamily="49" charset="0"/>
              </a:rPr>
              <a:t>Type"</a:t>
            </a:r>
            <a:r>
              <a:rPr lang="en-IN" b="0" dirty="0">
                <a:solidFill>
                  <a:srgbClr val="FFFFFF"/>
                </a:solidFill>
                <a:effectLst/>
                <a:latin typeface="Fira Code" panose="020B0809050000020004" pitchFamily="49" charset="0"/>
              </a:rPr>
              <a:t>: </a:t>
            </a:r>
            <a:r>
              <a:rPr lang="en-IN" b="0" dirty="0">
                <a:solidFill>
                  <a:srgbClr val="D1F1A9"/>
                </a:solidFill>
                <a:effectLst/>
                <a:latin typeface="Fira Code" panose="020B0809050000020004" pitchFamily="49" charset="0"/>
              </a:rPr>
              <a:t>"Struct"</a:t>
            </a:r>
            <a:r>
              <a:rPr lang="en-IN" b="0" dirty="0">
                <a:solidFill>
                  <a:srgbClr val="FFFFFF"/>
                </a:solidFill>
                <a:effectLst/>
                <a:latin typeface="Fira Code" panose="020B0809050000020004" pitchFamily="49" charset="0"/>
              </a:rPr>
              <a:t>,</a:t>
            </a:r>
          </a:p>
          <a:p>
            <a:pPr>
              <a:lnSpc>
                <a:spcPts val="1425"/>
              </a:lnSpc>
              <a:buNone/>
            </a:pPr>
            <a:r>
              <a:rPr lang="en-IN" b="0" dirty="0">
                <a:solidFill>
                  <a:srgbClr val="FFFFFF"/>
                </a:solidFill>
                <a:effectLst/>
                <a:latin typeface="Fira Code" panose="020B0809050000020004" pitchFamily="49" charset="0"/>
              </a:rPr>
              <a:t>                </a:t>
            </a:r>
            <a:r>
              <a:rPr lang="en-IN" b="0" dirty="0">
                <a:solidFill>
                  <a:srgbClr val="FFEEAD"/>
                </a:solidFill>
                <a:effectLst/>
                <a:latin typeface="Fira Code" panose="020B0809050000020004" pitchFamily="49" charset="0"/>
              </a:rPr>
              <a:t>"Description"</a:t>
            </a:r>
            <a:r>
              <a:rPr lang="en-IN" b="0" dirty="0">
                <a:solidFill>
                  <a:srgbClr val="FFFFFF"/>
                </a:solidFill>
                <a:effectLst/>
                <a:latin typeface="Fira Code" panose="020B0809050000020004" pitchFamily="49" charset="0"/>
              </a:rPr>
              <a:t>: </a:t>
            </a:r>
            <a:r>
              <a:rPr lang="en-IN" b="0" dirty="0">
                <a:solidFill>
                  <a:srgbClr val="D1F1A9"/>
                </a:solidFill>
                <a:effectLst/>
                <a:latin typeface="Fira Code" panose="020B0809050000020004" pitchFamily="49" charset="0"/>
              </a:rPr>
              <a:t>"</a:t>
            </a:r>
            <a:r>
              <a:rPr lang="hi-IN" b="0" dirty="0">
                <a:solidFill>
                  <a:srgbClr val="D1F1A9"/>
                </a:solidFill>
                <a:effectLst/>
                <a:latin typeface="Fira Code" panose="020B0809050000020004" pitchFamily="49" charset="0"/>
              </a:rPr>
              <a:t>कस्टम डेटा टाइप बनाने के लिए"</a:t>
            </a:r>
            <a:endParaRPr lang="hi-IN" b="0" dirty="0">
              <a:solidFill>
                <a:srgbClr val="FFFFFF"/>
              </a:solidFill>
              <a:effectLst/>
              <a:latin typeface="Fira Code" panose="020B0809050000020004" pitchFamily="49" charset="0"/>
            </a:endParaRPr>
          </a:p>
          <a:p>
            <a:pPr>
              <a:lnSpc>
                <a:spcPts val="1425"/>
              </a:lnSpc>
              <a:buNone/>
            </a:pPr>
            <a:r>
              <a:rPr lang="hi-IN" b="0" dirty="0">
                <a:solidFill>
                  <a:srgbClr val="FFFFFF"/>
                </a:solidFill>
                <a:effectLst/>
                <a:latin typeface="Fira Code" panose="020B0809050000020004" pitchFamily="49" charset="0"/>
              </a:rPr>
              <a:t>            },</a:t>
            </a:r>
          </a:p>
          <a:p>
            <a:pPr>
              <a:lnSpc>
                <a:spcPts val="1425"/>
              </a:lnSpc>
              <a:buNone/>
            </a:pPr>
            <a:r>
              <a:rPr lang="hi-IN" b="0" dirty="0">
                <a:solidFill>
                  <a:srgbClr val="FFFFFF"/>
                </a:solidFill>
                <a:effectLst/>
                <a:latin typeface="Fira Code" panose="020B0809050000020004" pitchFamily="49" charset="0"/>
              </a:rPr>
              <a:t>            {</a:t>
            </a:r>
          </a:p>
          <a:p>
            <a:pPr>
              <a:lnSpc>
                <a:spcPts val="1425"/>
              </a:lnSpc>
              <a:buNone/>
            </a:pPr>
            <a:r>
              <a:rPr lang="hi-IN" b="0" dirty="0">
                <a:solidFill>
                  <a:srgbClr val="FFFFFF"/>
                </a:solidFill>
                <a:effectLst/>
                <a:latin typeface="Fira Code" panose="020B0809050000020004" pitchFamily="49" charset="0"/>
              </a:rPr>
              <a:t>                </a:t>
            </a:r>
            <a:r>
              <a:rPr lang="hi-IN" b="0" dirty="0">
                <a:solidFill>
                  <a:srgbClr val="FFEEAD"/>
                </a:solidFill>
                <a:effectLst/>
                <a:latin typeface="Fira Code" panose="020B0809050000020004" pitchFamily="49" charset="0"/>
              </a:rPr>
              <a:t>"</a:t>
            </a:r>
            <a:r>
              <a:rPr lang="en-IN" b="0" dirty="0">
                <a:solidFill>
                  <a:srgbClr val="FFEEAD"/>
                </a:solidFill>
                <a:effectLst/>
                <a:latin typeface="Fira Code" panose="020B0809050000020004" pitchFamily="49" charset="0"/>
              </a:rPr>
              <a:t>Type"</a:t>
            </a:r>
            <a:r>
              <a:rPr lang="en-IN" b="0" dirty="0">
                <a:solidFill>
                  <a:srgbClr val="FFFFFF"/>
                </a:solidFill>
                <a:effectLst/>
                <a:latin typeface="Fira Code" panose="020B0809050000020004" pitchFamily="49" charset="0"/>
              </a:rPr>
              <a:t>: </a:t>
            </a:r>
            <a:r>
              <a:rPr lang="en-IN" b="0" dirty="0">
                <a:solidFill>
                  <a:srgbClr val="D1F1A9"/>
                </a:solidFill>
                <a:effectLst/>
                <a:latin typeface="Fira Code" panose="020B0809050000020004" pitchFamily="49" charset="0"/>
              </a:rPr>
              <a:t>"Interface"</a:t>
            </a:r>
            <a:r>
              <a:rPr lang="en-IN" b="0" dirty="0">
                <a:solidFill>
                  <a:srgbClr val="FFFFFF"/>
                </a:solidFill>
                <a:effectLst/>
                <a:latin typeface="Fira Code" panose="020B0809050000020004" pitchFamily="49" charset="0"/>
              </a:rPr>
              <a:t>,</a:t>
            </a:r>
          </a:p>
          <a:p>
            <a:pPr>
              <a:lnSpc>
                <a:spcPts val="1425"/>
              </a:lnSpc>
              <a:buNone/>
            </a:pPr>
            <a:r>
              <a:rPr lang="en-IN" b="0" dirty="0">
                <a:solidFill>
                  <a:srgbClr val="FFFFFF"/>
                </a:solidFill>
                <a:effectLst/>
                <a:latin typeface="Fira Code" panose="020B0809050000020004" pitchFamily="49" charset="0"/>
              </a:rPr>
              <a:t>                </a:t>
            </a:r>
            <a:r>
              <a:rPr lang="en-IN" b="0" dirty="0">
                <a:solidFill>
                  <a:srgbClr val="FFEEAD"/>
                </a:solidFill>
                <a:effectLst/>
                <a:latin typeface="Fira Code" panose="020B0809050000020004" pitchFamily="49" charset="0"/>
              </a:rPr>
              <a:t>"Description"</a:t>
            </a:r>
            <a:r>
              <a:rPr lang="en-IN" b="0" dirty="0">
                <a:solidFill>
                  <a:srgbClr val="FFFFFF"/>
                </a:solidFill>
                <a:effectLst/>
                <a:latin typeface="Fira Code" panose="020B0809050000020004" pitchFamily="49" charset="0"/>
              </a:rPr>
              <a:t>: </a:t>
            </a:r>
            <a:r>
              <a:rPr lang="en-IN" b="0" dirty="0">
                <a:solidFill>
                  <a:srgbClr val="D1F1A9"/>
                </a:solidFill>
                <a:effectLst/>
                <a:latin typeface="Fira Code" panose="020B0809050000020004" pitchFamily="49" charset="0"/>
              </a:rPr>
              <a:t>"</a:t>
            </a:r>
            <a:r>
              <a:rPr lang="en-IN" b="0" dirty="0" err="1">
                <a:solidFill>
                  <a:srgbClr val="D1F1A9"/>
                </a:solidFill>
                <a:effectLst/>
                <a:latin typeface="Fira Code" panose="020B0809050000020004" pitchFamily="49" charset="0"/>
              </a:rPr>
              <a:t>Behavior</a:t>
            </a:r>
            <a:r>
              <a:rPr lang="en-IN" b="0" dirty="0">
                <a:solidFill>
                  <a:srgbClr val="D1F1A9"/>
                </a:solidFill>
                <a:effectLst/>
                <a:latin typeface="Fira Code" panose="020B0809050000020004" pitchFamily="49" charset="0"/>
              </a:rPr>
              <a:t> define </a:t>
            </a:r>
            <a:r>
              <a:rPr lang="hi-IN" b="0" dirty="0">
                <a:solidFill>
                  <a:srgbClr val="D1F1A9"/>
                </a:solidFill>
                <a:effectLst/>
                <a:latin typeface="Fira Code" panose="020B0809050000020004" pitchFamily="49" charset="0"/>
              </a:rPr>
              <a:t>करने के लिए"</a:t>
            </a:r>
            <a:endParaRPr lang="hi-IN" b="0" dirty="0">
              <a:solidFill>
                <a:srgbClr val="FFFFFF"/>
              </a:solidFill>
              <a:effectLst/>
              <a:latin typeface="Fira Code" panose="020B0809050000020004" pitchFamily="49" charset="0"/>
            </a:endParaRPr>
          </a:p>
          <a:p>
            <a:pPr>
              <a:lnSpc>
                <a:spcPts val="1425"/>
              </a:lnSpc>
              <a:buNone/>
            </a:pPr>
            <a:r>
              <a:rPr lang="hi-IN" b="0" dirty="0">
                <a:solidFill>
                  <a:srgbClr val="FFFFFF"/>
                </a:solidFill>
                <a:effectLst/>
                <a:latin typeface="Fira Code" panose="020B0809050000020004" pitchFamily="49" charset="0"/>
              </a:rPr>
              <a:t>            }</a:t>
            </a:r>
          </a:p>
          <a:p>
            <a:pPr>
              <a:lnSpc>
                <a:spcPts val="1425"/>
              </a:lnSpc>
              <a:buNone/>
            </a:pPr>
            <a:r>
              <a:rPr lang="hi-IN" b="0" dirty="0">
                <a:solidFill>
                  <a:srgbClr val="FFFFFF"/>
                </a:solidFill>
                <a:effectLst/>
                <a:latin typeface="Fira Code" panose="020B0809050000020004" pitchFamily="49" charset="0"/>
              </a:rPr>
              <a:t>        ],</a:t>
            </a:r>
          </a:p>
          <a:p>
            <a:pPr>
              <a:lnSpc>
                <a:spcPts val="1425"/>
              </a:lnSpc>
              <a:buNone/>
            </a:pPr>
            <a:r>
              <a:rPr lang="hi-IN" b="0" dirty="0">
                <a:solidFill>
                  <a:srgbClr val="FFFFFF"/>
                </a:solidFill>
                <a:effectLst/>
                <a:latin typeface="Fira Code" panose="020B0809050000020004" pitchFamily="49" charset="0"/>
              </a:rPr>
              <a:t>        </a:t>
            </a:r>
            <a:r>
              <a:rPr lang="hi-IN" b="0" dirty="0">
                <a:solidFill>
                  <a:srgbClr val="FFEEAD"/>
                </a:solidFill>
                <a:effectLst/>
                <a:latin typeface="Fira Code" panose="020B0809050000020004" pitchFamily="49" charset="0"/>
              </a:rPr>
              <a:t>"</a:t>
            </a:r>
            <a:r>
              <a:rPr lang="en-IN" b="0" dirty="0" err="1">
                <a:solidFill>
                  <a:srgbClr val="FFEEAD"/>
                </a:solidFill>
                <a:effectLst/>
                <a:latin typeface="Fira Code" panose="020B0809050000020004" pitchFamily="49" charset="0"/>
              </a:rPr>
              <a:t>slide_type</a:t>
            </a:r>
            <a:r>
              <a:rPr lang="en-IN" b="0" dirty="0">
                <a:solidFill>
                  <a:srgbClr val="FFEEAD"/>
                </a:solidFill>
                <a:effectLst/>
                <a:latin typeface="Fira Code" panose="020B0809050000020004" pitchFamily="49" charset="0"/>
              </a:rPr>
              <a:t>"</a:t>
            </a:r>
            <a:r>
              <a:rPr lang="en-IN" b="0" dirty="0">
                <a:solidFill>
                  <a:srgbClr val="FFFFFF"/>
                </a:solidFill>
                <a:effectLst/>
                <a:latin typeface="Fira Code" panose="020B0809050000020004" pitchFamily="49" charset="0"/>
              </a:rPr>
              <a:t>: </a:t>
            </a:r>
            <a:r>
              <a:rPr lang="en-IN" b="0" dirty="0">
                <a:solidFill>
                  <a:srgbClr val="D1F1A9"/>
                </a:solidFill>
                <a:effectLst/>
                <a:latin typeface="Fira Code" panose="020B0809050000020004" pitchFamily="49" charset="0"/>
              </a:rPr>
              <a:t>"table"</a:t>
            </a:r>
            <a:endParaRPr lang="en-IN" b="0" dirty="0">
              <a:solidFill>
                <a:srgbClr val="FFFFFF"/>
              </a:solidFill>
              <a:effectLst/>
              <a:latin typeface="Fira Code" panose="020B0809050000020004" pitchFamily="49" charset="0"/>
            </a:endParaRPr>
          </a:p>
          <a:p>
            <a:pPr>
              <a:lnSpc>
                <a:spcPts val="1425"/>
              </a:lnSpc>
              <a:buNone/>
            </a:pPr>
            <a:r>
              <a:rPr lang="en-IN" b="0" dirty="0">
                <a:solidFill>
                  <a:srgbClr val="FFFFFF"/>
                </a:solidFill>
                <a:effectLst/>
                <a:latin typeface="Fira Code" panose="020B0809050000020004" pitchFamily="49" charset="0"/>
              </a:rPr>
              <a:t>    },</a:t>
            </a:r>
          </a:p>
          <a:p>
            <a:pPr>
              <a:lnSpc>
                <a:spcPts val="1425"/>
              </a:lnSpc>
              <a:buNone/>
            </a:pPr>
            <a:r>
              <a:rPr lang="en-IN" b="0" dirty="0">
                <a:solidFill>
                  <a:srgbClr val="FFFFFF"/>
                </a:solidFill>
                <a:effectLst/>
                <a:latin typeface="Fira Code" panose="020B0809050000020004" pitchFamily="49" charset="0"/>
              </a:rPr>
              <a:t>    {</a:t>
            </a:r>
          </a:p>
          <a:p>
            <a:pPr>
              <a:lnSpc>
                <a:spcPts val="1425"/>
              </a:lnSpc>
              <a:buNone/>
            </a:pPr>
            <a:r>
              <a:rPr lang="en-IN" b="0" dirty="0">
                <a:solidFill>
                  <a:srgbClr val="FFFFFF"/>
                </a:solidFill>
                <a:effectLst/>
                <a:latin typeface="Fira Code" panose="020B0809050000020004" pitchFamily="49" charset="0"/>
              </a:rPr>
              <a:t>        </a:t>
            </a:r>
            <a:r>
              <a:rPr lang="en-IN" b="0" dirty="0">
                <a:solidFill>
                  <a:srgbClr val="FFEEAD"/>
                </a:solidFill>
                <a:effectLst/>
                <a:latin typeface="Fira Code" panose="020B0809050000020004" pitchFamily="49" charset="0"/>
              </a:rPr>
              <a:t>"title"</a:t>
            </a:r>
            <a:r>
              <a:rPr lang="en-IN" b="0" dirty="0">
                <a:solidFill>
                  <a:srgbClr val="FFFFFF"/>
                </a:solidFill>
                <a:effectLst/>
                <a:latin typeface="Fira Code" panose="020B0809050000020004" pitchFamily="49" charset="0"/>
              </a:rPr>
              <a:t>: </a:t>
            </a:r>
            <a:r>
              <a:rPr lang="en-IN" b="0" dirty="0">
                <a:solidFill>
                  <a:srgbClr val="D1F1A9"/>
                </a:solidFill>
                <a:effectLst/>
                <a:latin typeface="Fira Code" panose="020B0809050000020004" pitchFamily="49" charset="0"/>
              </a:rPr>
              <a:t>"Derived Data Types - Example"</a:t>
            </a:r>
            <a:r>
              <a:rPr lang="en-IN" b="0" dirty="0">
                <a:solidFill>
                  <a:srgbClr val="FFFFFF"/>
                </a:solidFill>
                <a:effectLst/>
                <a:latin typeface="Fira Code" panose="020B0809050000020004" pitchFamily="49" charset="0"/>
              </a:rPr>
              <a:t>,</a:t>
            </a:r>
          </a:p>
          <a:p>
            <a:pPr>
              <a:lnSpc>
                <a:spcPts val="1425"/>
              </a:lnSpc>
              <a:buNone/>
            </a:pPr>
            <a:r>
              <a:rPr lang="en-IN" b="0" dirty="0">
                <a:solidFill>
                  <a:srgbClr val="FFFFFF"/>
                </a:solidFill>
                <a:effectLst/>
                <a:latin typeface="Fira Code" panose="020B0809050000020004" pitchFamily="49" charset="0"/>
              </a:rPr>
              <a:t>        </a:t>
            </a:r>
            <a:r>
              <a:rPr lang="en-IN" b="0" dirty="0">
                <a:solidFill>
                  <a:srgbClr val="FFEEAD"/>
                </a:solidFill>
                <a:effectLst/>
                <a:latin typeface="Fira Code" panose="020B0809050000020004" pitchFamily="49" charset="0"/>
              </a:rPr>
              <a:t>"content"</a:t>
            </a:r>
            <a:r>
              <a:rPr lang="en-IN" b="0" dirty="0">
                <a:solidFill>
                  <a:srgbClr val="FFFFFF"/>
                </a:solidFill>
                <a:effectLst/>
                <a:latin typeface="Fira Code" panose="020B0809050000020004" pitchFamily="49" charset="0"/>
              </a:rPr>
              <a:t>: </a:t>
            </a:r>
            <a:r>
              <a:rPr lang="en-IN" b="0" dirty="0">
                <a:solidFill>
                  <a:srgbClr val="D1F1A9"/>
                </a:solidFill>
                <a:effectLst/>
                <a:latin typeface="Fira Code" panose="020B0809050000020004" pitchFamily="49" charset="0"/>
              </a:rPr>
              <a:t>"var numbers [3]int = [3]int{1, 2, 3}  // Array</a:t>
            </a:r>
            <a:r>
              <a:rPr lang="en-IN" b="0" dirty="0">
                <a:solidFill>
                  <a:srgbClr val="FFC58F"/>
                </a:solidFill>
                <a:effectLst/>
                <a:latin typeface="Fira Code" panose="020B0809050000020004" pitchFamily="49" charset="0"/>
              </a:rPr>
              <a:t>\</a:t>
            </a:r>
            <a:r>
              <a:rPr lang="en-IN" b="0" dirty="0" err="1">
                <a:solidFill>
                  <a:srgbClr val="FFC58F"/>
                </a:solidFill>
                <a:effectLst/>
                <a:latin typeface="Fira Code" panose="020B0809050000020004" pitchFamily="49" charset="0"/>
              </a:rPr>
              <a:t>n</a:t>
            </a:r>
            <a:r>
              <a:rPr lang="en-IN" b="0" dirty="0" err="1">
                <a:solidFill>
                  <a:srgbClr val="D1F1A9"/>
                </a:solidFill>
                <a:effectLst/>
                <a:latin typeface="Fira Code" panose="020B0809050000020004" pitchFamily="49" charset="0"/>
              </a:rPr>
              <a:t>var</a:t>
            </a:r>
            <a:r>
              <a:rPr lang="en-IN" b="0" dirty="0">
                <a:solidFill>
                  <a:srgbClr val="D1F1A9"/>
                </a:solidFill>
                <a:effectLst/>
                <a:latin typeface="Fira Code" panose="020B0809050000020004" pitchFamily="49" charset="0"/>
              </a:rPr>
              <a:t> names []string = []string{</a:t>
            </a:r>
            <a:r>
              <a:rPr lang="en-IN" b="0" dirty="0">
                <a:solidFill>
                  <a:srgbClr val="FFC58F"/>
                </a:solidFill>
                <a:effectLst/>
                <a:latin typeface="Fira Code" panose="020B0809050000020004" pitchFamily="49" charset="0"/>
              </a:rPr>
              <a:t>\"</a:t>
            </a:r>
            <a:r>
              <a:rPr lang="en-IN" b="0" dirty="0">
                <a:solidFill>
                  <a:srgbClr val="D1F1A9"/>
                </a:solidFill>
                <a:effectLst/>
                <a:latin typeface="Fira Code" panose="020B0809050000020004" pitchFamily="49" charset="0"/>
              </a:rPr>
              <a:t>Ram</a:t>
            </a:r>
            <a:r>
              <a:rPr lang="en-IN" b="0" dirty="0">
                <a:solidFill>
                  <a:srgbClr val="FFC58F"/>
                </a:solidFill>
                <a:effectLst/>
                <a:latin typeface="Fira Code" panose="020B0809050000020004" pitchFamily="49" charset="0"/>
              </a:rPr>
              <a:t>\"</a:t>
            </a:r>
            <a:r>
              <a:rPr lang="en-IN" b="0" dirty="0">
                <a:solidFill>
                  <a:srgbClr val="D1F1A9"/>
                </a:solidFill>
                <a:effectLst/>
                <a:latin typeface="Fira Code" panose="020B0809050000020004" pitchFamily="49" charset="0"/>
              </a:rPr>
              <a:t>, </a:t>
            </a:r>
            <a:r>
              <a:rPr lang="en-IN" b="0" dirty="0">
                <a:solidFill>
                  <a:srgbClr val="FFC58F"/>
                </a:solidFill>
                <a:effectLst/>
                <a:latin typeface="Fira Code" panose="020B0809050000020004" pitchFamily="49" charset="0"/>
              </a:rPr>
              <a:t>\"</a:t>
            </a:r>
            <a:r>
              <a:rPr lang="en-IN" b="0" dirty="0">
                <a:solidFill>
                  <a:srgbClr val="D1F1A9"/>
                </a:solidFill>
                <a:effectLst/>
                <a:latin typeface="Fira Code" panose="020B0809050000020004" pitchFamily="49" charset="0"/>
              </a:rPr>
              <a:t>Shyam</a:t>
            </a:r>
            <a:r>
              <a:rPr lang="en-IN" b="0" dirty="0">
                <a:solidFill>
                  <a:srgbClr val="FFC58F"/>
                </a:solidFill>
                <a:effectLst/>
                <a:latin typeface="Fira Code" panose="020B0809050000020004" pitchFamily="49" charset="0"/>
              </a:rPr>
              <a:t>\"</a:t>
            </a:r>
            <a:r>
              <a:rPr lang="en-IN" b="0" dirty="0">
                <a:solidFill>
                  <a:srgbClr val="D1F1A9"/>
                </a:solidFill>
                <a:effectLst/>
                <a:latin typeface="Fira Code" panose="020B0809050000020004" pitchFamily="49" charset="0"/>
              </a:rPr>
              <a:t>}  // Slice</a:t>
            </a:r>
            <a:r>
              <a:rPr lang="en-IN" b="0" dirty="0">
                <a:solidFill>
                  <a:srgbClr val="FFC58F"/>
                </a:solidFill>
                <a:effectLst/>
                <a:latin typeface="Fira Code" panose="020B0809050000020004" pitchFamily="49" charset="0"/>
              </a:rPr>
              <a:t>\</a:t>
            </a:r>
            <a:r>
              <a:rPr lang="en-IN" b="0" dirty="0" err="1">
                <a:solidFill>
                  <a:srgbClr val="FFC58F"/>
                </a:solidFill>
                <a:effectLst/>
                <a:latin typeface="Fira Code" panose="020B0809050000020004" pitchFamily="49" charset="0"/>
              </a:rPr>
              <a:t>n</a:t>
            </a:r>
            <a:r>
              <a:rPr lang="en-IN" b="0" dirty="0" err="1">
                <a:solidFill>
                  <a:srgbClr val="D1F1A9"/>
                </a:solidFill>
                <a:effectLst/>
                <a:latin typeface="Fira Code" panose="020B0809050000020004" pitchFamily="49" charset="0"/>
              </a:rPr>
              <a:t>var</a:t>
            </a:r>
            <a:r>
              <a:rPr lang="en-IN" b="0" dirty="0">
                <a:solidFill>
                  <a:srgbClr val="D1F1A9"/>
                </a:solidFill>
                <a:effectLst/>
                <a:latin typeface="Fira Code" panose="020B0809050000020004" pitchFamily="49" charset="0"/>
              </a:rPr>
              <a:t> person map[string]int = map[string]int{</a:t>
            </a:r>
            <a:r>
              <a:rPr lang="en-IN" b="0" dirty="0">
                <a:solidFill>
                  <a:srgbClr val="FFC58F"/>
                </a:solidFill>
                <a:effectLst/>
                <a:latin typeface="Fira Code" panose="020B0809050000020004" pitchFamily="49" charset="0"/>
              </a:rPr>
              <a:t>\"</a:t>
            </a:r>
            <a:r>
              <a:rPr lang="en-IN" b="0" dirty="0">
                <a:solidFill>
                  <a:srgbClr val="D1F1A9"/>
                </a:solidFill>
                <a:effectLst/>
                <a:latin typeface="Fira Code" panose="020B0809050000020004" pitchFamily="49" charset="0"/>
              </a:rPr>
              <a:t>age</a:t>
            </a:r>
            <a:r>
              <a:rPr lang="en-IN" b="0" dirty="0">
                <a:solidFill>
                  <a:srgbClr val="FFC58F"/>
                </a:solidFill>
                <a:effectLst/>
                <a:latin typeface="Fira Code" panose="020B0809050000020004" pitchFamily="49" charset="0"/>
              </a:rPr>
              <a:t>\"</a:t>
            </a:r>
            <a:r>
              <a:rPr lang="en-IN" b="0" dirty="0">
                <a:solidFill>
                  <a:srgbClr val="D1F1A9"/>
                </a:solidFill>
                <a:effectLst/>
                <a:latin typeface="Fira Code" panose="020B0809050000020004" pitchFamily="49" charset="0"/>
              </a:rPr>
              <a:t>: 25}  // Map"</a:t>
            </a:r>
            <a:r>
              <a:rPr lang="en-IN" b="0" dirty="0">
                <a:solidFill>
                  <a:srgbClr val="FFFFFF"/>
                </a:solidFill>
                <a:effectLst/>
                <a:latin typeface="Fira Code" panose="020B0809050000020004" pitchFamily="49" charset="0"/>
              </a:rPr>
              <a:t>,</a:t>
            </a:r>
          </a:p>
          <a:p>
            <a:pPr>
              <a:lnSpc>
                <a:spcPts val="1425"/>
              </a:lnSpc>
              <a:buNone/>
            </a:pPr>
            <a:r>
              <a:rPr lang="en-IN" b="0" dirty="0">
                <a:solidFill>
                  <a:srgbClr val="FFFFFF"/>
                </a:solidFill>
                <a:effectLst/>
                <a:latin typeface="Fira Code" panose="020B0809050000020004" pitchFamily="49" charset="0"/>
              </a:rPr>
              <a:t>        </a:t>
            </a:r>
            <a:r>
              <a:rPr lang="en-IN" b="0" dirty="0">
                <a:solidFill>
                  <a:srgbClr val="FFEEAD"/>
                </a:solidFill>
                <a:effectLst/>
                <a:latin typeface="Fira Code" panose="020B0809050000020004" pitchFamily="49" charset="0"/>
              </a:rPr>
              <a:t>"</a:t>
            </a:r>
            <a:r>
              <a:rPr lang="en-IN" b="0" dirty="0" err="1">
                <a:solidFill>
                  <a:srgbClr val="FFEEAD"/>
                </a:solidFill>
                <a:effectLst/>
                <a:latin typeface="Fira Code" panose="020B0809050000020004" pitchFamily="49" charset="0"/>
              </a:rPr>
              <a:t>slide_type</a:t>
            </a:r>
            <a:r>
              <a:rPr lang="en-IN" b="0" dirty="0">
                <a:solidFill>
                  <a:srgbClr val="FFEEAD"/>
                </a:solidFill>
                <a:effectLst/>
                <a:latin typeface="Fira Code" panose="020B0809050000020004" pitchFamily="49" charset="0"/>
              </a:rPr>
              <a:t>"</a:t>
            </a:r>
            <a:r>
              <a:rPr lang="en-IN" b="0" dirty="0">
                <a:solidFill>
                  <a:srgbClr val="FFFFFF"/>
                </a:solidFill>
                <a:effectLst/>
                <a:latin typeface="Fira Code" panose="020B0809050000020004" pitchFamily="49" charset="0"/>
              </a:rPr>
              <a:t>: </a:t>
            </a:r>
            <a:r>
              <a:rPr lang="en-IN" b="0" dirty="0">
                <a:solidFill>
                  <a:srgbClr val="D1F1A9"/>
                </a:solidFill>
                <a:effectLst/>
                <a:latin typeface="Fira Code" panose="020B0809050000020004" pitchFamily="49" charset="0"/>
              </a:rPr>
              <a:t>"code"</a:t>
            </a:r>
            <a:endParaRPr lang="en-IN" b="0" dirty="0">
              <a:solidFill>
                <a:srgbClr val="FFFFFF"/>
              </a:solidFill>
              <a:effectLst/>
              <a:latin typeface="Fira Code" panose="020B0809050000020004" pitchFamily="49" charset="0"/>
            </a:endParaRPr>
          </a:p>
          <a:p>
            <a:pPr>
              <a:lnSpc>
                <a:spcPts val="1425"/>
              </a:lnSpc>
              <a:buNone/>
            </a:pPr>
            <a:r>
              <a:rPr lang="en-IN" b="0" dirty="0">
                <a:solidFill>
                  <a:srgbClr val="FFFFFF"/>
                </a:solidFill>
                <a:effectLst/>
                <a:latin typeface="Fira Code" panose="020B0809050000020004" pitchFamily="49" charset="0"/>
              </a:rPr>
              <a:t>    },</a:t>
            </a:r>
          </a:p>
          <a:p>
            <a:pPr>
              <a:lnSpc>
                <a:spcPts val="1425"/>
              </a:lnSpc>
              <a:buNone/>
            </a:pPr>
            <a:r>
              <a:rPr lang="en-IN" b="0" dirty="0">
                <a:solidFill>
                  <a:srgbClr val="FFFFFF"/>
                </a:solidFill>
                <a:effectLst/>
                <a:latin typeface="Fira Code" panose="020B0809050000020004" pitchFamily="49" charset="0"/>
              </a:rPr>
              <a:t>    {</a:t>
            </a:r>
          </a:p>
          <a:p>
            <a:pPr>
              <a:lnSpc>
                <a:spcPts val="1425"/>
              </a:lnSpc>
              <a:buNone/>
            </a:pPr>
            <a:r>
              <a:rPr lang="en-IN" b="0" dirty="0">
                <a:solidFill>
                  <a:srgbClr val="FFFFFF"/>
                </a:solidFill>
                <a:effectLst/>
                <a:latin typeface="Fira Code" panose="020B0809050000020004" pitchFamily="49" charset="0"/>
              </a:rPr>
              <a:t>        </a:t>
            </a:r>
            <a:r>
              <a:rPr lang="en-IN" b="0" dirty="0">
                <a:solidFill>
                  <a:srgbClr val="FFEEAD"/>
                </a:solidFill>
                <a:effectLst/>
                <a:latin typeface="Fira Code" panose="020B0809050000020004" pitchFamily="49" charset="0"/>
              </a:rPr>
              <a:t>"title"</a:t>
            </a:r>
            <a:r>
              <a:rPr lang="en-IN" b="0" dirty="0">
                <a:solidFill>
                  <a:srgbClr val="FFFFFF"/>
                </a:solidFill>
                <a:effectLst/>
                <a:latin typeface="Fira Code" panose="020B0809050000020004" pitchFamily="49" charset="0"/>
              </a:rPr>
              <a:t>: </a:t>
            </a:r>
            <a:r>
              <a:rPr lang="en-IN" b="0" dirty="0">
                <a:solidFill>
                  <a:srgbClr val="D1F1A9"/>
                </a:solidFill>
                <a:effectLst/>
                <a:latin typeface="Fira Code" panose="020B0809050000020004" pitchFamily="49" charset="0"/>
              </a:rPr>
              <a:t>"Conclusion"</a:t>
            </a:r>
            <a:r>
              <a:rPr lang="en-IN" b="0" dirty="0">
                <a:solidFill>
                  <a:srgbClr val="FFFFFF"/>
                </a:solidFill>
                <a:effectLst/>
                <a:latin typeface="Fira Code" panose="020B0809050000020004" pitchFamily="49" charset="0"/>
              </a:rPr>
              <a:t>,</a:t>
            </a:r>
          </a:p>
          <a:p>
            <a:pPr>
              <a:lnSpc>
                <a:spcPts val="1425"/>
              </a:lnSpc>
              <a:buNone/>
            </a:pPr>
            <a:r>
              <a:rPr lang="en-IN" b="0" dirty="0">
                <a:solidFill>
                  <a:srgbClr val="FFFFFF"/>
                </a:solidFill>
                <a:effectLst/>
                <a:latin typeface="Fira Code" panose="020B0809050000020004" pitchFamily="49" charset="0"/>
              </a:rPr>
              <a:t>        </a:t>
            </a:r>
            <a:r>
              <a:rPr lang="en-IN" b="0" dirty="0">
                <a:solidFill>
                  <a:srgbClr val="FFEEAD"/>
                </a:solidFill>
                <a:effectLst/>
                <a:latin typeface="Fira Code" panose="020B0809050000020004" pitchFamily="49" charset="0"/>
              </a:rPr>
              <a:t>"content"</a:t>
            </a:r>
            <a:r>
              <a:rPr lang="en-IN" b="0" dirty="0">
                <a:solidFill>
                  <a:srgbClr val="FFFFFF"/>
                </a:solidFill>
                <a:effectLst/>
                <a:latin typeface="Fira Code" panose="020B0809050000020004" pitchFamily="49" charset="0"/>
              </a:rPr>
              <a:t>: </a:t>
            </a:r>
            <a:r>
              <a:rPr lang="en-IN" b="0" dirty="0">
                <a:solidFill>
                  <a:srgbClr val="D1F1A9"/>
                </a:solidFill>
                <a:effectLst/>
                <a:latin typeface="Fira Code" panose="020B0809050000020004" pitchFamily="49" charset="0"/>
              </a:rPr>
              <a:t>"Golang </a:t>
            </a:r>
            <a:r>
              <a:rPr lang="hi-IN" b="0" dirty="0">
                <a:solidFill>
                  <a:srgbClr val="D1F1A9"/>
                </a:solidFill>
                <a:effectLst/>
                <a:latin typeface="Fira Code" panose="020B0809050000020004" pitchFamily="49" charset="0"/>
              </a:rPr>
              <a:t>में डेटा टाइप </a:t>
            </a:r>
            <a:r>
              <a:rPr lang="en-IN" b="0" dirty="0">
                <a:solidFill>
                  <a:srgbClr val="D1F1A9"/>
                </a:solidFill>
                <a:effectLst/>
                <a:latin typeface="Fira Code" panose="020B0809050000020004" pitchFamily="49" charset="0"/>
              </a:rPr>
              <a:t>structured </a:t>
            </a:r>
            <a:r>
              <a:rPr lang="hi-IN" b="0" dirty="0">
                <a:solidFill>
                  <a:srgbClr val="D1F1A9"/>
                </a:solidFill>
                <a:effectLst/>
                <a:latin typeface="Fira Code" panose="020B0809050000020004" pitchFamily="49" charset="0"/>
              </a:rPr>
              <a:t>और </a:t>
            </a:r>
            <a:r>
              <a:rPr lang="en-IN" b="0" dirty="0">
                <a:solidFill>
                  <a:srgbClr val="D1F1A9"/>
                </a:solidFill>
                <a:effectLst/>
                <a:latin typeface="Fira Code" panose="020B0809050000020004" pitchFamily="49" charset="0"/>
              </a:rPr>
              <a:t>efficient </a:t>
            </a:r>
            <a:r>
              <a:rPr lang="hi-IN" b="0" dirty="0">
                <a:solidFill>
                  <a:srgbClr val="D1F1A9"/>
                </a:solidFill>
                <a:effectLst/>
                <a:latin typeface="Fira Code" panose="020B0809050000020004" pitchFamily="49" charset="0"/>
              </a:rPr>
              <a:t>होते हैं। सही डेटा टाइप का चयन करना परफॉर्मेंस और मेमोरी </a:t>
            </a:r>
            <a:r>
              <a:rPr lang="en-IN" b="0" dirty="0">
                <a:solidFill>
                  <a:srgbClr val="D1F1A9"/>
                </a:solidFill>
                <a:effectLst/>
                <a:latin typeface="Fira Code" panose="020B0809050000020004" pitchFamily="49" charset="0"/>
              </a:rPr>
              <a:t>optimization </a:t>
            </a:r>
            <a:r>
              <a:rPr lang="hi-IN" b="0" dirty="0">
                <a:solidFill>
                  <a:srgbClr val="D1F1A9"/>
                </a:solidFill>
                <a:effectLst/>
                <a:latin typeface="Fira Code" panose="020B0809050000020004" pitchFamily="49" charset="0"/>
              </a:rPr>
              <a:t>के लिए बहुत ज़रूरी होता है। </a:t>
            </a:r>
            <a:r>
              <a:rPr lang="en-IN" b="0" dirty="0">
                <a:solidFill>
                  <a:srgbClr val="D1F1A9"/>
                </a:solidFill>
                <a:effectLst/>
                <a:latin typeface="Fira Code" panose="020B0809050000020004" pitchFamily="49" charset="0"/>
              </a:rPr>
              <a:t>Strong typing </a:t>
            </a:r>
            <a:r>
              <a:rPr lang="hi-IN" b="0" dirty="0">
                <a:solidFill>
                  <a:srgbClr val="D1F1A9"/>
                </a:solidFill>
                <a:effectLst/>
                <a:latin typeface="Fira Code" panose="020B0809050000020004" pitchFamily="49" charset="0"/>
              </a:rPr>
              <a:t>के कारण </a:t>
            </a:r>
            <a:r>
              <a:rPr lang="en-IN" b="0" dirty="0">
                <a:solidFill>
                  <a:srgbClr val="D1F1A9"/>
                </a:solidFill>
                <a:effectLst/>
                <a:latin typeface="Fira Code" panose="020B0809050000020004" pitchFamily="49" charset="0"/>
              </a:rPr>
              <a:t>Golang </a:t>
            </a:r>
            <a:r>
              <a:rPr lang="hi-IN" b="0" dirty="0">
                <a:solidFill>
                  <a:srgbClr val="D1F1A9"/>
                </a:solidFill>
                <a:effectLst/>
                <a:latin typeface="Fira Code" panose="020B0809050000020004" pitchFamily="49" charset="0"/>
              </a:rPr>
              <a:t>में संभावित </a:t>
            </a:r>
            <a:r>
              <a:rPr lang="en-IN" b="0" dirty="0">
                <a:solidFill>
                  <a:srgbClr val="D1F1A9"/>
                </a:solidFill>
                <a:effectLst/>
                <a:latin typeface="Fira Code" panose="020B0809050000020004" pitchFamily="49" charset="0"/>
              </a:rPr>
              <a:t>runtime errors </a:t>
            </a:r>
            <a:r>
              <a:rPr lang="hi-IN" b="0" dirty="0">
                <a:solidFill>
                  <a:srgbClr val="D1F1A9"/>
                </a:solidFill>
                <a:effectLst/>
                <a:latin typeface="Fira Code" panose="020B0809050000020004" pitchFamily="49" charset="0"/>
              </a:rPr>
              <a:t>को </a:t>
            </a:r>
            <a:r>
              <a:rPr lang="en-IN" b="0" dirty="0">
                <a:solidFill>
                  <a:srgbClr val="D1F1A9"/>
                </a:solidFill>
                <a:effectLst/>
                <a:latin typeface="Fira Code" panose="020B0809050000020004" pitchFamily="49" charset="0"/>
              </a:rPr>
              <a:t>compile-time </a:t>
            </a:r>
            <a:r>
              <a:rPr lang="hi-IN" b="0" dirty="0">
                <a:solidFill>
                  <a:srgbClr val="D1F1A9"/>
                </a:solidFill>
                <a:effectLst/>
                <a:latin typeface="Fira Code" panose="020B0809050000020004" pitchFamily="49" charset="0"/>
              </a:rPr>
              <a:t>पर ही पकड़ लिया जाता है, जिससे कोड अधिक सुरक्षित और विश्वसनीय बनता है। </a:t>
            </a:r>
            <a:r>
              <a:rPr lang="en-IN" b="0" dirty="0">
                <a:solidFill>
                  <a:srgbClr val="D1F1A9"/>
                </a:solidFill>
                <a:effectLst/>
                <a:latin typeface="Fira Code" panose="020B0809050000020004" pitchFamily="49" charset="0"/>
              </a:rPr>
              <a:t>Type inference </a:t>
            </a:r>
            <a:r>
              <a:rPr lang="hi-IN" b="0" dirty="0">
                <a:solidFill>
                  <a:srgbClr val="D1F1A9"/>
                </a:solidFill>
                <a:effectLst/>
                <a:latin typeface="Fira Code" panose="020B0809050000020004" pitchFamily="49" charset="0"/>
              </a:rPr>
              <a:t>और </a:t>
            </a:r>
            <a:r>
              <a:rPr lang="en-IN" b="0" dirty="0">
                <a:solidFill>
                  <a:srgbClr val="D1F1A9"/>
                </a:solidFill>
                <a:effectLst/>
                <a:latin typeface="Fira Code" panose="020B0809050000020004" pitchFamily="49" charset="0"/>
              </a:rPr>
              <a:t>Type conversion </a:t>
            </a:r>
            <a:r>
              <a:rPr lang="hi-IN" b="0" dirty="0">
                <a:solidFill>
                  <a:srgbClr val="D1F1A9"/>
                </a:solidFill>
                <a:effectLst/>
                <a:latin typeface="Fira Code" panose="020B0809050000020004" pitchFamily="49" charset="0"/>
              </a:rPr>
              <a:t>जैसी सुविधाएँ इसे अधिक </a:t>
            </a:r>
            <a:r>
              <a:rPr lang="en-IN" b="0" dirty="0">
                <a:solidFill>
                  <a:srgbClr val="D1F1A9"/>
                </a:solidFill>
                <a:effectLst/>
                <a:latin typeface="Fira Code" panose="020B0809050000020004" pitchFamily="49" charset="0"/>
              </a:rPr>
              <a:t>readable </a:t>
            </a:r>
            <a:r>
              <a:rPr lang="hi-IN" b="0" dirty="0">
                <a:solidFill>
                  <a:srgbClr val="D1F1A9"/>
                </a:solidFill>
                <a:effectLst/>
                <a:latin typeface="Fira Code" panose="020B0809050000020004" pitchFamily="49" charset="0"/>
              </a:rPr>
              <a:t>और </a:t>
            </a:r>
            <a:r>
              <a:rPr lang="en-IN" b="0" dirty="0">
                <a:solidFill>
                  <a:srgbClr val="D1F1A9"/>
                </a:solidFill>
                <a:effectLst/>
                <a:latin typeface="Fira Code" panose="020B0809050000020004" pitchFamily="49" charset="0"/>
              </a:rPr>
              <a:t>maintainable </a:t>
            </a:r>
            <a:r>
              <a:rPr lang="hi-IN" b="0" dirty="0">
                <a:solidFill>
                  <a:srgbClr val="D1F1A9"/>
                </a:solidFill>
                <a:effectLst/>
                <a:latin typeface="Fira Code" panose="020B0809050000020004" pitchFamily="49" charset="0"/>
              </a:rPr>
              <a:t>बनाती हैं। </a:t>
            </a:r>
            <a:r>
              <a:rPr lang="en-IN" b="0" dirty="0">
                <a:solidFill>
                  <a:srgbClr val="D1F1A9"/>
                </a:solidFill>
                <a:effectLst/>
                <a:latin typeface="Fira Code" panose="020B0809050000020004" pitchFamily="49" charset="0"/>
              </a:rPr>
              <a:t>Golang </a:t>
            </a:r>
            <a:r>
              <a:rPr lang="hi-IN" b="0" dirty="0">
                <a:solidFill>
                  <a:srgbClr val="D1F1A9"/>
                </a:solidFill>
                <a:effectLst/>
                <a:latin typeface="Fira Code" panose="020B0809050000020004" pitchFamily="49" charset="0"/>
              </a:rPr>
              <a:t>में </a:t>
            </a:r>
            <a:r>
              <a:rPr lang="en-IN" b="0" dirty="0">
                <a:solidFill>
                  <a:srgbClr val="D1F1A9"/>
                </a:solidFill>
                <a:effectLst/>
                <a:latin typeface="Fira Code" panose="020B0809050000020004" pitchFamily="49" charset="0"/>
              </a:rPr>
              <a:t>Structs, Interfaces, </a:t>
            </a:r>
            <a:r>
              <a:rPr lang="hi-IN" b="0" dirty="0">
                <a:solidFill>
                  <a:srgbClr val="D1F1A9"/>
                </a:solidFill>
                <a:effectLst/>
                <a:latin typeface="Fira Code" panose="020B0809050000020004" pitchFamily="49" charset="0"/>
              </a:rPr>
              <a:t>और </a:t>
            </a:r>
            <a:r>
              <a:rPr lang="en-IN" b="0" dirty="0">
                <a:solidFill>
                  <a:srgbClr val="D1F1A9"/>
                </a:solidFill>
                <a:effectLst/>
                <a:latin typeface="Fira Code" panose="020B0809050000020004" pitchFamily="49" charset="0"/>
              </a:rPr>
              <a:t>Pointers </a:t>
            </a:r>
            <a:r>
              <a:rPr lang="hi-IN" b="0" dirty="0">
                <a:solidFill>
                  <a:srgbClr val="D1F1A9"/>
                </a:solidFill>
                <a:effectLst/>
                <a:latin typeface="Fira Code" panose="020B0809050000020004" pitchFamily="49" charset="0"/>
              </a:rPr>
              <a:t>जैसी उन्नत सुविधाएँ भी उपलब्ध हैं, जो इसे एक शक्तिशाली भाषा बनाती हैं।"</a:t>
            </a:r>
            <a:r>
              <a:rPr lang="hi-IN" b="0" dirty="0">
                <a:solidFill>
                  <a:srgbClr val="FFFFFF"/>
                </a:solidFill>
                <a:effectLst/>
                <a:latin typeface="Fira Code" panose="020B0809050000020004" pitchFamily="49" charset="0"/>
              </a:rPr>
              <a:t>,</a:t>
            </a:r>
          </a:p>
          <a:p>
            <a:pPr>
              <a:lnSpc>
                <a:spcPts val="1425"/>
              </a:lnSpc>
              <a:buNone/>
            </a:pPr>
            <a:r>
              <a:rPr lang="hi-IN" b="0" dirty="0">
                <a:solidFill>
                  <a:srgbClr val="FFFFFF"/>
                </a:solidFill>
                <a:effectLst/>
                <a:latin typeface="Fira Code" panose="020B0809050000020004" pitchFamily="49" charset="0"/>
              </a:rPr>
              <a:t>        </a:t>
            </a:r>
            <a:r>
              <a:rPr lang="hi-IN" b="0" dirty="0">
                <a:solidFill>
                  <a:srgbClr val="FFEEAD"/>
                </a:solidFill>
                <a:effectLst/>
                <a:latin typeface="Fira Code" panose="020B0809050000020004" pitchFamily="49" charset="0"/>
              </a:rPr>
              <a:t>"</a:t>
            </a:r>
            <a:r>
              <a:rPr lang="en-IN" b="0" dirty="0" err="1">
                <a:solidFill>
                  <a:srgbClr val="FFEEAD"/>
                </a:solidFill>
                <a:effectLst/>
                <a:latin typeface="Fira Code" panose="020B0809050000020004" pitchFamily="49" charset="0"/>
              </a:rPr>
              <a:t>slide_type</a:t>
            </a:r>
            <a:r>
              <a:rPr lang="en-IN" b="0" dirty="0">
                <a:solidFill>
                  <a:srgbClr val="FFEEAD"/>
                </a:solidFill>
                <a:effectLst/>
                <a:latin typeface="Fira Code" panose="020B0809050000020004" pitchFamily="49" charset="0"/>
              </a:rPr>
              <a:t>"</a:t>
            </a:r>
            <a:r>
              <a:rPr lang="en-IN" b="0" dirty="0">
                <a:solidFill>
                  <a:srgbClr val="FFFFFF"/>
                </a:solidFill>
                <a:effectLst/>
                <a:latin typeface="Fira Code" panose="020B0809050000020004" pitchFamily="49" charset="0"/>
              </a:rPr>
              <a:t>: </a:t>
            </a:r>
            <a:r>
              <a:rPr lang="en-IN" b="0" dirty="0">
                <a:solidFill>
                  <a:srgbClr val="D1F1A9"/>
                </a:solidFill>
                <a:effectLst/>
                <a:latin typeface="Fira Code" panose="020B0809050000020004" pitchFamily="49" charset="0"/>
              </a:rPr>
              <a:t>"text"</a:t>
            </a:r>
            <a:endParaRPr lang="en-IN" b="0" dirty="0">
              <a:solidFill>
                <a:srgbClr val="FFFFFF"/>
              </a:solidFill>
              <a:effectLst/>
              <a:latin typeface="Fira Code" panose="020B0809050000020004" pitchFamily="49" charset="0"/>
            </a:endParaRPr>
          </a:p>
          <a:p>
            <a:pPr>
              <a:lnSpc>
                <a:spcPts val="1425"/>
              </a:lnSpc>
              <a:buNone/>
            </a:pPr>
            <a:r>
              <a:rPr lang="en-IN" b="0" dirty="0">
                <a:solidFill>
                  <a:srgbClr val="FFFFFF"/>
                </a:solidFill>
                <a:effectLst/>
                <a:latin typeface="Fira Code" panose="020B0809050000020004" pitchFamily="49" charset="0"/>
              </a:rPr>
              <a:t>    }</a:t>
            </a:r>
          </a:p>
          <a:p>
            <a:pPr>
              <a:lnSpc>
                <a:spcPts val="1425"/>
              </a:lnSpc>
            </a:pPr>
            <a:r>
              <a:rPr lang="en-IN" b="0" dirty="0">
                <a:solidFill>
                  <a:srgbClr val="FFFFFF"/>
                </a:solidFill>
                <a:effectLst/>
                <a:latin typeface="Fira Code" panose="020B0809050000020004" pitchFamily="49" charset="0"/>
              </a:rPr>
              <a:t>]</a:t>
            </a:r>
          </a:p>
          <a:p>
            <a:endParaRPr lang="en-IN" dirty="0"/>
          </a:p>
        </p:txBody>
      </p:sp>
      <p:sp>
        <p:nvSpPr>
          <p:cNvPr id="4" name="Slide Number Placeholder 3"/>
          <p:cNvSpPr>
            <a:spLocks noGrp="1"/>
          </p:cNvSpPr>
          <p:nvPr>
            <p:ph type="sldNum" sz="quarter" idx="5"/>
          </p:nvPr>
        </p:nvSpPr>
        <p:spPr/>
        <p:txBody>
          <a:bodyPr/>
          <a:lstStyle/>
          <a:p>
            <a:fld id="{CC08009C-7DD8-48D3-A00B-60CC71B8A7E0}" type="slidenum">
              <a:rPr lang="en-IN" smtClean="0"/>
              <a:t>1</a:t>
            </a:fld>
            <a:endParaRPr lang="en-IN"/>
          </a:p>
        </p:txBody>
      </p:sp>
    </p:spTree>
    <p:extLst>
      <p:ext uri="{BB962C8B-B14F-4D97-AF65-F5344CB8AC3E}">
        <p14:creationId xmlns:p14="http://schemas.microsoft.com/office/powerpoint/2010/main" val="3454041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IN" b="1" dirty="0"/>
              <a:t>[YouTube Script: Golang Data Types - Introduction]</a:t>
            </a:r>
            <a:endParaRPr lang="en-IN" dirty="0"/>
          </a:p>
          <a:p>
            <a:pPr>
              <a:buNone/>
            </a:pPr>
            <a:r>
              <a:rPr lang="en-IN" dirty="0"/>
              <a:t>🎤 </a:t>
            </a:r>
            <a:r>
              <a:rPr lang="en-IN" b="1" dirty="0"/>
              <a:t>Speaker:</a:t>
            </a:r>
            <a:br>
              <a:rPr lang="en-IN" dirty="0"/>
            </a:br>
            <a:r>
              <a:rPr lang="en-IN" dirty="0"/>
              <a:t>Golang ek statically typed language </a:t>
            </a:r>
            <a:r>
              <a:rPr lang="en-IN" dirty="0" err="1"/>
              <a:t>hai</a:t>
            </a:r>
            <a:r>
              <a:rPr lang="en-IN" dirty="0"/>
              <a:t>, </a:t>
            </a:r>
            <a:r>
              <a:rPr lang="en-IN" dirty="0" err="1"/>
              <a:t>jismein</a:t>
            </a:r>
            <a:r>
              <a:rPr lang="en-IN" dirty="0"/>
              <a:t> </a:t>
            </a:r>
            <a:r>
              <a:rPr lang="en-IN" dirty="0" err="1"/>
              <a:t>har</a:t>
            </a:r>
            <a:r>
              <a:rPr lang="en-IN" dirty="0"/>
              <a:t> variable ka ek fix data type </a:t>
            </a:r>
            <a:r>
              <a:rPr lang="en-IN" dirty="0" err="1"/>
              <a:t>hota</a:t>
            </a:r>
            <a:r>
              <a:rPr lang="en-IN" dirty="0"/>
              <a:t> </a:t>
            </a:r>
            <a:r>
              <a:rPr lang="en-IN" dirty="0" err="1"/>
              <a:t>hai</a:t>
            </a:r>
            <a:r>
              <a:rPr lang="en-IN" dirty="0"/>
              <a:t>. </a:t>
            </a:r>
            <a:r>
              <a:rPr lang="en-IN" dirty="0" err="1"/>
              <a:t>Matlab</a:t>
            </a:r>
            <a:r>
              <a:rPr lang="en-IN" dirty="0"/>
              <a:t>, ek </a:t>
            </a:r>
            <a:r>
              <a:rPr lang="en-IN" dirty="0" err="1"/>
              <a:t>baar</a:t>
            </a:r>
            <a:r>
              <a:rPr lang="en-IN" dirty="0"/>
              <a:t> jo type assign </a:t>
            </a:r>
            <a:r>
              <a:rPr lang="en-IN" dirty="0" err="1"/>
              <a:t>ho</a:t>
            </a:r>
            <a:r>
              <a:rPr lang="en-IN" dirty="0"/>
              <a:t> </a:t>
            </a:r>
            <a:r>
              <a:rPr lang="en-IN" dirty="0" err="1"/>
              <a:t>gaya</a:t>
            </a:r>
            <a:r>
              <a:rPr lang="en-IN" dirty="0"/>
              <a:t>, </a:t>
            </a:r>
            <a:r>
              <a:rPr lang="en-IN" dirty="0" err="1"/>
              <a:t>wahi</a:t>
            </a:r>
            <a:r>
              <a:rPr lang="en-IN" dirty="0"/>
              <a:t> </a:t>
            </a:r>
            <a:r>
              <a:rPr lang="en-IN" dirty="0" err="1"/>
              <a:t>rahega</a:t>
            </a:r>
            <a:r>
              <a:rPr lang="en-IN" dirty="0"/>
              <a:t>—koi dynamic juggling </a:t>
            </a:r>
            <a:r>
              <a:rPr lang="en-IN" dirty="0" err="1"/>
              <a:t>nahi</a:t>
            </a:r>
            <a:r>
              <a:rPr lang="en-IN" dirty="0"/>
              <a:t>! Yeh Golang ko fast aur memory-efficient </a:t>
            </a:r>
            <a:r>
              <a:rPr lang="en-IN" dirty="0" err="1"/>
              <a:t>banata</a:t>
            </a:r>
            <a:r>
              <a:rPr lang="en-IN" dirty="0"/>
              <a:t> </a:t>
            </a:r>
            <a:r>
              <a:rPr lang="en-IN" dirty="0" err="1"/>
              <a:t>hai</a:t>
            </a:r>
            <a:r>
              <a:rPr lang="en-IN" dirty="0"/>
              <a:t>.</a:t>
            </a:r>
          </a:p>
          <a:p>
            <a:pPr>
              <a:buNone/>
            </a:pPr>
            <a:r>
              <a:rPr lang="en-IN" dirty="0"/>
              <a:t>Ab, data types ko do categories </a:t>
            </a:r>
            <a:r>
              <a:rPr lang="en-IN" dirty="0" err="1"/>
              <a:t>mein</a:t>
            </a:r>
            <a:r>
              <a:rPr lang="en-IN" dirty="0"/>
              <a:t> divide </a:t>
            </a:r>
            <a:r>
              <a:rPr lang="en-IN" dirty="0" err="1"/>
              <a:t>kiya</a:t>
            </a:r>
            <a:r>
              <a:rPr lang="en-IN" dirty="0"/>
              <a:t> </a:t>
            </a:r>
            <a:r>
              <a:rPr lang="en-IN" dirty="0" err="1"/>
              <a:t>jata</a:t>
            </a:r>
            <a:r>
              <a:rPr lang="en-IN" dirty="0"/>
              <a:t> </a:t>
            </a:r>
            <a:r>
              <a:rPr lang="en-IN" dirty="0" err="1"/>
              <a:t>hai</a:t>
            </a:r>
            <a:r>
              <a:rPr lang="en-IN" dirty="0"/>
              <a:t>: </a:t>
            </a:r>
            <a:r>
              <a:rPr lang="en-IN" b="1" dirty="0"/>
              <a:t>Primitive</a:t>
            </a:r>
            <a:r>
              <a:rPr lang="en-IN" dirty="0"/>
              <a:t> aur </a:t>
            </a:r>
            <a:r>
              <a:rPr lang="en-IN" b="1" dirty="0"/>
              <a:t>Derived</a:t>
            </a:r>
            <a:r>
              <a:rPr lang="en-IN" dirty="0"/>
              <a:t>.</a:t>
            </a:r>
          </a:p>
          <a:p>
            <a:pPr>
              <a:buNone/>
            </a:pPr>
            <a:r>
              <a:rPr lang="en-IN" dirty="0"/>
              <a:t>👉 </a:t>
            </a:r>
            <a:r>
              <a:rPr lang="en-IN" b="1" dirty="0"/>
              <a:t>Primitive Data Types</a:t>
            </a:r>
            <a:r>
              <a:rPr lang="en-IN" dirty="0"/>
              <a:t> – Yeh basic types hain jo direct values store </a:t>
            </a:r>
            <a:r>
              <a:rPr lang="en-IN" dirty="0" err="1"/>
              <a:t>karte</a:t>
            </a:r>
            <a:r>
              <a:rPr lang="en-IN" dirty="0"/>
              <a:t> hain.</a:t>
            </a:r>
          </a:p>
          <a:p>
            <a:pPr>
              <a:buFont typeface="Arial" panose="020B0604020202020204" pitchFamily="34" charset="0"/>
              <a:buChar char="•"/>
            </a:pPr>
            <a:r>
              <a:rPr lang="en-IN" b="1" dirty="0"/>
              <a:t>int</a:t>
            </a:r>
            <a:r>
              <a:rPr lang="en-IN" dirty="0"/>
              <a:t> – Numbers </a:t>
            </a:r>
            <a:r>
              <a:rPr lang="en-IN" dirty="0" err="1"/>
              <a:t>ke</a:t>
            </a:r>
            <a:r>
              <a:rPr lang="en-IN" dirty="0"/>
              <a:t> </a:t>
            </a:r>
            <a:r>
              <a:rPr lang="en-IN" dirty="0" err="1"/>
              <a:t>liye</a:t>
            </a:r>
            <a:r>
              <a:rPr lang="en-IN" dirty="0"/>
              <a:t>, </a:t>
            </a:r>
            <a:r>
              <a:rPr lang="en-IN" dirty="0" err="1"/>
              <a:t>jaise</a:t>
            </a:r>
            <a:r>
              <a:rPr lang="en-IN" dirty="0"/>
              <a:t> 1, 2, 100</a:t>
            </a:r>
          </a:p>
          <a:p>
            <a:pPr>
              <a:buFont typeface="Arial" panose="020B0604020202020204" pitchFamily="34" charset="0"/>
              <a:buChar char="•"/>
            </a:pPr>
            <a:r>
              <a:rPr lang="en-IN" b="1" dirty="0"/>
              <a:t>float</a:t>
            </a:r>
            <a:r>
              <a:rPr lang="en-IN" dirty="0"/>
              <a:t> – Decimal numbers, </a:t>
            </a:r>
            <a:r>
              <a:rPr lang="en-IN" dirty="0" err="1"/>
              <a:t>jaise</a:t>
            </a:r>
            <a:r>
              <a:rPr lang="en-IN" dirty="0"/>
              <a:t> 3.14, 2.71</a:t>
            </a:r>
          </a:p>
          <a:p>
            <a:pPr>
              <a:buFont typeface="Arial" panose="020B0604020202020204" pitchFamily="34" charset="0"/>
              <a:buChar char="•"/>
            </a:pPr>
            <a:r>
              <a:rPr lang="en-IN" b="1" dirty="0"/>
              <a:t>bool</a:t>
            </a:r>
            <a:r>
              <a:rPr lang="en-IN" dirty="0"/>
              <a:t> – </a:t>
            </a:r>
            <a:r>
              <a:rPr lang="en-IN" dirty="0" err="1"/>
              <a:t>Sirf</a:t>
            </a:r>
            <a:r>
              <a:rPr lang="en-IN" dirty="0"/>
              <a:t> true </a:t>
            </a:r>
            <a:r>
              <a:rPr lang="en-IN" dirty="0" err="1"/>
              <a:t>ya</a:t>
            </a:r>
            <a:r>
              <a:rPr lang="en-IN" dirty="0"/>
              <a:t> false values </a:t>
            </a:r>
            <a:r>
              <a:rPr lang="en-IN" dirty="0" err="1"/>
              <a:t>ke</a:t>
            </a:r>
            <a:r>
              <a:rPr lang="en-IN" dirty="0"/>
              <a:t> </a:t>
            </a:r>
            <a:r>
              <a:rPr lang="en-IN" dirty="0" err="1"/>
              <a:t>liye</a:t>
            </a:r>
            <a:endParaRPr lang="en-IN" dirty="0"/>
          </a:p>
          <a:p>
            <a:pPr>
              <a:buFont typeface="Arial" panose="020B0604020202020204" pitchFamily="34" charset="0"/>
              <a:buChar char="•"/>
            </a:pPr>
            <a:r>
              <a:rPr lang="en-IN" b="1" dirty="0"/>
              <a:t>string</a:t>
            </a:r>
            <a:r>
              <a:rPr lang="en-IN" dirty="0"/>
              <a:t> – Text </a:t>
            </a:r>
            <a:r>
              <a:rPr lang="en-IN" dirty="0" err="1"/>
              <a:t>ya</a:t>
            </a:r>
            <a:r>
              <a:rPr lang="en-IN" dirty="0"/>
              <a:t> characters ko store </a:t>
            </a:r>
            <a:r>
              <a:rPr lang="en-IN" dirty="0" err="1"/>
              <a:t>karne</a:t>
            </a:r>
            <a:r>
              <a:rPr lang="en-IN" dirty="0"/>
              <a:t> </a:t>
            </a:r>
            <a:r>
              <a:rPr lang="en-IN" dirty="0" err="1"/>
              <a:t>ke</a:t>
            </a:r>
            <a:r>
              <a:rPr lang="en-IN" dirty="0"/>
              <a:t> </a:t>
            </a:r>
            <a:r>
              <a:rPr lang="en-IN" dirty="0" err="1"/>
              <a:t>liye</a:t>
            </a:r>
            <a:endParaRPr lang="en-IN" dirty="0"/>
          </a:p>
          <a:p>
            <a:pPr>
              <a:buNone/>
            </a:pPr>
            <a:r>
              <a:rPr lang="en-IN" dirty="0"/>
              <a:t>Primitive types simple </a:t>
            </a:r>
            <a:r>
              <a:rPr lang="en-IN" dirty="0" err="1"/>
              <a:t>hote</a:t>
            </a:r>
            <a:r>
              <a:rPr lang="en-IN" dirty="0"/>
              <a:t> hain, fast </a:t>
            </a:r>
            <a:r>
              <a:rPr lang="en-IN" dirty="0" err="1"/>
              <a:t>hote</a:t>
            </a:r>
            <a:r>
              <a:rPr lang="en-IN" dirty="0"/>
              <a:t> hain, aur directly memory </a:t>
            </a:r>
            <a:r>
              <a:rPr lang="en-IN" dirty="0" err="1"/>
              <a:t>mein</a:t>
            </a:r>
            <a:r>
              <a:rPr lang="en-IN" dirty="0"/>
              <a:t> allocate </a:t>
            </a:r>
            <a:r>
              <a:rPr lang="en-IN" dirty="0" err="1"/>
              <a:t>hote</a:t>
            </a:r>
            <a:r>
              <a:rPr lang="en-IN" dirty="0"/>
              <a:t> hain.</a:t>
            </a:r>
          </a:p>
          <a:p>
            <a:pPr>
              <a:buNone/>
            </a:pPr>
            <a:r>
              <a:rPr lang="en-IN" dirty="0"/>
              <a:t>👉 </a:t>
            </a:r>
            <a:r>
              <a:rPr lang="en-IN" b="1" dirty="0"/>
              <a:t>Derived Data Types</a:t>
            </a:r>
            <a:r>
              <a:rPr lang="en-IN" dirty="0"/>
              <a:t> – Yeh advanced types hain jo multiple values ko handle </a:t>
            </a:r>
            <a:r>
              <a:rPr lang="en-IN" dirty="0" err="1"/>
              <a:t>karne</a:t>
            </a:r>
            <a:r>
              <a:rPr lang="en-IN" dirty="0"/>
              <a:t> </a:t>
            </a:r>
            <a:r>
              <a:rPr lang="en-IN" dirty="0" err="1"/>
              <a:t>ke</a:t>
            </a:r>
            <a:r>
              <a:rPr lang="en-IN" dirty="0"/>
              <a:t> </a:t>
            </a:r>
            <a:r>
              <a:rPr lang="en-IN" dirty="0" err="1"/>
              <a:t>liye</a:t>
            </a:r>
            <a:r>
              <a:rPr lang="en-IN" dirty="0"/>
              <a:t> use </a:t>
            </a:r>
            <a:r>
              <a:rPr lang="en-IN" dirty="0" err="1"/>
              <a:t>hote</a:t>
            </a:r>
            <a:r>
              <a:rPr lang="en-IN" dirty="0"/>
              <a:t> hain.</a:t>
            </a:r>
          </a:p>
          <a:p>
            <a:pPr>
              <a:buFont typeface="Arial" panose="020B0604020202020204" pitchFamily="34" charset="0"/>
              <a:buChar char="•"/>
            </a:pPr>
            <a:r>
              <a:rPr lang="en-IN" b="1" dirty="0"/>
              <a:t>Array</a:t>
            </a:r>
            <a:r>
              <a:rPr lang="en-IN" dirty="0"/>
              <a:t> – Fixed size ki list </a:t>
            </a:r>
            <a:r>
              <a:rPr lang="en-IN" dirty="0" err="1"/>
              <a:t>jismein</a:t>
            </a:r>
            <a:r>
              <a:rPr lang="en-IN" dirty="0"/>
              <a:t> same type ki values store </a:t>
            </a:r>
            <a:r>
              <a:rPr lang="en-IN" dirty="0" err="1"/>
              <a:t>hoti</a:t>
            </a:r>
            <a:r>
              <a:rPr lang="en-IN" dirty="0"/>
              <a:t> hain</a:t>
            </a:r>
          </a:p>
          <a:p>
            <a:pPr>
              <a:buFont typeface="Arial" panose="020B0604020202020204" pitchFamily="34" charset="0"/>
              <a:buChar char="•"/>
            </a:pPr>
            <a:r>
              <a:rPr lang="en-IN" b="1" dirty="0"/>
              <a:t>Slice</a:t>
            </a:r>
            <a:r>
              <a:rPr lang="en-IN" dirty="0"/>
              <a:t> – Arrays ka flexible version, </a:t>
            </a:r>
            <a:r>
              <a:rPr lang="en-IN" dirty="0" err="1"/>
              <a:t>jismein</a:t>
            </a:r>
            <a:r>
              <a:rPr lang="en-IN" dirty="0"/>
              <a:t> size </a:t>
            </a:r>
            <a:r>
              <a:rPr lang="en-IN" dirty="0" err="1"/>
              <a:t>badhaya</a:t>
            </a:r>
            <a:r>
              <a:rPr lang="en-IN" dirty="0"/>
              <a:t> </a:t>
            </a:r>
            <a:r>
              <a:rPr lang="en-IN" dirty="0" err="1"/>
              <a:t>ya</a:t>
            </a:r>
            <a:r>
              <a:rPr lang="en-IN" dirty="0"/>
              <a:t> </a:t>
            </a:r>
            <a:r>
              <a:rPr lang="en-IN" dirty="0" err="1"/>
              <a:t>ghataaya</a:t>
            </a:r>
            <a:r>
              <a:rPr lang="en-IN" dirty="0"/>
              <a:t> </a:t>
            </a:r>
            <a:r>
              <a:rPr lang="en-IN" dirty="0" err="1"/>
              <a:t>ja</a:t>
            </a:r>
            <a:r>
              <a:rPr lang="en-IN" dirty="0"/>
              <a:t> </a:t>
            </a:r>
            <a:r>
              <a:rPr lang="en-IN" dirty="0" err="1"/>
              <a:t>sakta</a:t>
            </a:r>
            <a:r>
              <a:rPr lang="en-IN" dirty="0"/>
              <a:t> </a:t>
            </a:r>
            <a:r>
              <a:rPr lang="en-IN" dirty="0" err="1"/>
              <a:t>hai</a:t>
            </a:r>
            <a:endParaRPr lang="en-IN" dirty="0"/>
          </a:p>
          <a:p>
            <a:pPr>
              <a:buFont typeface="Arial" panose="020B0604020202020204" pitchFamily="34" charset="0"/>
              <a:buChar char="•"/>
            </a:pPr>
            <a:r>
              <a:rPr lang="en-IN" b="1" dirty="0"/>
              <a:t>Map</a:t>
            </a:r>
            <a:r>
              <a:rPr lang="en-IN" dirty="0"/>
              <a:t> – Key-value pairs store </a:t>
            </a:r>
            <a:r>
              <a:rPr lang="en-IN" dirty="0" err="1"/>
              <a:t>karne</a:t>
            </a:r>
            <a:r>
              <a:rPr lang="en-IN" dirty="0"/>
              <a:t> </a:t>
            </a:r>
            <a:r>
              <a:rPr lang="en-IN" dirty="0" err="1"/>
              <a:t>ke</a:t>
            </a:r>
            <a:r>
              <a:rPr lang="en-IN" dirty="0"/>
              <a:t> </a:t>
            </a:r>
            <a:r>
              <a:rPr lang="en-IN" dirty="0" err="1"/>
              <a:t>liye</a:t>
            </a:r>
            <a:r>
              <a:rPr lang="en-IN" dirty="0"/>
              <a:t>, </a:t>
            </a:r>
            <a:r>
              <a:rPr lang="en-IN" dirty="0" err="1"/>
              <a:t>jaise</a:t>
            </a:r>
            <a:r>
              <a:rPr lang="en-IN" dirty="0"/>
              <a:t> dictionary</a:t>
            </a:r>
          </a:p>
          <a:p>
            <a:pPr>
              <a:buFont typeface="Arial" panose="020B0604020202020204" pitchFamily="34" charset="0"/>
              <a:buChar char="•"/>
            </a:pPr>
            <a:r>
              <a:rPr lang="en-IN" b="1" dirty="0"/>
              <a:t>Struct</a:t>
            </a:r>
            <a:r>
              <a:rPr lang="en-IN" dirty="0"/>
              <a:t> – Custom data structures create </a:t>
            </a:r>
            <a:r>
              <a:rPr lang="en-IN" dirty="0" err="1"/>
              <a:t>karne</a:t>
            </a:r>
            <a:r>
              <a:rPr lang="en-IN" dirty="0"/>
              <a:t> </a:t>
            </a:r>
            <a:r>
              <a:rPr lang="en-IN" dirty="0" err="1"/>
              <a:t>ke</a:t>
            </a:r>
            <a:r>
              <a:rPr lang="en-IN" dirty="0"/>
              <a:t> </a:t>
            </a:r>
            <a:r>
              <a:rPr lang="en-IN" dirty="0" err="1"/>
              <a:t>liye</a:t>
            </a:r>
            <a:r>
              <a:rPr lang="en-IN" dirty="0"/>
              <a:t>, multiple fields </a:t>
            </a:r>
            <a:r>
              <a:rPr lang="en-IN" dirty="0" err="1"/>
              <a:t>ke</a:t>
            </a:r>
            <a:r>
              <a:rPr lang="en-IN" dirty="0"/>
              <a:t> </a:t>
            </a:r>
            <a:r>
              <a:rPr lang="en-IN" dirty="0" err="1"/>
              <a:t>saath</a:t>
            </a:r>
            <a:endParaRPr lang="en-IN" dirty="0"/>
          </a:p>
          <a:p>
            <a:pPr>
              <a:buFont typeface="Arial" panose="020B0604020202020204" pitchFamily="34" charset="0"/>
              <a:buChar char="•"/>
            </a:pPr>
            <a:r>
              <a:rPr lang="en-IN" b="1" dirty="0"/>
              <a:t>Interface</a:t>
            </a:r>
            <a:r>
              <a:rPr lang="en-IN" dirty="0"/>
              <a:t> – Different types </a:t>
            </a:r>
            <a:r>
              <a:rPr lang="en-IN" dirty="0" err="1"/>
              <a:t>ke</a:t>
            </a:r>
            <a:r>
              <a:rPr lang="en-IN" dirty="0"/>
              <a:t> objects ko ek hi abstraction </a:t>
            </a:r>
            <a:r>
              <a:rPr lang="en-IN" dirty="0" err="1"/>
              <a:t>ke</a:t>
            </a:r>
            <a:r>
              <a:rPr lang="en-IN" dirty="0"/>
              <a:t> through handle </a:t>
            </a:r>
            <a:r>
              <a:rPr lang="en-IN" dirty="0" err="1"/>
              <a:t>karne</a:t>
            </a:r>
            <a:r>
              <a:rPr lang="en-IN" dirty="0"/>
              <a:t> </a:t>
            </a:r>
            <a:r>
              <a:rPr lang="en-IN" dirty="0" err="1"/>
              <a:t>ke</a:t>
            </a:r>
            <a:r>
              <a:rPr lang="en-IN" dirty="0"/>
              <a:t> </a:t>
            </a:r>
            <a:r>
              <a:rPr lang="en-IN" dirty="0" err="1"/>
              <a:t>liye</a:t>
            </a:r>
            <a:endParaRPr lang="en-IN" dirty="0"/>
          </a:p>
          <a:p>
            <a:pPr>
              <a:buNone/>
            </a:pPr>
            <a:r>
              <a:rPr lang="en-IN" dirty="0"/>
              <a:t>Ye derived types Golang ko super powerful aur scalable </a:t>
            </a:r>
            <a:r>
              <a:rPr lang="en-IN" dirty="0" err="1"/>
              <a:t>banate</a:t>
            </a:r>
            <a:r>
              <a:rPr lang="en-IN" dirty="0"/>
              <a:t> hain, especially jab </a:t>
            </a:r>
            <a:r>
              <a:rPr lang="en-IN" dirty="0" err="1"/>
              <a:t>aap</a:t>
            </a:r>
            <a:r>
              <a:rPr lang="en-IN" dirty="0"/>
              <a:t> large-scale applications build </a:t>
            </a:r>
            <a:r>
              <a:rPr lang="en-IN" dirty="0" err="1"/>
              <a:t>kar</a:t>
            </a:r>
            <a:r>
              <a:rPr lang="en-IN" dirty="0"/>
              <a:t> </a:t>
            </a:r>
            <a:r>
              <a:rPr lang="en-IN" dirty="0" err="1"/>
              <a:t>rahe</a:t>
            </a:r>
            <a:r>
              <a:rPr lang="en-IN" dirty="0"/>
              <a:t> </a:t>
            </a:r>
            <a:r>
              <a:rPr lang="en-IN" dirty="0" err="1"/>
              <a:t>hote</a:t>
            </a:r>
            <a:r>
              <a:rPr lang="en-IN" dirty="0"/>
              <a:t> ho.</a:t>
            </a:r>
          </a:p>
          <a:p>
            <a:pPr>
              <a:buNone/>
            </a:pPr>
            <a:r>
              <a:rPr lang="en-IN" dirty="0"/>
              <a:t>Aur ek aur cool </a:t>
            </a:r>
            <a:r>
              <a:rPr lang="en-IN" dirty="0" err="1"/>
              <a:t>baat</a:t>
            </a:r>
            <a:r>
              <a:rPr lang="en-IN" dirty="0"/>
              <a:t> – Golang ka compiler automatically type infer </a:t>
            </a:r>
            <a:r>
              <a:rPr lang="en-IN" dirty="0" err="1"/>
              <a:t>kar</a:t>
            </a:r>
            <a:r>
              <a:rPr lang="en-IN" dirty="0"/>
              <a:t> </a:t>
            </a:r>
            <a:r>
              <a:rPr lang="en-IN" dirty="0" err="1"/>
              <a:t>sakta</a:t>
            </a:r>
            <a:r>
              <a:rPr lang="en-IN" dirty="0"/>
              <a:t> </a:t>
            </a:r>
            <a:r>
              <a:rPr lang="en-IN" dirty="0" err="1"/>
              <a:t>hai</a:t>
            </a:r>
            <a:r>
              <a:rPr lang="en-IN" dirty="0"/>
              <a:t> agar </a:t>
            </a:r>
            <a:r>
              <a:rPr lang="en-IN" dirty="0" err="1"/>
              <a:t>aap</a:t>
            </a:r>
            <a:r>
              <a:rPr lang="en-IN" dirty="0"/>
              <a:t> explicit type mention </a:t>
            </a:r>
            <a:r>
              <a:rPr lang="en-IN" dirty="0" err="1"/>
              <a:t>na</a:t>
            </a:r>
            <a:r>
              <a:rPr lang="en-IN" dirty="0"/>
              <a:t> </a:t>
            </a:r>
            <a:r>
              <a:rPr lang="en-IN" dirty="0" err="1"/>
              <a:t>bhi</a:t>
            </a:r>
            <a:r>
              <a:rPr lang="en-IN" dirty="0"/>
              <a:t> karo! Lekin </a:t>
            </a:r>
            <a:r>
              <a:rPr lang="en-IN" dirty="0" err="1"/>
              <a:t>phir</a:t>
            </a:r>
            <a:r>
              <a:rPr lang="en-IN" dirty="0"/>
              <a:t> </a:t>
            </a:r>
            <a:r>
              <a:rPr lang="en-IN" dirty="0" err="1"/>
              <a:t>bhi</a:t>
            </a:r>
            <a:r>
              <a:rPr lang="en-IN" dirty="0"/>
              <a:t>, strong typing maintain </a:t>
            </a:r>
            <a:r>
              <a:rPr lang="en-IN" dirty="0" err="1"/>
              <a:t>hoti</a:t>
            </a:r>
            <a:r>
              <a:rPr lang="en-IN" dirty="0"/>
              <a:t> </a:t>
            </a:r>
            <a:r>
              <a:rPr lang="en-IN" dirty="0" err="1"/>
              <a:t>hai</a:t>
            </a:r>
            <a:r>
              <a:rPr lang="en-IN" dirty="0"/>
              <a:t>.</a:t>
            </a:r>
          </a:p>
          <a:p>
            <a:r>
              <a:rPr lang="en-IN" dirty="0"/>
              <a:t>Toh, ye </a:t>
            </a:r>
            <a:r>
              <a:rPr lang="en-IN" dirty="0" err="1"/>
              <a:t>tha</a:t>
            </a:r>
            <a:r>
              <a:rPr lang="en-IN" dirty="0"/>
              <a:t> ek quick breakdown Golang </a:t>
            </a:r>
            <a:r>
              <a:rPr lang="en-IN" dirty="0" err="1"/>
              <a:t>ke</a:t>
            </a:r>
            <a:r>
              <a:rPr lang="en-IN" dirty="0"/>
              <a:t> data types ka. Next time, </a:t>
            </a:r>
            <a:r>
              <a:rPr lang="en-IN" dirty="0" err="1"/>
              <a:t>inka</a:t>
            </a:r>
            <a:r>
              <a:rPr lang="en-IN" dirty="0"/>
              <a:t> practical use </a:t>
            </a:r>
            <a:r>
              <a:rPr lang="en-IN" dirty="0" err="1"/>
              <a:t>bhi</a:t>
            </a:r>
            <a:r>
              <a:rPr lang="en-IN" dirty="0"/>
              <a:t> </a:t>
            </a:r>
            <a:r>
              <a:rPr lang="en-IN" dirty="0" err="1"/>
              <a:t>dekhenge</a:t>
            </a:r>
            <a:r>
              <a:rPr lang="en-IN" dirty="0"/>
              <a:t>! 🚀</a:t>
            </a:r>
          </a:p>
        </p:txBody>
      </p:sp>
      <p:sp>
        <p:nvSpPr>
          <p:cNvPr id="4" name="Slide Number Placeholder 3"/>
          <p:cNvSpPr>
            <a:spLocks noGrp="1"/>
          </p:cNvSpPr>
          <p:nvPr>
            <p:ph type="sldNum" sz="quarter" idx="5"/>
          </p:nvPr>
        </p:nvSpPr>
        <p:spPr/>
        <p:txBody>
          <a:bodyPr/>
          <a:lstStyle/>
          <a:p>
            <a:fld id="{CC08009C-7DD8-48D3-A00B-60CC71B8A7E0}" type="slidenum">
              <a:rPr lang="en-IN" smtClean="0"/>
              <a:t>2</a:t>
            </a:fld>
            <a:endParaRPr lang="en-IN"/>
          </a:p>
        </p:txBody>
      </p:sp>
    </p:spTree>
    <p:extLst>
      <p:ext uri="{BB962C8B-B14F-4D97-AF65-F5344CB8AC3E}">
        <p14:creationId xmlns:p14="http://schemas.microsoft.com/office/powerpoint/2010/main" val="3292958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IN" b="1" dirty="0"/>
              <a:t>[YouTube Script: Basic Data Types in Golang]</a:t>
            </a:r>
            <a:endParaRPr lang="en-IN" dirty="0"/>
          </a:p>
          <a:p>
            <a:pPr>
              <a:buNone/>
            </a:pPr>
            <a:r>
              <a:rPr lang="en-IN" dirty="0"/>
              <a:t>🎤 </a:t>
            </a:r>
            <a:r>
              <a:rPr lang="en-IN" b="1" dirty="0"/>
              <a:t>Host:</a:t>
            </a:r>
            <a:br>
              <a:rPr lang="en-IN" dirty="0"/>
            </a:br>
            <a:r>
              <a:rPr lang="en-IN" dirty="0"/>
              <a:t>Toh </a:t>
            </a:r>
            <a:r>
              <a:rPr lang="en-IN" dirty="0" err="1"/>
              <a:t>chaliye</a:t>
            </a:r>
            <a:r>
              <a:rPr lang="en-IN" dirty="0"/>
              <a:t> </a:t>
            </a:r>
            <a:r>
              <a:rPr lang="en-IN" dirty="0" err="1"/>
              <a:t>bina</a:t>
            </a:r>
            <a:r>
              <a:rPr lang="en-IN" dirty="0"/>
              <a:t> </a:t>
            </a:r>
            <a:r>
              <a:rPr lang="en-IN" dirty="0" err="1"/>
              <a:t>kisi</a:t>
            </a:r>
            <a:r>
              <a:rPr lang="en-IN" dirty="0"/>
              <a:t> time waste </a:t>
            </a:r>
            <a:r>
              <a:rPr lang="en-IN" dirty="0" err="1"/>
              <a:t>kiye</a:t>
            </a:r>
            <a:r>
              <a:rPr lang="en-IN" dirty="0"/>
              <a:t> </a:t>
            </a:r>
            <a:r>
              <a:rPr lang="en-IN" dirty="0" err="1"/>
              <a:t>seedha</a:t>
            </a:r>
            <a:r>
              <a:rPr lang="en-IN" dirty="0"/>
              <a:t> topic par </a:t>
            </a:r>
            <a:r>
              <a:rPr lang="en-IN" dirty="0" err="1"/>
              <a:t>aate</a:t>
            </a:r>
            <a:r>
              <a:rPr lang="en-IN" dirty="0"/>
              <a:t> hain—</a:t>
            </a:r>
            <a:r>
              <a:rPr lang="en-IN" b="1" dirty="0"/>
              <a:t>Golang </a:t>
            </a:r>
            <a:r>
              <a:rPr lang="en-IN" b="1" dirty="0" err="1"/>
              <a:t>ke</a:t>
            </a:r>
            <a:r>
              <a:rPr lang="en-IN" b="1" dirty="0"/>
              <a:t> Basic Data Types!</a:t>
            </a:r>
            <a:endParaRPr lang="en-IN" dirty="0"/>
          </a:p>
          <a:p>
            <a:pPr>
              <a:buNone/>
            </a:pPr>
            <a:r>
              <a:rPr lang="en-IN" b="1" dirty="0"/>
              <a:t>1️⃣ int - </a:t>
            </a:r>
            <a:r>
              <a:rPr lang="hi-IN" b="1" dirty="0"/>
              <a:t>पूर्णांक (</a:t>
            </a:r>
            <a:r>
              <a:rPr lang="en-IN" b="1" dirty="0"/>
              <a:t>Integer)</a:t>
            </a:r>
          </a:p>
          <a:p>
            <a:pPr>
              <a:buNone/>
            </a:pPr>
            <a:r>
              <a:rPr lang="en-IN" dirty="0"/>
              <a:t>Golang </a:t>
            </a:r>
            <a:r>
              <a:rPr lang="en-IN" dirty="0" err="1"/>
              <a:t>mein</a:t>
            </a:r>
            <a:r>
              <a:rPr lang="en-IN" dirty="0"/>
              <a:t> </a:t>
            </a:r>
            <a:r>
              <a:rPr lang="en-IN" b="1" dirty="0"/>
              <a:t>int</a:t>
            </a:r>
            <a:r>
              <a:rPr lang="en-IN" dirty="0"/>
              <a:t> ek basic data type </a:t>
            </a:r>
            <a:r>
              <a:rPr lang="en-IN" dirty="0" err="1"/>
              <a:t>hai</a:t>
            </a:r>
            <a:r>
              <a:rPr lang="en-IN" dirty="0"/>
              <a:t> jo </a:t>
            </a:r>
            <a:r>
              <a:rPr lang="en-IN" b="1" dirty="0"/>
              <a:t>whole numbers</a:t>
            </a:r>
            <a:r>
              <a:rPr lang="en-IN" dirty="0"/>
              <a:t> store </a:t>
            </a:r>
            <a:r>
              <a:rPr lang="en-IN" dirty="0" err="1"/>
              <a:t>karta</a:t>
            </a:r>
            <a:r>
              <a:rPr lang="en-IN" dirty="0"/>
              <a:t> </a:t>
            </a:r>
            <a:r>
              <a:rPr lang="en-IN" dirty="0" err="1"/>
              <a:t>hai</a:t>
            </a:r>
            <a:r>
              <a:rPr lang="en-IN" dirty="0"/>
              <a:t>. </a:t>
            </a:r>
            <a:r>
              <a:rPr lang="en-IN" dirty="0" err="1"/>
              <a:t>Matlab</a:t>
            </a:r>
            <a:r>
              <a:rPr lang="en-IN" dirty="0"/>
              <a:t> agar </a:t>
            </a:r>
            <a:r>
              <a:rPr lang="en-IN" dirty="0" err="1"/>
              <a:t>aapko</a:t>
            </a:r>
            <a:r>
              <a:rPr lang="en-IN" dirty="0"/>
              <a:t> </a:t>
            </a:r>
            <a:r>
              <a:rPr lang="en-IN" b="1" dirty="0"/>
              <a:t>1, 10, -5, 1000</a:t>
            </a:r>
            <a:r>
              <a:rPr lang="en-IN" dirty="0"/>
              <a:t> </a:t>
            </a:r>
            <a:r>
              <a:rPr lang="en-IN" dirty="0" err="1"/>
              <a:t>jaise</a:t>
            </a:r>
            <a:r>
              <a:rPr lang="en-IN" dirty="0"/>
              <a:t> numbers store </a:t>
            </a:r>
            <a:r>
              <a:rPr lang="en-IN" dirty="0" err="1"/>
              <a:t>karne</a:t>
            </a:r>
            <a:r>
              <a:rPr lang="en-IN" dirty="0"/>
              <a:t> hain, </a:t>
            </a:r>
            <a:r>
              <a:rPr lang="en-IN" dirty="0" err="1"/>
              <a:t>toh</a:t>
            </a:r>
            <a:r>
              <a:rPr lang="en-IN" dirty="0"/>
              <a:t> </a:t>
            </a:r>
            <a:r>
              <a:rPr lang="en-IN" b="1" dirty="0"/>
              <a:t>int</a:t>
            </a:r>
            <a:r>
              <a:rPr lang="en-IN" dirty="0"/>
              <a:t> ka use </a:t>
            </a:r>
            <a:r>
              <a:rPr lang="en-IN" dirty="0" err="1"/>
              <a:t>karenge</a:t>
            </a:r>
            <a:r>
              <a:rPr lang="en-IN" dirty="0"/>
              <a:t>.</a:t>
            </a:r>
          </a:p>
          <a:p>
            <a:pPr>
              <a:buNone/>
            </a:pPr>
            <a:r>
              <a:rPr lang="en-IN" dirty="0"/>
              <a:t>Agar </a:t>
            </a:r>
            <a:r>
              <a:rPr lang="en-IN" dirty="0" err="1"/>
              <a:t>aapko</a:t>
            </a:r>
            <a:r>
              <a:rPr lang="en-IN" dirty="0"/>
              <a:t> larger </a:t>
            </a:r>
            <a:r>
              <a:rPr lang="en-IN" dirty="0" err="1"/>
              <a:t>ya</a:t>
            </a:r>
            <a:r>
              <a:rPr lang="en-IN" dirty="0"/>
              <a:t> specific size ka integer </a:t>
            </a:r>
            <a:r>
              <a:rPr lang="en-IN" dirty="0" err="1"/>
              <a:t>chahiye</a:t>
            </a:r>
            <a:r>
              <a:rPr lang="en-IN" dirty="0"/>
              <a:t>, </a:t>
            </a:r>
            <a:r>
              <a:rPr lang="en-IN" dirty="0" err="1"/>
              <a:t>toh</a:t>
            </a:r>
            <a:r>
              <a:rPr lang="en-IN" dirty="0"/>
              <a:t> </a:t>
            </a:r>
            <a:r>
              <a:rPr lang="en-IN" b="1" dirty="0"/>
              <a:t>int8, int16, int32, int64</a:t>
            </a:r>
            <a:r>
              <a:rPr lang="en-IN" dirty="0"/>
              <a:t> </a:t>
            </a:r>
            <a:r>
              <a:rPr lang="en-IN" dirty="0" err="1"/>
              <a:t>bhi</a:t>
            </a:r>
            <a:r>
              <a:rPr lang="en-IN" dirty="0"/>
              <a:t> available hain. Par default </a:t>
            </a:r>
            <a:r>
              <a:rPr lang="en-IN" b="1" dirty="0"/>
              <a:t>int</a:t>
            </a:r>
            <a:r>
              <a:rPr lang="en-IN" dirty="0"/>
              <a:t> hi use </a:t>
            </a:r>
            <a:r>
              <a:rPr lang="en-IN" dirty="0" err="1"/>
              <a:t>hota</a:t>
            </a:r>
            <a:r>
              <a:rPr lang="en-IN" dirty="0"/>
              <a:t> </a:t>
            </a:r>
            <a:r>
              <a:rPr lang="en-IN" dirty="0" err="1"/>
              <a:t>hai</a:t>
            </a:r>
            <a:r>
              <a:rPr lang="en-IN" dirty="0"/>
              <a:t>.</a:t>
            </a:r>
          </a:p>
          <a:p>
            <a:pPr>
              <a:buNone/>
            </a:pPr>
            <a:r>
              <a:rPr lang="en-IN" b="1" dirty="0"/>
              <a:t>2️⃣ float64 - </a:t>
            </a:r>
            <a:r>
              <a:rPr lang="hi-IN" b="1" dirty="0"/>
              <a:t>दशमलव संख्या (</a:t>
            </a:r>
            <a:r>
              <a:rPr lang="en-IN" b="1" dirty="0"/>
              <a:t>Floating Point)</a:t>
            </a:r>
          </a:p>
          <a:p>
            <a:pPr>
              <a:buNone/>
            </a:pPr>
            <a:r>
              <a:rPr lang="en-IN" dirty="0"/>
              <a:t>Jab </a:t>
            </a:r>
            <a:r>
              <a:rPr lang="en-IN" dirty="0" err="1"/>
              <a:t>hume</a:t>
            </a:r>
            <a:r>
              <a:rPr lang="en-IN" dirty="0"/>
              <a:t> </a:t>
            </a:r>
            <a:r>
              <a:rPr lang="en-IN" b="1" dirty="0"/>
              <a:t>decimal values</a:t>
            </a:r>
            <a:r>
              <a:rPr lang="en-IN" dirty="0"/>
              <a:t> store </a:t>
            </a:r>
            <a:r>
              <a:rPr lang="en-IN" dirty="0" err="1"/>
              <a:t>karni</a:t>
            </a:r>
            <a:r>
              <a:rPr lang="en-IN" dirty="0"/>
              <a:t> </a:t>
            </a:r>
            <a:r>
              <a:rPr lang="en-IN" dirty="0" err="1"/>
              <a:t>ho</a:t>
            </a:r>
            <a:r>
              <a:rPr lang="en-IN" dirty="0"/>
              <a:t>, </a:t>
            </a:r>
            <a:r>
              <a:rPr lang="en-IN" dirty="0" err="1"/>
              <a:t>jaise</a:t>
            </a:r>
            <a:r>
              <a:rPr lang="en-IN" dirty="0"/>
              <a:t> </a:t>
            </a:r>
            <a:r>
              <a:rPr lang="en-IN" b="1" dirty="0"/>
              <a:t>3.14, 0.001, -5.75</a:t>
            </a:r>
            <a:r>
              <a:rPr lang="en-IN" dirty="0"/>
              <a:t>, tab hum </a:t>
            </a:r>
            <a:r>
              <a:rPr lang="en-IN" b="1" dirty="0"/>
              <a:t>float64</a:t>
            </a:r>
            <a:r>
              <a:rPr lang="en-IN" dirty="0"/>
              <a:t> ka use </a:t>
            </a:r>
            <a:r>
              <a:rPr lang="en-IN" dirty="0" err="1"/>
              <a:t>karte</a:t>
            </a:r>
            <a:r>
              <a:rPr lang="en-IN" dirty="0"/>
              <a:t> hain.</a:t>
            </a:r>
          </a:p>
          <a:p>
            <a:pPr>
              <a:buNone/>
            </a:pPr>
            <a:r>
              <a:rPr lang="en-IN" dirty="0"/>
              <a:t>Golang </a:t>
            </a:r>
            <a:r>
              <a:rPr lang="en-IN" dirty="0" err="1"/>
              <a:t>mein</a:t>
            </a:r>
            <a:r>
              <a:rPr lang="en-IN" dirty="0"/>
              <a:t> </a:t>
            </a:r>
            <a:r>
              <a:rPr lang="en-IN" b="1" dirty="0"/>
              <a:t>float32 aur float64</a:t>
            </a:r>
            <a:r>
              <a:rPr lang="en-IN" dirty="0"/>
              <a:t> </a:t>
            </a:r>
            <a:r>
              <a:rPr lang="en-IN" dirty="0" err="1"/>
              <a:t>dono</a:t>
            </a:r>
            <a:r>
              <a:rPr lang="en-IN" dirty="0"/>
              <a:t> options </a:t>
            </a:r>
            <a:r>
              <a:rPr lang="en-IN" dirty="0" err="1"/>
              <a:t>hote</a:t>
            </a:r>
            <a:r>
              <a:rPr lang="en-IN" dirty="0"/>
              <a:t> hain, par </a:t>
            </a:r>
            <a:r>
              <a:rPr lang="en-IN" b="1" dirty="0"/>
              <a:t>float64</a:t>
            </a:r>
            <a:r>
              <a:rPr lang="en-IN" dirty="0"/>
              <a:t> </a:t>
            </a:r>
            <a:r>
              <a:rPr lang="en-IN" dirty="0" err="1"/>
              <a:t>zyada</a:t>
            </a:r>
            <a:r>
              <a:rPr lang="en-IN" dirty="0"/>
              <a:t> precise </a:t>
            </a:r>
            <a:r>
              <a:rPr lang="en-IN" dirty="0" err="1"/>
              <a:t>hota</a:t>
            </a:r>
            <a:r>
              <a:rPr lang="en-IN" dirty="0"/>
              <a:t> </a:t>
            </a:r>
            <a:r>
              <a:rPr lang="en-IN" dirty="0" err="1"/>
              <a:t>hai</a:t>
            </a:r>
            <a:r>
              <a:rPr lang="en-IN" dirty="0"/>
              <a:t>, </a:t>
            </a:r>
            <a:r>
              <a:rPr lang="en-IN" dirty="0" err="1"/>
              <a:t>toh</a:t>
            </a:r>
            <a:r>
              <a:rPr lang="en-IN" dirty="0"/>
              <a:t> by default </a:t>
            </a:r>
            <a:r>
              <a:rPr lang="en-IN" dirty="0" err="1"/>
              <a:t>isi</a:t>
            </a:r>
            <a:r>
              <a:rPr lang="en-IN" dirty="0"/>
              <a:t> ko prefer </a:t>
            </a:r>
            <a:r>
              <a:rPr lang="en-IN" dirty="0" err="1"/>
              <a:t>kiya</a:t>
            </a:r>
            <a:r>
              <a:rPr lang="en-IN" dirty="0"/>
              <a:t> </a:t>
            </a:r>
            <a:r>
              <a:rPr lang="en-IN" dirty="0" err="1"/>
              <a:t>jata</a:t>
            </a:r>
            <a:r>
              <a:rPr lang="en-IN" dirty="0"/>
              <a:t> </a:t>
            </a:r>
            <a:r>
              <a:rPr lang="en-IN" dirty="0" err="1"/>
              <a:t>hai</a:t>
            </a:r>
            <a:r>
              <a:rPr lang="en-IN" dirty="0"/>
              <a:t>.</a:t>
            </a:r>
          </a:p>
          <a:p>
            <a:pPr>
              <a:buNone/>
            </a:pPr>
            <a:r>
              <a:rPr lang="en-IN" b="1" dirty="0"/>
              <a:t>3️⃣ bool - </a:t>
            </a:r>
            <a:r>
              <a:rPr lang="hi-IN" b="1" dirty="0"/>
              <a:t>सत्य या असत्य (</a:t>
            </a:r>
            <a:r>
              <a:rPr lang="en-IN" b="1" dirty="0"/>
              <a:t>Boolean)</a:t>
            </a:r>
          </a:p>
          <a:p>
            <a:pPr>
              <a:buNone/>
            </a:pPr>
            <a:r>
              <a:rPr lang="en-IN" dirty="0"/>
              <a:t>Agar </a:t>
            </a:r>
            <a:r>
              <a:rPr lang="en-IN" dirty="0" err="1"/>
              <a:t>aapko</a:t>
            </a:r>
            <a:r>
              <a:rPr lang="en-IN" dirty="0"/>
              <a:t> </a:t>
            </a:r>
            <a:r>
              <a:rPr lang="en-IN" b="1" dirty="0"/>
              <a:t>true</a:t>
            </a:r>
            <a:r>
              <a:rPr lang="en-IN" dirty="0"/>
              <a:t> </a:t>
            </a:r>
            <a:r>
              <a:rPr lang="en-IN" dirty="0" err="1"/>
              <a:t>ya</a:t>
            </a:r>
            <a:r>
              <a:rPr lang="en-IN" dirty="0"/>
              <a:t> </a:t>
            </a:r>
            <a:r>
              <a:rPr lang="en-IN" b="1" dirty="0"/>
              <a:t>false</a:t>
            </a:r>
            <a:r>
              <a:rPr lang="en-IN" dirty="0"/>
              <a:t> store </a:t>
            </a:r>
            <a:r>
              <a:rPr lang="en-IN" dirty="0" err="1"/>
              <a:t>karna</a:t>
            </a:r>
            <a:r>
              <a:rPr lang="en-IN" dirty="0"/>
              <a:t> </a:t>
            </a:r>
            <a:r>
              <a:rPr lang="en-IN" dirty="0" err="1"/>
              <a:t>hai</a:t>
            </a:r>
            <a:r>
              <a:rPr lang="en-IN" dirty="0"/>
              <a:t>, </a:t>
            </a:r>
            <a:r>
              <a:rPr lang="en-IN" dirty="0" err="1"/>
              <a:t>toh</a:t>
            </a:r>
            <a:r>
              <a:rPr lang="en-IN" dirty="0"/>
              <a:t> </a:t>
            </a:r>
            <a:r>
              <a:rPr lang="en-IN" b="1" dirty="0"/>
              <a:t>bool</a:t>
            </a:r>
            <a:r>
              <a:rPr lang="en-IN" dirty="0"/>
              <a:t> type use </a:t>
            </a:r>
            <a:r>
              <a:rPr lang="en-IN" dirty="0" err="1"/>
              <a:t>hota</a:t>
            </a:r>
            <a:r>
              <a:rPr lang="en-IN" dirty="0"/>
              <a:t> </a:t>
            </a:r>
            <a:r>
              <a:rPr lang="en-IN" dirty="0" err="1"/>
              <a:t>hai</a:t>
            </a:r>
            <a:r>
              <a:rPr lang="en-IN" dirty="0"/>
              <a:t>.</a:t>
            </a:r>
          </a:p>
          <a:p>
            <a:pPr>
              <a:buNone/>
            </a:pPr>
            <a:r>
              <a:rPr lang="en-IN" dirty="0"/>
              <a:t>Ye </a:t>
            </a:r>
            <a:r>
              <a:rPr lang="en-IN" b="1" dirty="0"/>
              <a:t>conditions aur logical checks</a:t>
            </a:r>
            <a:r>
              <a:rPr lang="en-IN" dirty="0"/>
              <a:t> </a:t>
            </a:r>
            <a:r>
              <a:rPr lang="en-IN" dirty="0" err="1"/>
              <a:t>mein</a:t>
            </a:r>
            <a:r>
              <a:rPr lang="en-IN" dirty="0"/>
              <a:t> </a:t>
            </a:r>
            <a:r>
              <a:rPr lang="en-IN" dirty="0" err="1"/>
              <a:t>kaafi</a:t>
            </a:r>
            <a:r>
              <a:rPr lang="en-IN" dirty="0"/>
              <a:t> useful </a:t>
            </a:r>
            <a:r>
              <a:rPr lang="en-IN" dirty="0" err="1"/>
              <a:t>hota</a:t>
            </a:r>
            <a:r>
              <a:rPr lang="en-IN" dirty="0"/>
              <a:t> </a:t>
            </a:r>
            <a:r>
              <a:rPr lang="en-IN" dirty="0" err="1"/>
              <a:t>hai</a:t>
            </a:r>
            <a:r>
              <a:rPr lang="en-IN" dirty="0"/>
              <a:t>, </a:t>
            </a:r>
            <a:r>
              <a:rPr lang="en-IN" dirty="0" err="1"/>
              <a:t>jaise</a:t>
            </a:r>
            <a:r>
              <a:rPr lang="en-IN" dirty="0"/>
              <a:t>:</a:t>
            </a:r>
          </a:p>
          <a:p>
            <a:pPr>
              <a:buFont typeface="Arial" panose="020B0604020202020204" pitchFamily="34" charset="0"/>
              <a:buChar char="•"/>
            </a:pPr>
            <a:r>
              <a:rPr lang="en-IN" dirty="0"/>
              <a:t>Koi condition true </a:t>
            </a:r>
            <a:r>
              <a:rPr lang="en-IN" dirty="0" err="1"/>
              <a:t>hai</a:t>
            </a:r>
            <a:r>
              <a:rPr lang="en-IN" dirty="0"/>
              <a:t> </a:t>
            </a:r>
            <a:r>
              <a:rPr lang="en-IN" dirty="0" err="1"/>
              <a:t>ya</a:t>
            </a:r>
            <a:r>
              <a:rPr lang="en-IN" dirty="0"/>
              <a:t> false?</a:t>
            </a:r>
          </a:p>
          <a:p>
            <a:pPr>
              <a:buFont typeface="Arial" panose="020B0604020202020204" pitchFamily="34" charset="0"/>
              <a:buChar char="•"/>
            </a:pPr>
            <a:r>
              <a:rPr lang="en-IN" dirty="0"/>
              <a:t>Koi user logged in </a:t>
            </a:r>
            <a:r>
              <a:rPr lang="en-IN" dirty="0" err="1"/>
              <a:t>hai</a:t>
            </a:r>
            <a:r>
              <a:rPr lang="en-IN" dirty="0"/>
              <a:t> </a:t>
            </a:r>
            <a:r>
              <a:rPr lang="en-IN" dirty="0" err="1"/>
              <a:t>ya</a:t>
            </a:r>
            <a:r>
              <a:rPr lang="en-IN" dirty="0"/>
              <a:t> </a:t>
            </a:r>
            <a:r>
              <a:rPr lang="en-IN" dirty="0" err="1"/>
              <a:t>nahi</a:t>
            </a:r>
            <a:r>
              <a:rPr lang="en-IN" dirty="0"/>
              <a:t>?</a:t>
            </a:r>
          </a:p>
          <a:p>
            <a:pPr>
              <a:buNone/>
            </a:pPr>
            <a:r>
              <a:rPr lang="en-IN" b="1" dirty="0"/>
              <a:t>4️⃣ string - Text </a:t>
            </a:r>
            <a:r>
              <a:rPr lang="hi-IN" b="1" dirty="0"/>
              <a:t>डेटा (</a:t>
            </a:r>
            <a:r>
              <a:rPr lang="en-IN" b="1" dirty="0"/>
              <a:t>String)</a:t>
            </a:r>
          </a:p>
          <a:p>
            <a:pPr>
              <a:buNone/>
            </a:pPr>
            <a:r>
              <a:rPr lang="en-IN" dirty="0"/>
              <a:t>Agar </a:t>
            </a:r>
            <a:r>
              <a:rPr lang="en-IN" dirty="0" err="1"/>
              <a:t>aapko</a:t>
            </a:r>
            <a:r>
              <a:rPr lang="en-IN" dirty="0"/>
              <a:t> </a:t>
            </a:r>
            <a:r>
              <a:rPr lang="en-IN" b="1" dirty="0"/>
              <a:t>text </a:t>
            </a:r>
            <a:r>
              <a:rPr lang="en-IN" b="1" dirty="0" err="1"/>
              <a:t>ya</a:t>
            </a:r>
            <a:r>
              <a:rPr lang="en-IN" b="1" dirty="0"/>
              <a:t> characters</a:t>
            </a:r>
            <a:r>
              <a:rPr lang="en-IN" dirty="0"/>
              <a:t> store </a:t>
            </a:r>
            <a:r>
              <a:rPr lang="en-IN" dirty="0" err="1"/>
              <a:t>karne</a:t>
            </a:r>
            <a:r>
              <a:rPr lang="en-IN" dirty="0"/>
              <a:t> hain, </a:t>
            </a:r>
            <a:r>
              <a:rPr lang="en-IN" dirty="0" err="1"/>
              <a:t>toh</a:t>
            </a:r>
            <a:r>
              <a:rPr lang="en-IN" dirty="0"/>
              <a:t> </a:t>
            </a:r>
            <a:r>
              <a:rPr lang="en-IN" b="1" dirty="0"/>
              <a:t>string</a:t>
            </a:r>
            <a:r>
              <a:rPr lang="en-IN" dirty="0"/>
              <a:t> type use </a:t>
            </a:r>
            <a:r>
              <a:rPr lang="en-IN" dirty="0" err="1"/>
              <a:t>karenge</a:t>
            </a:r>
            <a:r>
              <a:rPr lang="en-IN" dirty="0"/>
              <a:t>.</a:t>
            </a:r>
          </a:p>
          <a:p>
            <a:pPr>
              <a:buNone/>
            </a:pPr>
            <a:r>
              <a:rPr lang="en-IN" dirty="0"/>
              <a:t>Golang </a:t>
            </a:r>
            <a:r>
              <a:rPr lang="en-IN" dirty="0" err="1"/>
              <a:t>mein</a:t>
            </a:r>
            <a:r>
              <a:rPr lang="en-IN" dirty="0"/>
              <a:t> </a:t>
            </a:r>
            <a:r>
              <a:rPr lang="en-IN" b="1" dirty="0"/>
              <a:t>string immutable </a:t>
            </a:r>
            <a:r>
              <a:rPr lang="en-IN" b="1" dirty="0" err="1"/>
              <a:t>hoti</a:t>
            </a:r>
            <a:r>
              <a:rPr lang="en-IN" b="1" dirty="0"/>
              <a:t> </a:t>
            </a:r>
            <a:r>
              <a:rPr lang="en-IN" b="1" dirty="0" err="1"/>
              <a:t>hai</a:t>
            </a:r>
            <a:r>
              <a:rPr lang="en-IN" dirty="0"/>
              <a:t>, </a:t>
            </a:r>
            <a:r>
              <a:rPr lang="en-IN" dirty="0" err="1"/>
              <a:t>matlab</a:t>
            </a:r>
            <a:r>
              <a:rPr lang="en-IN" dirty="0"/>
              <a:t> ek </a:t>
            </a:r>
            <a:r>
              <a:rPr lang="en-IN" dirty="0" err="1"/>
              <a:t>baar</a:t>
            </a:r>
            <a:r>
              <a:rPr lang="en-IN" dirty="0"/>
              <a:t> assign </a:t>
            </a:r>
            <a:r>
              <a:rPr lang="en-IN" dirty="0" err="1"/>
              <a:t>kar</a:t>
            </a:r>
            <a:r>
              <a:rPr lang="en-IN" dirty="0"/>
              <a:t> diya </a:t>
            </a:r>
            <a:r>
              <a:rPr lang="en-IN" dirty="0" err="1"/>
              <a:t>toh</a:t>
            </a:r>
            <a:r>
              <a:rPr lang="en-IN" dirty="0"/>
              <a:t> change </a:t>
            </a:r>
            <a:r>
              <a:rPr lang="en-IN" dirty="0" err="1"/>
              <a:t>nahi</a:t>
            </a:r>
            <a:r>
              <a:rPr lang="en-IN" dirty="0"/>
              <a:t> </a:t>
            </a:r>
            <a:r>
              <a:rPr lang="en-IN" dirty="0" err="1"/>
              <a:t>kar</a:t>
            </a:r>
            <a:r>
              <a:rPr lang="en-IN" dirty="0"/>
              <a:t> </a:t>
            </a:r>
            <a:r>
              <a:rPr lang="en-IN" dirty="0" err="1"/>
              <a:t>sakte</a:t>
            </a:r>
            <a:r>
              <a:rPr lang="en-IN" dirty="0"/>
              <a:t>, </a:t>
            </a:r>
            <a:r>
              <a:rPr lang="en-IN" dirty="0" err="1"/>
              <a:t>naye</a:t>
            </a:r>
            <a:r>
              <a:rPr lang="en-IN" dirty="0"/>
              <a:t> string create </a:t>
            </a:r>
            <a:r>
              <a:rPr lang="en-IN" dirty="0" err="1"/>
              <a:t>karne</a:t>
            </a:r>
            <a:r>
              <a:rPr lang="en-IN" dirty="0"/>
              <a:t> </a:t>
            </a:r>
            <a:r>
              <a:rPr lang="en-IN" dirty="0" err="1"/>
              <a:t>padenge</a:t>
            </a:r>
            <a:r>
              <a:rPr lang="en-IN" dirty="0"/>
              <a:t>.</a:t>
            </a:r>
          </a:p>
          <a:p>
            <a:pPr>
              <a:buNone/>
            </a:pPr>
            <a:r>
              <a:rPr lang="en-IN" b="1" dirty="0"/>
              <a:t>5️⃣ complex64 - Complex Numbers</a:t>
            </a:r>
          </a:p>
          <a:p>
            <a:pPr>
              <a:buNone/>
            </a:pPr>
            <a:r>
              <a:rPr lang="en-IN" dirty="0"/>
              <a:t>Agar </a:t>
            </a:r>
            <a:r>
              <a:rPr lang="en-IN" dirty="0" err="1"/>
              <a:t>aapko</a:t>
            </a:r>
            <a:r>
              <a:rPr lang="en-IN" dirty="0"/>
              <a:t> </a:t>
            </a:r>
            <a:r>
              <a:rPr lang="en-IN" b="1" dirty="0"/>
              <a:t>real aur imaginary numbers</a:t>
            </a:r>
            <a:r>
              <a:rPr lang="en-IN" dirty="0"/>
              <a:t> store </a:t>
            </a:r>
            <a:r>
              <a:rPr lang="en-IN" dirty="0" err="1"/>
              <a:t>karne</a:t>
            </a:r>
            <a:r>
              <a:rPr lang="en-IN" dirty="0"/>
              <a:t> hain, </a:t>
            </a:r>
            <a:r>
              <a:rPr lang="en-IN" dirty="0" err="1"/>
              <a:t>toh</a:t>
            </a:r>
            <a:r>
              <a:rPr lang="en-IN" dirty="0"/>
              <a:t> </a:t>
            </a:r>
            <a:r>
              <a:rPr lang="en-IN" b="1" dirty="0"/>
              <a:t>complex64</a:t>
            </a:r>
            <a:r>
              <a:rPr lang="en-IN" dirty="0"/>
              <a:t> </a:t>
            </a:r>
            <a:r>
              <a:rPr lang="en-IN" dirty="0" err="1"/>
              <a:t>ya</a:t>
            </a:r>
            <a:r>
              <a:rPr lang="en-IN" dirty="0"/>
              <a:t> </a:t>
            </a:r>
            <a:r>
              <a:rPr lang="en-IN" b="1" dirty="0"/>
              <a:t>complex128</a:t>
            </a:r>
            <a:r>
              <a:rPr lang="en-IN" dirty="0"/>
              <a:t> use </a:t>
            </a:r>
            <a:r>
              <a:rPr lang="en-IN" dirty="0" err="1"/>
              <a:t>kar</a:t>
            </a:r>
            <a:r>
              <a:rPr lang="en-IN" dirty="0"/>
              <a:t> </a:t>
            </a:r>
            <a:r>
              <a:rPr lang="en-IN" dirty="0" err="1"/>
              <a:t>sakte</a:t>
            </a:r>
            <a:r>
              <a:rPr lang="en-IN" dirty="0"/>
              <a:t> hain.</a:t>
            </a:r>
          </a:p>
          <a:p>
            <a:pPr>
              <a:buNone/>
            </a:pPr>
            <a:r>
              <a:rPr lang="en-IN" dirty="0"/>
              <a:t>Example:</a:t>
            </a:r>
            <a:br>
              <a:rPr lang="en-IN" dirty="0"/>
            </a:br>
            <a:r>
              <a:rPr lang="en-IN" dirty="0"/>
              <a:t>Agar </a:t>
            </a:r>
            <a:r>
              <a:rPr lang="en-IN" dirty="0" err="1"/>
              <a:t>aapko</a:t>
            </a:r>
            <a:r>
              <a:rPr lang="en-IN" dirty="0"/>
              <a:t> </a:t>
            </a:r>
            <a:r>
              <a:rPr lang="en-IN" b="1" dirty="0"/>
              <a:t>3 + 4i</a:t>
            </a:r>
            <a:r>
              <a:rPr lang="en-IN" dirty="0"/>
              <a:t> </a:t>
            </a:r>
            <a:r>
              <a:rPr lang="en-IN" dirty="0" err="1"/>
              <a:t>jaisa</a:t>
            </a:r>
            <a:r>
              <a:rPr lang="en-IN" dirty="0"/>
              <a:t> number store </a:t>
            </a:r>
            <a:r>
              <a:rPr lang="en-IN" dirty="0" err="1"/>
              <a:t>karna</a:t>
            </a:r>
            <a:r>
              <a:rPr lang="en-IN" dirty="0"/>
              <a:t> </a:t>
            </a:r>
            <a:r>
              <a:rPr lang="en-IN" dirty="0" err="1"/>
              <a:t>hai</a:t>
            </a:r>
            <a:r>
              <a:rPr lang="en-IN" dirty="0"/>
              <a:t>, </a:t>
            </a:r>
            <a:r>
              <a:rPr lang="en-IN" dirty="0" err="1"/>
              <a:t>toh</a:t>
            </a:r>
            <a:r>
              <a:rPr lang="en-IN" dirty="0"/>
              <a:t> </a:t>
            </a:r>
            <a:r>
              <a:rPr lang="en-IN" b="1" dirty="0"/>
              <a:t>complex64</a:t>
            </a:r>
            <a:r>
              <a:rPr lang="en-IN" dirty="0"/>
              <a:t> ka use </a:t>
            </a:r>
            <a:r>
              <a:rPr lang="en-IN" dirty="0" err="1"/>
              <a:t>karenge</a:t>
            </a:r>
            <a:r>
              <a:rPr lang="en-IN" dirty="0"/>
              <a:t>. Ye mathematical aur scientific calculations </a:t>
            </a:r>
            <a:r>
              <a:rPr lang="en-IN" dirty="0" err="1"/>
              <a:t>ke</a:t>
            </a:r>
            <a:r>
              <a:rPr lang="en-IN" dirty="0"/>
              <a:t> </a:t>
            </a:r>
            <a:r>
              <a:rPr lang="en-IN" dirty="0" err="1"/>
              <a:t>liye</a:t>
            </a:r>
            <a:r>
              <a:rPr lang="en-IN" dirty="0"/>
              <a:t> helpful </a:t>
            </a:r>
            <a:r>
              <a:rPr lang="en-IN" dirty="0" err="1"/>
              <a:t>hota</a:t>
            </a:r>
            <a:r>
              <a:rPr lang="en-IN" dirty="0"/>
              <a:t> </a:t>
            </a:r>
            <a:r>
              <a:rPr lang="en-IN" dirty="0" err="1"/>
              <a:t>hai</a:t>
            </a:r>
            <a:r>
              <a:rPr lang="en-IN" dirty="0"/>
              <a:t>.</a:t>
            </a:r>
          </a:p>
          <a:p>
            <a:pPr>
              <a:buNone/>
            </a:pPr>
            <a:r>
              <a:rPr lang="en-IN" b="1" dirty="0"/>
              <a:t>6️⃣ byte - uint8 </a:t>
            </a:r>
            <a:r>
              <a:rPr lang="hi-IN" b="1" dirty="0"/>
              <a:t>का </a:t>
            </a:r>
            <a:r>
              <a:rPr lang="en-IN" b="1" dirty="0"/>
              <a:t>alias, ASCII characters </a:t>
            </a:r>
            <a:r>
              <a:rPr lang="hi-IN" b="1" dirty="0"/>
              <a:t>के लिए</a:t>
            </a:r>
          </a:p>
          <a:p>
            <a:pPr>
              <a:buNone/>
            </a:pPr>
            <a:r>
              <a:rPr lang="en-IN" b="1" dirty="0"/>
              <a:t>byte</a:t>
            </a:r>
            <a:r>
              <a:rPr lang="en-IN" dirty="0"/>
              <a:t> basically </a:t>
            </a:r>
            <a:r>
              <a:rPr lang="en-IN" b="1" dirty="0"/>
              <a:t>uint8</a:t>
            </a:r>
            <a:r>
              <a:rPr lang="en-IN" dirty="0"/>
              <a:t> ka alias </a:t>
            </a:r>
            <a:r>
              <a:rPr lang="en-IN" dirty="0" err="1"/>
              <a:t>hai</a:t>
            </a:r>
            <a:r>
              <a:rPr lang="en-IN" dirty="0"/>
              <a:t>, jo </a:t>
            </a:r>
            <a:r>
              <a:rPr lang="en-IN" b="1" dirty="0"/>
              <a:t>0 se 255</a:t>
            </a:r>
            <a:r>
              <a:rPr lang="en-IN" dirty="0"/>
              <a:t> </a:t>
            </a:r>
            <a:r>
              <a:rPr lang="en-IN" dirty="0" err="1"/>
              <a:t>ke</a:t>
            </a:r>
            <a:r>
              <a:rPr lang="en-IN" dirty="0"/>
              <a:t> beech values store </a:t>
            </a:r>
            <a:r>
              <a:rPr lang="en-IN" dirty="0" err="1"/>
              <a:t>karta</a:t>
            </a:r>
            <a:r>
              <a:rPr lang="en-IN" dirty="0"/>
              <a:t> </a:t>
            </a:r>
            <a:r>
              <a:rPr lang="en-IN" dirty="0" err="1"/>
              <a:t>hai</a:t>
            </a:r>
            <a:r>
              <a:rPr lang="en-IN" dirty="0"/>
              <a:t>.</a:t>
            </a:r>
          </a:p>
          <a:p>
            <a:pPr>
              <a:buNone/>
            </a:pPr>
            <a:r>
              <a:rPr lang="en-IN" dirty="0"/>
              <a:t>Ye </a:t>
            </a:r>
            <a:r>
              <a:rPr lang="en-IN" b="1" dirty="0"/>
              <a:t>ASCII characters represent </a:t>
            </a:r>
            <a:r>
              <a:rPr lang="en-IN" b="1" dirty="0" err="1"/>
              <a:t>karne</a:t>
            </a:r>
            <a:r>
              <a:rPr lang="en-IN" b="1" dirty="0"/>
              <a:t> </a:t>
            </a:r>
            <a:r>
              <a:rPr lang="en-IN" b="1" dirty="0" err="1"/>
              <a:t>ke</a:t>
            </a:r>
            <a:r>
              <a:rPr lang="en-IN" b="1" dirty="0"/>
              <a:t> </a:t>
            </a:r>
            <a:r>
              <a:rPr lang="en-IN" b="1" dirty="0" err="1"/>
              <a:t>liye</a:t>
            </a:r>
            <a:r>
              <a:rPr lang="en-IN" dirty="0"/>
              <a:t> use </a:t>
            </a:r>
            <a:r>
              <a:rPr lang="en-IN" dirty="0" err="1"/>
              <a:t>hota</a:t>
            </a:r>
            <a:r>
              <a:rPr lang="en-IN" dirty="0"/>
              <a:t> </a:t>
            </a:r>
            <a:r>
              <a:rPr lang="en-IN" dirty="0" err="1"/>
              <a:t>hai</a:t>
            </a:r>
            <a:r>
              <a:rPr lang="en-IN" dirty="0"/>
              <a:t>, </a:t>
            </a:r>
            <a:r>
              <a:rPr lang="en-IN" dirty="0" err="1"/>
              <a:t>matlab</a:t>
            </a:r>
            <a:r>
              <a:rPr lang="en-IN" dirty="0"/>
              <a:t> jab hum </a:t>
            </a:r>
            <a:r>
              <a:rPr lang="en-IN" b="1" dirty="0"/>
              <a:t>strings </a:t>
            </a:r>
            <a:r>
              <a:rPr lang="en-IN" b="1" dirty="0" err="1"/>
              <a:t>ya</a:t>
            </a:r>
            <a:r>
              <a:rPr lang="en-IN" b="1" dirty="0"/>
              <a:t> files</a:t>
            </a:r>
            <a:r>
              <a:rPr lang="en-IN" dirty="0"/>
              <a:t> </a:t>
            </a:r>
            <a:r>
              <a:rPr lang="en-IN" dirty="0" err="1"/>
              <a:t>ke</a:t>
            </a:r>
            <a:r>
              <a:rPr lang="en-IN" dirty="0"/>
              <a:t> individual characters handle </a:t>
            </a:r>
            <a:r>
              <a:rPr lang="en-IN" dirty="0" err="1"/>
              <a:t>kar</a:t>
            </a:r>
            <a:r>
              <a:rPr lang="en-IN" dirty="0"/>
              <a:t> </a:t>
            </a:r>
            <a:r>
              <a:rPr lang="en-IN" dirty="0" err="1"/>
              <a:t>rahe</a:t>
            </a:r>
            <a:r>
              <a:rPr lang="en-IN" dirty="0"/>
              <a:t> </a:t>
            </a:r>
            <a:r>
              <a:rPr lang="en-IN" dirty="0" err="1"/>
              <a:t>ho</a:t>
            </a:r>
            <a:r>
              <a:rPr lang="en-IN" dirty="0"/>
              <a:t> tab </a:t>
            </a:r>
            <a:r>
              <a:rPr lang="en-IN" b="1" dirty="0"/>
              <a:t>byte</a:t>
            </a:r>
            <a:r>
              <a:rPr lang="en-IN" dirty="0"/>
              <a:t> useful </a:t>
            </a:r>
            <a:r>
              <a:rPr lang="en-IN" dirty="0" err="1"/>
              <a:t>hota</a:t>
            </a:r>
            <a:r>
              <a:rPr lang="en-IN" dirty="0"/>
              <a:t> </a:t>
            </a:r>
            <a:r>
              <a:rPr lang="en-IN" dirty="0" err="1"/>
              <a:t>hai</a:t>
            </a:r>
            <a:r>
              <a:rPr lang="en-IN" dirty="0"/>
              <a:t>.</a:t>
            </a:r>
          </a:p>
          <a:p>
            <a:pPr>
              <a:buNone/>
            </a:pPr>
            <a:r>
              <a:rPr lang="en-IN" b="1" dirty="0"/>
              <a:t>7️⃣ rune - int32 </a:t>
            </a:r>
            <a:r>
              <a:rPr lang="hi-IN" b="1" dirty="0"/>
              <a:t>का </a:t>
            </a:r>
            <a:r>
              <a:rPr lang="en-IN" b="1" dirty="0"/>
              <a:t>alias, Unicode characters </a:t>
            </a:r>
            <a:r>
              <a:rPr lang="hi-IN" b="1" dirty="0"/>
              <a:t>के लिए</a:t>
            </a:r>
          </a:p>
          <a:p>
            <a:pPr>
              <a:buNone/>
            </a:pPr>
            <a:r>
              <a:rPr lang="en-IN" dirty="0"/>
              <a:t>Jab </a:t>
            </a:r>
            <a:r>
              <a:rPr lang="en-IN" dirty="0" err="1"/>
              <a:t>aapko</a:t>
            </a:r>
            <a:r>
              <a:rPr lang="en-IN" dirty="0"/>
              <a:t> </a:t>
            </a:r>
            <a:r>
              <a:rPr lang="en-IN" b="1" dirty="0"/>
              <a:t>Unicode characters</a:t>
            </a:r>
            <a:r>
              <a:rPr lang="en-IN" dirty="0"/>
              <a:t> store </a:t>
            </a:r>
            <a:r>
              <a:rPr lang="en-IN" dirty="0" err="1"/>
              <a:t>karne</a:t>
            </a:r>
            <a:r>
              <a:rPr lang="en-IN" dirty="0"/>
              <a:t> </a:t>
            </a:r>
            <a:r>
              <a:rPr lang="en-IN" dirty="0" err="1"/>
              <a:t>hote</a:t>
            </a:r>
            <a:r>
              <a:rPr lang="en-IN" dirty="0"/>
              <a:t> hain, </a:t>
            </a:r>
            <a:r>
              <a:rPr lang="en-IN" dirty="0" err="1"/>
              <a:t>jaise</a:t>
            </a:r>
            <a:r>
              <a:rPr lang="en-IN" dirty="0"/>
              <a:t> </a:t>
            </a:r>
            <a:r>
              <a:rPr lang="hi-IN" b="1" dirty="0"/>
              <a:t>हिंदी, </a:t>
            </a:r>
            <a:r>
              <a:rPr lang="en-IN" b="1" dirty="0"/>
              <a:t>emojis (😂), </a:t>
            </a:r>
            <a:r>
              <a:rPr lang="hi-IN" b="1" dirty="0"/>
              <a:t>या कोई भी </a:t>
            </a:r>
            <a:r>
              <a:rPr lang="en-IN" b="1" dirty="0"/>
              <a:t>multi-byte character</a:t>
            </a:r>
            <a:r>
              <a:rPr lang="en-IN" dirty="0"/>
              <a:t>, tab </a:t>
            </a:r>
            <a:r>
              <a:rPr lang="en-IN" b="1" dirty="0"/>
              <a:t>rune</a:t>
            </a:r>
            <a:r>
              <a:rPr lang="en-IN" dirty="0"/>
              <a:t> use </a:t>
            </a:r>
            <a:r>
              <a:rPr lang="en-IN" dirty="0" err="1"/>
              <a:t>kiya</a:t>
            </a:r>
            <a:r>
              <a:rPr lang="en-IN" dirty="0"/>
              <a:t> </a:t>
            </a:r>
            <a:r>
              <a:rPr lang="en-IN" dirty="0" err="1"/>
              <a:t>jata</a:t>
            </a:r>
            <a:r>
              <a:rPr lang="en-IN" dirty="0"/>
              <a:t> </a:t>
            </a:r>
            <a:r>
              <a:rPr lang="en-IN" dirty="0" err="1"/>
              <a:t>hai</a:t>
            </a:r>
            <a:r>
              <a:rPr lang="en-IN" dirty="0"/>
              <a:t>.</a:t>
            </a:r>
          </a:p>
          <a:p>
            <a:pPr>
              <a:buNone/>
            </a:pPr>
            <a:r>
              <a:rPr lang="en-IN" dirty="0"/>
              <a:t>Ye </a:t>
            </a:r>
            <a:r>
              <a:rPr lang="en-IN" b="1" dirty="0"/>
              <a:t>int32</a:t>
            </a:r>
            <a:r>
              <a:rPr lang="en-IN" dirty="0"/>
              <a:t> ka alias </a:t>
            </a:r>
            <a:r>
              <a:rPr lang="en-IN" dirty="0" err="1"/>
              <a:t>hota</a:t>
            </a:r>
            <a:r>
              <a:rPr lang="en-IN" dirty="0"/>
              <a:t> </a:t>
            </a:r>
            <a:r>
              <a:rPr lang="en-IN" dirty="0" err="1"/>
              <a:t>hai</a:t>
            </a:r>
            <a:r>
              <a:rPr lang="en-IN" dirty="0"/>
              <a:t> aur multi-language support </a:t>
            </a:r>
            <a:r>
              <a:rPr lang="en-IN" dirty="0" err="1"/>
              <a:t>ke</a:t>
            </a:r>
            <a:r>
              <a:rPr lang="en-IN" dirty="0"/>
              <a:t> </a:t>
            </a:r>
            <a:r>
              <a:rPr lang="en-IN" dirty="0" err="1"/>
              <a:t>liye</a:t>
            </a:r>
            <a:r>
              <a:rPr lang="en-IN" dirty="0"/>
              <a:t> </a:t>
            </a:r>
            <a:r>
              <a:rPr lang="en-IN" dirty="0" err="1"/>
              <a:t>kaafi</a:t>
            </a:r>
            <a:r>
              <a:rPr lang="en-IN" dirty="0"/>
              <a:t> important </a:t>
            </a:r>
            <a:r>
              <a:rPr lang="en-IN" dirty="0" err="1"/>
              <a:t>hai</a:t>
            </a:r>
            <a:r>
              <a:rPr lang="en-IN" dirty="0"/>
              <a:t>.</a:t>
            </a:r>
          </a:p>
          <a:p>
            <a:r>
              <a:rPr lang="en-IN" dirty="0"/>
              <a:t>🎤 </a:t>
            </a:r>
            <a:r>
              <a:rPr lang="en-IN" b="1" dirty="0"/>
              <a:t>Host:</a:t>
            </a:r>
            <a:br>
              <a:rPr lang="en-IN" dirty="0"/>
            </a:br>
            <a:r>
              <a:rPr lang="en-IN" dirty="0"/>
              <a:t>Toh yeh the Golang </a:t>
            </a:r>
            <a:r>
              <a:rPr lang="en-IN" dirty="0" err="1"/>
              <a:t>ke</a:t>
            </a:r>
            <a:r>
              <a:rPr lang="en-IN" dirty="0"/>
              <a:t> </a:t>
            </a:r>
            <a:r>
              <a:rPr lang="en-IN" b="1" dirty="0"/>
              <a:t>basic data types</a:t>
            </a:r>
            <a:r>
              <a:rPr lang="en-IN" dirty="0"/>
              <a:t>, jo </a:t>
            </a:r>
            <a:r>
              <a:rPr lang="en-IN" dirty="0" err="1"/>
              <a:t>har</a:t>
            </a:r>
            <a:r>
              <a:rPr lang="en-IN" dirty="0"/>
              <a:t> beginner ko </a:t>
            </a:r>
            <a:r>
              <a:rPr lang="en-IN" dirty="0" err="1"/>
              <a:t>pata</a:t>
            </a:r>
            <a:r>
              <a:rPr lang="en-IN" dirty="0"/>
              <a:t> hone </a:t>
            </a:r>
            <a:r>
              <a:rPr lang="en-IN" dirty="0" err="1"/>
              <a:t>chahiye</a:t>
            </a:r>
            <a:r>
              <a:rPr lang="en-IN" dirty="0"/>
              <a:t>. </a:t>
            </a:r>
            <a:r>
              <a:rPr lang="en-IN" dirty="0" err="1"/>
              <a:t>Aapko</a:t>
            </a:r>
            <a:r>
              <a:rPr lang="en-IN" dirty="0"/>
              <a:t> </a:t>
            </a:r>
            <a:r>
              <a:rPr lang="en-IN" dirty="0" err="1"/>
              <a:t>sabse</a:t>
            </a:r>
            <a:r>
              <a:rPr lang="en-IN" dirty="0"/>
              <a:t> interesting type </a:t>
            </a:r>
            <a:r>
              <a:rPr lang="en-IN" dirty="0" err="1"/>
              <a:t>kaunsa</a:t>
            </a:r>
            <a:r>
              <a:rPr lang="en-IN" dirty="0"/>
              <a:t> </a:t>
            </a:r>
            <a:r>
              <a:rPr lang="en-IN" dirty="0" err="1"/>
              <a:t>laga</a:t>
            </a:r>
            <a:r>
              <a:rPr lang="en-IN" dirty="0"/>
              <a:t>? Comment </a:t>
            </a:r>
            <a:r>
              <a:rPr lang="en-IN" dirty="0" err="1"/>
              <a:t>karke</a:t>
            </a:r>
            <a:r>
              <a:rPr lang="en-IN" dirty="0"/>
              <a:t> </a:t>
            </a:r>
            <a:r>
              <a:rPr lang="en-IN" dirty="0" err="1"/>
              <a:t>bataye</a:t>
            </a:r>
            <a:r>
              <a:rPr lang="en-IN" dirty="0"/>
              <a:t>! 🚀</a:t>
            </a:r>
          </a:p>
          <a:p>
            <a:endParaRPr lang="en-IN" dirty="0"/>
          </a:p>
          <a:p>
            <a:endParaRPr lang="en-IN" dirty="0"/>
          </a:p>
          <a:p>
            <a:endParaRPr lang="en-IN" dirty="0"/>
          </a:p>
          <a:p>
            <a:r>
              <a:rPr lang="en-IN" dirty="0"/>
              <a:t>package main</a:t>
            </a:r>
          </a:p>
          <a:p>
            <a:endParaRPr lang="en-IN" dirty="0"/>
          </a:p>
          <a:p>
            <a:r>
              <a:rPr lang="en-IN" dirty="0"/>
              <a:t>import "</a:t>
            </a:r>
            <a:r>
              <a:rPr lang="en-IN" dirty="0" err="1"/>
              <a:t>fmt</a:t>
            </a:r>
            <a:r>
              <a:rPr lang="en-IN" dirty="0"/>
              <a:t>"</a:t>
            </a:r>
          </a:p>
          <a:p>
            <a:endParaRPr lang="en-IN" dirty="0"/>
          </a:p>
          <a:p>
            <a:r>
              <a:rPr lang="en-IN" dirty="0" err="1"/>
              <a:t>func</a:t>
            </a:r>
            <a:r>
              <a:rPr lang="en-IN" dirty="0"/>
              <a:t> main() {</a:t>
            </a:r>
          </a:p>
          <a:p>
            <a:r>
              <a:rPr lang="en-IN" dirty="0"/>
              <a:t>	// Integer (int)</a:t>
            </a:r>
          </a:p>
          <a:p>
            <a:r>
              <a:rPr lang="en-IN" dirty="0"/>
              <a:t>	var </a:t>
            </a:r>
            <a:r>
              <a:rPr lang="en-IN" dirty="0" err="1"/>
              <a:t>intValue</a:t>
            </a:r>
            <a:r>
              <a:rPr lang="en-IN" dirty="0"/>
              <a:t> int = 100</a:t>
            </a:r>
          </a:p>
          <a:p>
            <a:r>
              <a:rPr lang="en-IN" dirty="0"/>
              <a:t>	</a:t>
            </a:r>
            <a:r>
              <a:rPr lang="en-IN" dirty="0" err="1"/>
              <a:t>fmt.Println</a:t>
            </a:r>
            <a:r>
              <a:rPr lang="en-IN" dirty="0"/>
              <a:t>("Integer Value:", </a:t>
            </a:r>
            <a:r>
              <a:rPr lang="en-IN" dirty="0" err="1"/>
              <a:t>intValue</a:t>
            </a:r>
            <a:r>
              <a:rPr lang="en-IN" dirty="0"/>
              <a:t>)</a:t>
            </a:r>
          </a:p>
          <a:p>
            <a:endParaRPr lang="en-IN" dirty="0"/>
          </a:p>
          <a:p>
            <a:r>
              <a:rPr lang="en-IN" dirty="0"/>
              <a:t>	// Floating Point (float64)</a:t>
            </a:r>
          </a:p>
          <a:p>
            <a:r>
              <a:rPr lang="en-IN" dirty="0"/>
              <a:t>	var </a:t>
            </a:r>
            <a:r>
              <a:rPr lang="en-IN" dirty="0" err="1"/>
              <a:t>floatValue</a:t>
            </a:r>
            <a:r>
              <a:rPr lang="en-IN" dirty="0"/>
              <a:t> float64 = 3.14</a:t>
            </a:r>
          </a:p>
          <a:p>
            <a:r>
              <a:rPr lang="en-IN" dirty="0"/>
              <a:t>	</a:t>
            </a:r>
            <a:r>
              <a:rPr lang="en-IN" dirty="0" err="1"/>
              <a:t>fmt.Println</a:t>
            </a:r>
            <a:r>
              <a:rPr lang="en-IN" dirty="0"/>
              <a:t>("Float Value:", </a:t>
            </a:r>
            <a:r>
              <a:rPr lang="en-IN" dirty="0" err="1"/>
              <a:t>floatValue</a:t>
            </a:r>
            <a:r>
              <a:rPr lang="en-IN" dirty="0"/>
              <a:t>)</a:t>
            </a:r>
          </a:p>
          <a:p>
            <a:endParaRPr lang="en-IN" dirty="0"/>
          </a:p>
          <a:p>
            <a:r>
              <a:rPr lang="en-IN" dirty="0"/>
              <a:t>	// Boolean (bool)</a:t>
            </a:r>
          </a:p>
          <a:p>
            <a:r>
              <a:rPr lang="en-IN" dirty="0"/>
              <a:t>	var </a:t>
            </a:r>
            <a:r>
              <a:rPr lang="en-IN" dirty="0" err="1"/>
              <a:t>boolValue</a:t>
            </a:r>
            <a:r>
              <a:rPr lang="en-IN" dirty="0"/>
              <a:t> bool = true</a:t>
            </a:r>
          </a:p>
          <a:p>
            <a:r>
              <a:rPr lang="en-IN" dirty="0"/>
              <a:t>	</a:t>
            </a:r>
            <a:r>
              <a:rPr lang="en-IN" dirty="0" err="1"/>
              <a:t>fmt.Println</a:t>
            </a:r>
            <a:r>
              <a:rPr lang="en-IN" dirty="0"/>
              <a:t>("Boolean Value:", </a:t>
            </a:r>
            <a:r>
              <a:rPr lang="en-IN" dirty="0" err="1"/>
              <a:t>boolValue</a:t>
            </a:r>
            <a:r>
              <a:rPr lang="en-IN" dirty="0"/>
              <a:t>)</a:t>
            </a:r>
          </a:p>
          <a:p>
            <a:endParaRPr lang="en-IN" dirty="0"/>
          </a:p>
          <a:p>
            <a:r>
              <a:rPr lang="en-IN" dirty="0"/>
              <a:t>	// String (string)</a:t>
            </a:r>
          </a:p>
          <a:p>
            <a:r>
              <a:rPr lang="en-IN" dirty="0"/>
              <a:t>	var </a:t>
            </a:r>
            <a:r>
              <a:rPr lang="en-IN" dirty="0" err="1"/>
              <a:t>stringValue</a:t>
            </a:r>
            <a:r>
              <a:rPr lang="en-IN" dirty="0"/>
              <a:t> string = "Hello, Golang!"</a:t>
            </a:r>
          </a:p>
          <a:p>
            <a:r>
              <a:rPr lang="en-IN" dirty="0"/>
              <a:t>	</a:t>
            </a:r>
            <a:r>
              <a:rPr lang="en-IN" dirty="0" err="1"/>
              <a:t>fmt.Println</a:t>
            </a:r>
            <a:r>
              <a:rPr lang="en-IN" dirty="0"/>
              <a:t>("String Value:", </a:t>
            </a:r>
            <a:r>
              <a:rPr lang="en-IN" dirty="0" err="1"/>
              <a:t>stringValue</a:t>
            </a:r>
            <a:r>
              <a:rPr lang="en-IN" dirty="0"/>
              <a:t>)</a:t>
            </a:r>
          </a:p>
          <a:p>
            <a:endParaRPr lang="en-IN" dirty="0"/>
          </a:p>
          <a:p>
            <a:r>
              <a:rPr lang="en-IN" dirty="0"/>
              <a:t>	// Complex Number (complex64)</a:t>
            </a:r>
          </a:p>
          <a:p>
            <a:r>
              <a:rPr lang="en-IN" dirty="0"/>
              <a:t>	var </a:t>
            </a:r>
            <a:r>
              <a:rPr lang="en-IN" dirty="0" err="1"/>
              <a:t>complexValue</a:t>
            </a:r>
            <a:r>
              <a:rPr lang="en-IN" dirty="0"/>
              <a:t> complex64 = 3 + 4i</a:t>
            </a:r>
          </a:p>
          <a:p>
            <a:r>
              <a:rPr lang="en-IN" dirty="0"/>
              <a:t>	</a:t>
            </a:r>
            <a:r>
              <a:rPr lang="en-IN" dirty="0" err="1"/>
              <a:t>fmt.Println</a:t>
            </a:r>
            <a:r>
              <a:rPr lang="en-IN" dirty="0"/>
              <a:t>("Complex Value:", </a:t>
            </a:r>
            <a:r>
              <a:rPr lang="en-IN" dirty="0" err="1"/>
              <a:t>complexValue</a:t>
            </a:r>
            <a:r>
              <a:rPr lang="en-IN" dirty="0"/>
              <a:t>)</a:t>
            </a:r>
          </a:p>
          <a:p>
            <a:endParaRPr lang="en-IN" dirty="0"/>
          </a:p>
          <a:p>
            <a:r>
              <a:rPr lang="en-IN" dirty="0"/>
              <a:t>	// Byte (uint8 alias)</a:t>
            </a:r>
          </a:p>
          <a:p>
            <a:r>
              <a:rPr lang="en-IN" dirty="0"/>
              <a:t>	var </a:t>
            </a:r>
            <a:r>
              <a:rPr lang="en-IN" dirty="0" err="1"/>
              <a:t>byteValue</a:t>
            </a:r>
            <a:r>
              <a:rPr lang="en-IN" dirty="0"/>
              <a:t> byte = 'A' // ASCII character</a:t>
            </a:r>
          </a:p>
          <a:p>
            <a:r>
              <a:rPr lang="en-IN" dirty="0"/>
              <a:t>	</a:t>
            </a:r>
            <a:r>
              <a:rPr lang="en-IN" dirty="0" err="1"/>
              <a:t>fmt.Println</a:t>
            </a:r>
            <a:r>
              <a:rPr lang="en-IN" dirty="0"/>
              <a:t>("Byte Value:", </a:t>
            </a:r>
            <a:r>
              <a:rPr lang="en-IN" dirty="0" err="1"/>
              <a:t>byteValue</a:t>
            </a:r>
            <a:r>
              <a:rPr lang="en-IN" dirty="0"/>
              <a:t>, "Character:", string(</a:t>
            </a:r>
            <a:r>
              <a:rPr lang="en-IN" dirty="0" err="1"/>
              <a:t>byteValue</a:t>
            </a:r>
            <a:r>
              <a:rPr lang="en-IN" dirty="0"/>
              <a:t>))</a:t>
            </a:r>
          </a:p>
          <a:p>
            <a:endParaRPr lang="en-IN" dirty="0"/>
          </a:p>
          <a:p>
            <a:r>
              <a:rPr lang="en-IN" dirty="0"/>
              <a:t>	// Rune (int32 alias)</a:t>
            </a:r>
          </a:p>
          <a:p>
            <a:r>
              <a:rPr lang="en-IN" dirty="0"/>
              <a:t>	var </a:t>
            </a:r>
            <a:r>
              <a:rPr lang="en-IN" dirty="0" err="1"/>
              <a:t>runeValue</a:t>
            </a:r>
            <a:r>
              <a:rPr lang="en-IN" dirty="0"/>
              <a:t> rune = '</a:t>
            </a:r>
            <a:r>
              <a:rPr lang="hi-IN" dirty="0"/>
              <a:t>ह' // </a:t>
            </a:r>
            <a:r>
              <a:rPr lang="en-IN" dirty="0"/>
              <a:t>Unicode character</a:t>
            </a:r>
          </a:p>
          <a:p>
            <a:r>
              <a:rPr lang="en-IN" dirty="0"/>
              <a:t>	</a:t>
            </a:r>
            <a:r>
              <a:rPr lang="en-IN" dirty="0" err="1"/>
              <a:t>fmt.Println</a:t>
            </a:r>
            <a:r>
              <a:rPr lang="en-IN" dirty="0"/>
              <a:t>("Rune Value:", </a:t>
            </a:r>
            <a:r>
              <a:rPr lang="en-IN" dirty="0" err="1"/>
              <a:t>runeValue</a:t>
            </a:r>
            <a:r>
              <a:rPr lang="en-IN" dirty="0"/>
              <a:t>, "Character:", string(</a:t>
            </a:r>
            <a:r>
              <a:rPr lang="en-IN" dirty="0" err="1"/>
              <a:t>runeValue</a:t>
            </a:r>
            <a:r>
              <a:rPr lang="en-IN" dirty="0"/>
              <a:t>))</a:t>
            </a:r>
          </a:p>
          <a:p>
            <a:r>
              <a:rPr lang="en-IN" dirty="0"/>
              <a:t>}</a:t>
            </a:r>
          </a:p>
          <a:p>
            <a:endParaRPr lang="en-IN" dirty="0"/>
          </a:p>
        </p:txBody>
      </p:sp>
      <p:sp>
        <p:nvSpPr>
          <p:cNvPr id="4" name="Slide Number Placeholder 3"/>
          <p:cNvSpPr>
            <a:spLocks noGrp="1"/>
          </p:cNvSpPr>
          <p:nvPr>
            <p:ph type="sldNum" sz="quarter" idx="5"/>
          </p:nvPr>
        </p:nvSpPr>
        <p:spPr/>
        <p:txBody>
          <a:bodyPr/>
          <a:lstStyle/>
          <a:p>
            <a:fld id="{CC08009C-7DD8-48D3-A00B-60CC71B8A7E0}" type="slidenum">
              <a:rPr lang="en-IN" smtClean="0"/>
              <a:t>3</a:t>
            </a:fld>
            <a:endParaRPr lang="en-IN"/>
          </a:p>
        </p:txBody>
      </p:sp>
    </p:spTree>
    <p:extLst>
      <p:ext uri="{BB962C8B-B14F-4D97-AF65-F5344CB8AC3E}">
        <p14:creationId xmlns:p14="http://schemas.microsoft.com/office/powerpoint/2010/main" val="1473211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IN" b="1" dirty="0"/>
              <a:t>[YouTube Script: Type Aliases in Golang | Hinglish]</a:t>
            </a:r>
            <a:endParaRPr lang="en-IN" dirty="0"/>
          </a:p>
          <a:p>
            <a:pPr>
              <a:buNone/>
            </a:pPr>
            <a:r>
              <a:rPr lang="en-IN" dirty="0"/>
              <a:t>🎤 </a:t>
            </a:r>
            <a:r>
              <a:rPr lang="en-IN" b="1" dirty="0"/>
              <a:t>(Excited tone)</a:t>
            </a:r>
            <a:br>
              <a:rPr lang="en-IN" dirty="0"/>
            </a:br>
            <a:r>
              <a:rPr lang="en-IN" dirty="0"/>
              <a:t>Soch lo ek scenario – </a:t>
            </a:r>
            <a:r>
              <a:rPr lang="en-IN" dirty="0" err="1"/>
              <a:t>aapka</a:t>
            </a:r>
            <a:r>
              <a:rPr lang="en-IN" dirty="0"/>
              <a:t> codebase </a:t>
            </a:r>
            <a:r>
              <a:rPr lang="en-IN" dirty="0" err="1"/>
              <a:t>bada</a:t>
            </a:r>
            <a:r>
              <a:rPr lang="en-IN" dirty="0"/>
              <a:t> </a:t>
            </a:r>
            <a:r>
              <a:rPr lang="en-IN" dirty="0" err="1"/>
              <a:t>ho</a:t>
            </a:r>
            <a:r>
              <a:rPr lang="en-IN" dirty="0"/>
              <a:t> </a:t>
            </a:r>
            <a:r>
              <a:rPr lang="en-IN" dirty="0" err="1"/>
              <a:t>raha</a:t>
            </a:r>
            <a:r>
              <a:rPr lang="en-IN" dirty="0"/>
              <a:t> </a:t>
            </a:r>
            <a:r>
              <a:rPr lang="en-IN" dirty="0" err="1"/>
              <a:t>hai</a:t>
            </a:r>
            <a:r>
              <a:rPr lang="en-IN" dirty="0"/>
              <a:t>, aur </a:t>
            </a:r>
            <a:r>
              <a:rPr lang="en-IN" dirty="0" err="1"/>
              <a:t>aapke</a:t>
            </a:r>
            <a:r>
              <a:rPr lang="en-IN" dirty="0"/>
              <a:t> </a:t>
            </a:r>
            <a:r>
              <a:rPr lang="hi-IN" dirty="0"/>
              <a:t>पास </a:t>
            </a:r>
            <a:r>
              <a:rPr lang="en-IN" dirty="0"/>
              <a:t>multiple integer values hain, </a:t>
            </a:r>
            <a:r>
              <a:rPr lang="en-IN" dirty="0" err="1"/>
              <a:t>jaise</a:t>
            </a:r>
            <a:r>
              <a:rPr lang="en-IN" dirty="0"/>
              <a:t> Age aur Salary. Dono integer hain, </a:t>
            </a:r>
            <a:r>
              <a:rPr lang="en-IN" dirty="0" err="1"/>
              <a:t>lekin</a:t>
            </a:r>
            <a:r>
              <a:rPr lang="en-IN" dirty="0"/>
              <a:t> logically </a:t>
            </a:r>
            <a:r>
              <a:rPr lang="hi-IN" dirty="0"/>
              <a:t>ये अलग-अलग </a:t>
            </a:r>
            <a:r>
              <a:rPr lang="en-IN" dirty="0"/>
              <a:t>entities represent </a:t>
            </a:r>
            <a:r>
              <a:rPr lang="en-IN" dirty="0" err="1"/>
              <a:t>karte</a:t>
            </a:r>
            <a:r>
              <a:rPr lang="en-IN" dirty="0"/>
              <a:t> hain.</a:t>
            </a:r>
          </a:p>
          <a:p>
            <a:pPr>
              <a:buNone/>
            </a:pPr>
            <a:r>
              <a:rPr lang="en-IN" dirty="0"/>
              <a:t>Ab problem </a:t>
            </a:r>
            <a:r>
              <a:rPr lang="en-IN" dirty="0" err="1"/>
              <a:t>kya</a:t>
            </a:r>
            <a:r>
              <a:rPr lang="en-IN" dirty="0"/>
              <a:t> </a:t>
            </a:r>
            <a:r>
              <a:rPr lang="en-IN" dirty="0" err="1"/>
              <a:t>hoti</a:t>
            </a:r>
            <a:r>
              <a:rPr lang="en-IN" dirty="0"/>
              <a:t> </a:t>
            </a:r>
            <a:r>
              <a:rPr lang="en-IN" dirty="0" err="1"/>
              <a:t>hai</a:t>
            </a:r>
            <a:r>
              <a:rPr lang="en-IN" dirty="0"/>
              <a:t>? Jab </a:t>
            </a:r>
            <a:r>
              <a:rPr lang="en-IN" dirty="0" err="1"/>
              <a:t>aap</a:t>
            </a:r>
            <a:r>
              <a:rPr lang="en-IN" dirty="0"/>
              <a:t> code </a:t>
            </a:r>
            <a:r>
              <a:rPr lang="en-IN" dirty="0" err="1"/>
              <a:t>likhte</a:t>
            </a:r>
            <a:r>
              <a:rPr lang="en-IN" dirty="0"/>
              <a:t> </a:t>
            </a:r>
            <a:r>
              <a:rPr lang="en-IN" dirty="0" err="1"/>
              <a:t>ho</a:t>
            </a:r>
            <a:r>
              <a:rPr lang="en-IN" dirty="0"/>
              <a:t>, </a:t>
            </a:r>
            <a:r>
              <a:rPr lang="en-IN" dirty="0" err="1"/>
              <a:t>toh</a:t>
            </a:r>
            <a:r>
              <a:rPr lang="en-IN" dirty="0"/>
              <a:t> koi </a:t>
            </a:r>
            <a:r>
              <a:rPr lang="en-IN" dirty="0" err="1"/>
              <a:t>bhi</a:t>
            </a:r>
            <a:r>
              <a:rPr lang="en-IN" dirty="0"/>
              <a:t> int value </a:t>
            </a:r>
            <a:r>
              <a:rPr lang="en-IN" dirty="0" err="1"/>
              <a:t>kisi</a:t>
            </a:r>
            <a:r>
              <a:rPr lang="en-IN" dirty="0"/>
              <a:t> </a:t>
            </a:r>
            <a:r>
              <a:rPr lang="en-IN" dirty="0" err="1"/>
              <a:t>bhi</a:t>
            </a:r>
            <a:r>
              <a:rPr lang="en-IN" dirty="0"/>
              <a:t> </a:t>
            </a:r>
            <a:r>
              <a:rPr lang="hi-IN" dirty="0"/>
              <a:t>जगह </a:t>
            </a:r>
            <a:r>
              <a:rPr lang="en-IN" dirty="0"/>
              <a:t>pass </a:t>
            </a:r>
            <a:r>
              <a:rPr lang="hi-IN" dirty="0"/>
              <a:t>हो सकती है, जिससे गलती होने के </a:t>
            </a:r>
            <a:r>
              <a:rPr lang="en-IN" dirty="0"/>
              <a:t>chances </a:t>
            </a:r>
            <a:r>
              <a:rPr lang="hi-IN" dirty="0"/>
              <a:t>बढ़ जाते हैं. </a:t>
            </a:r>
            <a:r>
              <a:rPr lang="en-IN" dirty="0"/>
              <a:t>Aur readability </a:t>
            </a:r>
            <a:r>
              <a:rPr lang="en-IN" dirty="0" err="1"/>
              <a:t>bhi</a:t>
            </a:r>
            <a:r>
              <a:rPr lang="en-IN" dirty="0"/>
              <a:t> </a:t>
            </a:r>
            <a:r>
              <a:rPr lang="hi-IN" dirty="0"/>
              <a:t>खराब हो जाती </a:t>
            </a:r>
            <a:r>
              <a:rPr lang="en-IN" dirty="0" err="1"/>
              <a:t>hai</a:t>
            </a:r>
            <a:r>
              <a:rPr lang="en-IN" dirty="0"/>
              <a:t>.</a:t>
            </a:r>
          </a:p>
          <a:p>
            <a:pPr>
              <a:buNone/>
            </a:pPr>
            <a:r>
              <a:rPr lang="en-IN" dirty="0"/>
              <a:t>Yahi pe </a:t>
            </a:r>
            <a:r>
              <a:rPr lang="en-IN" dirty="0" err="1"/>
              <a:t>aata</a:t>
            </a:r>
            <a:r>
              <a:rPr lang="en-IN" dirty="0"/>
              <a:t> </a:t>
            </a:r>
            <a:r>
              <a:rPr lang="en-IN" dirty="0" err="1"/>
              <a:t>hai</a:t>
            </a:r>
            <a:r>
              <a:rPr lang="en-IN" dirty="0"/>
              <a:t> </a:t>
            </a:r>
            <a:r>
              <a:rPr lang="en-IN" b="1" dirty="0"/>
              <a:t>Type Aliases!</a:t>
            </a:r>
            <a:r>
              <a:rPr lang="en-IN" dirty="0"/>
              <a:t> Golang me </a:t>
            </a:r>
            <a:r>
              <a:rPr lang="en-IN" dirty="0" err="1"/>
              <a:t>aap</a:t>
            </a:r>
            <a:r>
              <a:rPr lang="en-IN" dirty="0"/>
              <a:t> </a:t>
            </a:r>
            <a:r>
              <a:rPr lang="en-IN" dirty="0" err="1"/>
              <a:t>kisi</a:t>
            </a:r>
            <a:r>
              <a:rPr lang="en-IN" dirty="0"/>
              <a:t> </a:t>
            </a:r>
            <a:r>
              <a:rPr lang="hi-IN" dirty="0"/>
              <a:t>भी </a:t>
            </a:r>
            <a:r>
              <a:rPr lang="en-IN" dirty="0"/>
              <a:t>existing type ko ek meaningful naam de </a:t>
            </a:r>
            <a:r>
              <a:rPr lang="en-IN" dirty="0" err="1"/>
              <a:t>sakte</a:t>
            </a:r>
            <a:r>
              <a:rPr lang="en-IN" dirty="0"/>
              <a:t> </a:t>
            </a:r>
            <a:r>
              <a:rPr lang="en-IN" dirty="0" err="1"/>
              <a:t>ho</a:t>
            </a:r>
            <a:r>
              <a:rPr lang="en-IN" dirty="0"/>
              <a:t>, </a:t>
            </a:r>
            <a:r>
              <a:rPr lang="en-IN" dirty="0" err="1"/>
              <a:t>taaki</a:t>
            </a:r>
            <a:r>
              <a:rPr lang="en-IN" dirty="0"/>
              <a:t> code </a:t>
            </a:r>
            <a:r>
              <a:rPr lang="hi-IN" dirty="0"/>
              <a:t>ज्यादा </a:t>
            </a:r>
            <a:r>
              <a:rPr lang="en-IN" dirty="0"/>
              <a:t>readable aur maintainable bane.</a:t>
            </a:r>
          </a:p>
          <a:p>
            <a:pPr>
              <a:buNone/>
            </a:pPr>
            <a:r>
              <a:rPr lang="en-IN" dirty="0"/>
              <a:t>🚀 </a:t>
            </a:r>
            <a:r>
              <a:rPr lang="en-IN" b="1" dirty="0"/>
              <a:t>(Example Explanation - Conversational)</a:t>
            </a:r>
            <a:br>
              <a:rPr lang="en-IN" dirty="0"/>
            </a:br>
            <a:r>
              <a:rPr lang="en-IN" dirty="0"/>
              <a:t>Soch lo, ek banking application </a:t>
            </a:r>
            <a:r>
              <a:rPr lang="en-IN" dirty="0" err="1"/>
              <a:t>bana</a:t>
            </a:r>
            <a:r>
              <a:rPr lang="en-IN" dirty="0"/>
              <a:t> </a:t>
            </a:r>
            <a:r>
              <a:rPr lang="en-IN" dirty="0" err="1"/>
              <a:t>rahe</a:t>
            </a:r>
            <a:r>
              <a:rPr lang="en-IN" dirty="0"/>
              <a:t> ho. </a:t>
            </a:r>
            <a:r>
              <a:rPr lang="en-IN" dirty="0" err="1"/>
              <a:t>Wahan</a:t>
            </a:r>
            <a:r>
              <a:rPr lang="en-IN" dirty="0"/>
              <a:t> </a:t>
            </a:r>
            <a:r>
              <a:rPr lang="en-IN" dirty="0" err="1"/>
              <a:t>aapke</a:t>
            </a:r>
            <a:r>
              <a:rPr lang="en-IN" dirty="0"/>
              <a:t> </a:t>
            </a:r>
            <a:r>
              <a:rPr lang="hi-IN" dirty="0"/>
              <a:t>पास </a:t>
            </a:r>
            <a:r>
              <a:rPr lang="en-IN" dirty="0"/>
              <a:t>user </a:t>
            </a:r>
            <a:r>
              <a:rPr lang="hi-IN" dirty="0"/>
              <a:t>की </a:t>
            </a:r>
            <a:r>
              <a:rPr lang="en-IN" dirty="0"/>
              <a:t>age </a:t>
            </a:r>
            <a:r>
              <a:rPr lang="en-IN" dirty="0" err="1"/>
              <a:t>bhi</a:t>
            </a:r>
            <a:r>
              <a:rPr lang="en-IN" dirty="0"/>
              <a:t> </a:t>
            </a:r>
            <a:r>
              <a:rPr lang="hi-IN" dirty="0"/>
              <a:t>होगी </a:t>
            </a:r>
            <a:r>
              <a:rPr lang="en-IN" dirty="0"/>
              <a:t>aur salary </a:t>
            </a:r>
            <a:r>
              <a:rPr lang="hi-IN" dirty="0"/>
              <a:t>भी. </a:t>
            </a:r>
            <a:r>
              <a:rPr lang="en-IN" dirty="0"/>
              <a:t>Dono int </a:t>
            </a:r>
            <a:r>
              <a:rPr lang="hi-IN" dirty="0"/>
              <a:t>में </a:t>
            </a:r>
            <a:r>
              <a:rPr lang="en-IN" dirty="0"/>
              <a:t>store </a:t>
            </a:r>
            <a:r>
              <a:rPr lang="en-IN" dirty="0" err="1"/>
              <a:t>ho</a:t>
            </a:r>
            <a:r>
              <a:rPr lang="en-IN" dirty="0"/>
              <a:t> </a:t>
            </a:r>
            <a:r>
              <a:rPr lang="hi-IN" dirty="0"/>
              <a:t>रही हैं.</a:t>
            </a:r>
          </a:p>
          <a:p>
            <a:pPr>
              <a:buNone/>
            </a:pPr>
            <a:r>
              <a:rPr lang="en-IN" dirty="0"/>
              <a:t>Agar </a:t>
            </a:r>
            <a:r>
              <a:rPr lang="en-IN" dirty="0" err="1"/>
              <a:t>aap</a:t>
            </a:r>
            <a:r>
              <a:rPr lang="en-IN" dirty="0"/>
              <a:t> directly int use </a:t>
            </a:r>
            <a:r>
              <a:rPr lang="en-IN" dirty="0" err="1"/>
              <a:t>karoge</a:t>
            </a:r>
            <a:r>
              <a:rPr lang="en-IN" dirty="0"/>
              <a:t>, </a:t>
            </a:r>
            <a:r>
              <a:rPr lang="en-IN" dirty="0" err="1"/>
              <a:t>toh</a:t>
            </a:r>
            <a:r>
              <a:rPr lang="en-IN" dirty="0"/>
              <a:t> ek function </a:t>
            </a:r>
            <a:r>
              <a:rPr lang="hi-IN" dirty="0"/>
              <a:t>में गलती से </a:t>
            </a:r>
            <a:r>
              <a:rPr lang="en-IN" dirty="0"/>
              <a:t>salary ki </a:t>
            </a:r>
            <a:r>
              <a:rPr lang="en-IN" dirty="0" err="1"/>
              <a:t>jagah</a:t>
            </a:r>
            <a:r>
              <a:rPr lang="en-IN" dirty="0"/>
              <a:t> age pass </a:t>
            </a:r>
            <a:r>
              <a:rPr lang="hi-IN" dirty="0"/>
              <a:t>हो जाए, </a:t>
            </a:r>
            <a:r>
              <a:rPr lang="en-IN" dirty="0"/>
              <a:t>aur error </a:t>
            </a:r>
            <a:r>
              <a:rPr lang="hi-IN" dirty="0"/>
              <a:t>पकड़ना मुश्किल हो सकता है. </a:t>
            </a:r>
            <a:r>
              <a:rPr lang="en-IN" dirty="0"/>
              <a:t>But agar </a:t>
            </a:r>
            <a:r>
              <a:rPr lang="en-IN" dirty="0" err="1"/>
              <a:t>aap</a:t>
            </a:r>
            <a:r>
              <a:rPr lang="en-IN" dirty="0"/>
              <a:t> type Age int aur type Salary int define </a:t>
            </a:r>
            <a:r>
              <a:rPr lang="hi-IN" dirty="0"/>
              <a:t>कर देते हो, </a:t>
            </a:r>
            <a:r>
              <a:rPr lang="en-IN" dirty="0" err="1"/>
              <a:t>toh</a:t>
            </a:r>
            <a:r>
              <a:rPr lang="en-IN" dirty="0"/>
              <a:t> </a:t>
            </a:r>
            <a:r>
              <a:rPr lang="hi-IN" dirty="0"/>
              <a:t>ये </a:t>
            </a:r>
            <a:r>
              <a:rPr lang="en-IN" dirty="0"/>
              <a:t>instantly </a:t>
            </a:r>
            <a:r>
              <a:rPr lang="hi-IN" dirty="0"/>
              <a:t>ज़्यादा </a:t>
            </a:r>
            <a:r>
              <a:rPr lang="en-IN" dirty="0"/>
              <a:t>meaningful </a:t>
            </a:r>
            <a:r>
              <a:rPr lang="hi-IN" dirty="0"/>
              <a:t>हो जाता है.</a:t>
            </a:r>
          </a:p>
          <a:p>
            <a:pPr>
              <a:buNone/>
            </a:pPr>
            <a:r>
              <a:rPr lang="en-IN" dirty="0"/>
              <a:t>Ek aur </a:t>
            </a:r>
            <a:r>
              <a:rPr lang="hi-IN" dirty="0"/>
              <a:t>फायदा – </a:t>
            </a:r>
            <a:r>
              <a:rPr lang="en-IN" dirty="0"/>
              <a:t>agar future </a:t>
            </a:r>
            <a:r>
              <a:rPr lang="hi-IN" dirty="0"/>
              <a:t>में आपको </a:t>
            </a:r>
            <a:r>
              <a:rPr lang="en-IN" dirty="0" err="1"/>
              <a:t>kisi</a:t>
            </a:r>
            <a:r>
              <a:rPr lang="en-IN" dirty="0"/>
              <a:t> type </a:t>
            </a:r>
            <a:r>
              <a:rPr lang="hi-IN" dirty="0"/>
              <a:t>को </a:t>
            </a:r>
            <a:r>
              <a:rPr lang="en-IN" dirty="0"/>
              <a:t>change </a:t>
            </a:r>
            <a:r>
              <a:rPr lang="hi-IN" dirty="0"/>
              <a:t>करना पड़े, </a:t>
            </a:r>
            <a:r>
              <a:rPr lang="en-IN" dirty="0" err="1"/>
              <a:t>toh</a:t>
            </a:r>
            <a:r>
              <a:rPr lang="en-IN" dirty="0"/>
              <a:t> </a:t>
            </a:r>
            <a:r>
              <a:rPr lang="hi-IN" dirty="0"/>
              <a:t>आप सिर्फ </a:t>
            </a:r>
            <a:r>
              <a:rPr lang="en-IN" dirty="0"/>
              <a:t>alias update </a:t>
            </a:r>
            <a:r>
              <a:rPr lang="hi-IN" dirty="0"/>
              <a:t>कर सकते हो, </a:t>
            </a:r>
            <a:r>
              <a:rPr lang="en-IN" dirty="0" err="1"/>
              <a:t>bina</a:t>
            </a:r>
            <a:r>
              <a:rPr lang="en-IN" dirty="0"/>
              <a:t> </a:t>
            </a:r>
            <a:r>
              <a:rPr lang="hi-IN" dirty="0"/>
              <a:t>पूरे </a:t>
            </a:r>
            <a:r>
              <a:rPr lang="en-IN" dirty="0"/>
              <a:t>code </a:t>
            </a:r>
            <a:r>
              <a:rPr lang="hi-IN" dirty="0"/>
              <a:t>को </a:t>
            </a:r>
            <a:r>
              <a:rPr lang="en-IN" dirty="0"/>
              <a:t>touch </a:t>
            </a:r>
            <a:r>
              <a:rPr lang="hi-IN" dirty="0"/>
              <a:t>किए.</a:t>
            </a:r>
          </a:p>
          <a:p>
            <a:pPr>
              <a:buNone/>
            </a:pPr>
            <a:r>
              <a:rPr lang="en-IN" dirty="0"/>
              <a:t>🎯 </a:t>
            </a:r>
            <a:r>
              <a:rPr lang="en-IN" b="1" dirty="0"/>
              <a:t>(Why Use Type Aliases?)</a:t>
            </a:r>
            <a:endParaRPr lang="en-IN" dirty="0"/>
          </a:p>
          <a:p>
            <a:pPr>
              <a:buFont typeface="Arial" panose="020B0604020202020204" pitchFamily="34" charset="0"/>
              <a:buChar char="•"/>
            </a:pPr>
            <a:r>
              <a:rPr lang="en-IN" b="1" dirty="0"/>
              <a:t>Readability Improve </a:t>
            </a:r>
            <a:r>
              <a:rPr lang="en-IN" b="1" dirty="0" err="1"/>
              <a:t>hoti</a:t>
            </a:r>
            <a:r>
              <a:rPr lang="en-IN" b="1" dirty="0"/>
              <a:t> </a:t>
            </a:r>
            <a:r>
              <a:rPr lang="en-IN" b="1" dirty="0" err="1"/>
              <a:t>hai</a:t>
            </a:r>
            <a:r>
              <a:rPr lang="en-IN" dirty="0"/>
              <a:t> – Code </a:t>
            </a:r>
            <a:r>
              <a:rPr lang="hi-IN" dirty="0"/>
              <a:t>ज्यादा साफ और समझने में आसान बनता है.</a:t>
            </a:r>
          </a:p>
          <a:p>
            <a:pPr>
              <a:buFont typeface="Arial" panose="020B0604020202020204" pitchFamily="34" charset="0"/>
              <a:buChar char="•"/>
            </a:pPr>
            <a:r>
              <a:rPr lang="en-IN" b="1" dirty="0"/>
              <a:t>Less Errors</a:t>
            </a:r>
            <a:r>
              <a:rPr lang="en-IN" dirty="0"/>
              <a:t> – </a:t>
            </a:r>
            <a:r>
              <a:rPr lang="hi-IN" dirty="0"/>
              <a:t>गलत </a:t>
            </a:r>
            <a:r>
              <a:rPr lang="en-IN" dirty="0"/>
              <a:t>values pass </a:t>
            </a:r>
            <a:r>
              <a:rPr lang="hi-IN" dirty="0"/>
              <a:t>होने के </a:t>
            </a:r>
            <a:r>
              <a:rPr lang="en-IN" dirty="0"/>
              <a:t>chances </a:t>
            </a:r>
            <a:r>
              <a:rPr lang="hi-IN" dirty="0"/>
              <a:t>कम हो जाते हैं.</a:t>
            </a:r>
          </a:p>
          <a:p>
            <a:pPr>
              <a:buFont typeface="Arial" panose="020B0604020202020204" pitchFamily="34" charset="0"/>
              <a:buChar char="•"/>
            </a:pPr>
            <a:r>
              <a:rPr lang="en-IN" b="1" dirty="0"/>
              <a:t>Maintainability </a:t>
            </a:r>
            <a:r>
              <a:rPr lang="hi-IN" b="1" dirty="0"/>
              <a:t>बढ़ती है</a:t>
            </a:r>
            <a:r>
              <a:rPr lang="hi-IN" dirty="0"/>
              <a:t> – </a:t>
            </a:r>
            <a:r>
              <a:rPr lang="en-IN" dirty="0"/>
              <a:t>Future </a:t>
            </a:r>
            <a:r>
              <a:rPr lang="hi-IN" dirty="0"/>
              <a:t>में </a:t>
            </a:r>
            <a:r>
              <a:rPr lang="en-IN" dirty="0"/>
              <a:t>changes </a:t>
            </a:r>
            <a:r>
              <a:rPr lang="hi-IN" dirty="0"/>
              <a:t>करना आसान हो जाता है.</a:t>
            </a:r>
          </a:p>
          <a:p>
            <a:r>
              <a:rPr lang="en-IN" dirty="0"/>
              <a:t>Toh agar </a:t>
            </a:r>
            <a:r>
              <a:rPr lang="en-IN" dirty="0" err="1"/>
              <a:t>aapka</a:t>
            </a:r>
            <a:r>
              <a:rPr lang="en-IN" dirty="0"/>
              <a:t> code complex </a:t>
            </a:r>
            <a:r>
              <a:rPr lang="en-IN" dirty="0" err="1"/>
              <a:t>ho</a:t>
            </a:r>
            <a:r>
              <a:rPr lang="en-IN" dirty="0"/>
              <a:t> </a:t>
            </a:r>
            <a:r>
              <a:rPr lang="en-IN" dirty="0" err="1"/>
              <a:t>raha</a:t>
            </a:r>
            <a:r>
              <a:rPr lang="en-IN" dirty="0"/>
              <a:t> </a:t>
            </a:r>
            <a:r>
              <a:rPr lang="en-IN" dirty="0" err="1"/>
              <a:t>hai</a:t>
            </a:r>
            <a:r>
              <a:rPr lang="en-IN" dirty="0"/>
              <a:t>, aur </a:t>
            </a:r>
            <a:r>
              <a:rPr lang="hi-IN" dirty="0"/>
              <a:t>आप </a:t>
            </a:r>
            <a:r>
              <a:rPr lang="en-IN" dirty="0"/>
              <a:t>specific types </a:t>
            </a:r>
            <a:r>
              <a:rPr lang="hi-IN" dirty="0"/>
              <a:t>को </a:t>
            </a:r>
            <a:r>
              <a:rPr lang="en-IN" dirty="0"/>
              <a:t>aur meaningful banana </a:t>
            </a:r>
            <a:r>
              <a:rPr lang="hi-IN" dirty="0"/>
              <a:t>चाहते हो, </a:t>
            </a:r>
            <a:r>
              <a:rPr lang="en-IN" dirty="0" err="1"/>
              <a:t>toh</a:t>
            </a:r>
            <a:r>
              <a:rPr lang="en-IN" dirty="0"/>
              <a:t> </a:t>
            </a:r>
            <a:r>
              <a:rPr lang="en-IN" b="1" dirty="0"/>
              <a:t>Type Aliases</a:t>
            </a:r>
            <a:r>
              <a:rPr lang="en-IN" dirty="0"/>
              <a:t> ek simple aur powerful </a:t>
            </a:r>
            <a:r>
              <a:rPr lang="hi-IN" dirty="0"/>
              <a:t>तरीका है! </a:t>
            </a:r>
            <a:r>
              <a:rPr lang="en-IN" dirty="0"/>
              <a:t>🚀</a:t>
            </a:r>
          </a:p>
          <a:p>
            <a:endParaRPr lang="en-IN" dirty="0"/>
          </a:p>
          <a:p>
            <a:endParaRPr lang="en-IN" dirty="0"/>
          </a:p>
          <a:p>
            <a:endParaRPr lang="en-IN" dirty="0"/>
          </a:p>
          <a:p>
            <a:endParaRPr lang="en-IN" dirty="0"/>
          </a:p>
          <a:p>
            <a:pPr>
              <a:buNone/>
            </a:pPr>
            <a:r>
              <a:rPr lang="en-IN" b="1" dirty="0"/>
              <a:t>Type Aliases in Golang</a:t>
            </a:r>
          </a:p>
          <a:p>
            <a:pPr>
              <a:buNone/>
            </a:pPr>
            <a:r>
              <a:rPr lang="en-IN" dirty="0"/>
              <a:t>Golang </a:t>
            </a:r>
            <a:r>
              <a:rPr lang="hi-IN" dirty="0"/>
              <a:t>में </a:t>
            </a:r>
            <a:r>
              <a:rPr lang="en-IN" b="1" dirty="0"/>
              <a:t>Type Aliases</a:t>
            </a:r>
            <a:r>
              <a:rPr lang="en-IN" dirty="0"/>
              <a:t> </a:t>
            </a:r>
            <a:r>
              <a:rPr lang="hi-IN" dirty="0"/>
              <a:t>का </a:t>
            </a:r>
            <a:r>
              <a:rPr lang="en-IN" dirty="0"/>
              <a:t>use existing </a:t>
            </a:r>
            <a:r>
              <a:rPr lang="hi-IN" dirty="0"/>
              <a:t>डेटा टाइप्स को </a:t>
            </a:r>
            <a:r>
              <a:rPr lang="en-IN" dirty="0"/>
              <a:t>meaningful </a:t>
            </a:r>
            <a:r>
              <a:rPr lang="hi-IN" dirty="0"/>
              <a:t>नाम देने के लिए किया जाता है, जिससे कोड ज्यादा </a:t>
            </a:r>
            <a:r>
              <a:rPr lang="en-IN" dirty="0"/>
              <a:t>readable aur maintainable </a:t>
            </a:r>
            <a:r>
              <a:rPr lang="hi-IN" dirty="0"/>
              <a:t>बनता है. चलो एक </a:t>
            </a:r>
            <a:r>
              <a:rPr lang="en-IN" dirty="0"/>
              <a:t>example </a:t>
            </a:r>
            <a:r>
              <a:rPr lang="hi-IN" dirty="0"/>
              <a:t>देखते हैं! </a:t>
            </a:r>
            <a:r>
              <a:rPr lang="en-IN" dirty="0"/>
              <a:t>👇</a:t>
            </a:r>
          </a:p>
          <a:p>
            <a:pPr>
              <a:buNone/>
            </a:pPr>
            <a:r>
              <a:rPr lang="en-IN" b="1" dirty="0"/>
              <a:t>📌 Example Code:</a:t>
            </a:r>
          </a:p>
          <a:p>
            <a:pPr>
              <a:buNone/>
            </a:pPr>
            <a:r>
              <a:rPr lang="en-IN" dirty="0"/>
              <a:t>package main import "</a:t>
            </a:r>
            <a:r>
              <a:rPr lang="en-IN" dirty="0" err="1"/>
              <a:t>fmt</a:t>
            </a:r>
            <a:r>
              <a:rPr lang="en-IN" dirty="0"/>
              <a:t>" // Type Aliases type Age int type Salary int </a:t>
            </a:r>
            <a:r>
              <a:rPr lang="en-IN" dirty="0" err="1"/>
              <a:t>func</a:t>
            </a:r>
            <a:r>
              <a:rPr lang="en-IN" dirty="0"/>
              <a:t> main() { var </a:t>
            </a:r>
            <a:r>
              <a:rPr lang="en-IN" dirty="0" err="1"/>
              <a:t>myAge</a:t>
            </a:r>
            <a:r>
              <a:rPr lang="en-IN" dirty="0"/>
              <a:t> Age = 25 var </a:t>
            </a:r>
            <a:r>
              <a:rPr lang="en-IN" dirty="0" err="1"/>
              <a:t>mySalary</a:t>
            </a:r>
            <a:r>
              <a:rPr lang="en-IN" dirty="0"/>
              <a:t> Salary = 50000 </a:t>
            </a:r>
            <a:r>
              <a:rPr lang="en-IN" dirty="0" err="1"/>
              <a:t>fmt.Println</a:t>
            </a:r>
            <a:r>
              <a:rPr lang="en-IN" dirty="0"/>
              <a:t>("Age:", </a:t>
            </a:r>
            <a:r>
              <a:rPr lang="en-IN" dirty="0" err="1"/>
              <a:t>myAge</a:t>
            </a:r>
            <a:r>
              <a:rPr lang="en-IN" dirty="0"/>
              <a:t>) </a:t>
            </a:r>
            <a:r>
              <a:rPr lang="en-IN" dirty="0" err="1"/>
              <a:t>fmt.Println</a:t>
            </a:r>
            <a:r>
              <a:rPr lang="en-IN" dirty="0"/>
              <a:t>("Salary:", </a:t>
            </a:r>
            <a:r>
              <a:rPr lang="en-IN" dirty="0" err="1"/>
              <a:t>mySalary</a:t>
            </a:r>
            <a:r>
              <a:rPr lang="en-IN" dirty="0"/>
              <a:t>) } </a:t>
            </a:r>
            <a:r>
              <a:rPr lang="en-IN" b="1" dirty="0"/>
              <a:t>🛠️ Explanation (Hinglish):</a:t>
            </a:r>
          </a:p>
          <a:p>
            <a:pPr>
              <a:buNone/>
            </a:pPr>
            <a:r>
              <a:rPr lang="en-IN" dirty="0"/>
              <a:t>1️⃣ </a:t>
            </a:r>
            <a:r>
              <a:rPr lang="en-IN" b="1" dirty="0"/>
              <a:t>type Age int aur type Salary int</a:t>
            </a:r>
            <a:r>
              <a:rPr lang="en-IN" dirty="0"/>
              <a:t> – </a:t>
            </a:r>
            <a:r>
              <a:rPr lang="hi-IN" dirty="0"/>
              <a:t>यहाँ हमने </a:t>
            </a:r>
            <a:r>
              <a:rPr lang="en-IN" dirty="0"/>
              <a:t>int type </a:t>
            </a:r>
            <a:r>
              <a:rPr lang="en-IN" dirty="0" err="1"/>
              <a:t>ke</a:t>
            </a:r>
            <a:r>
              <a:rPr lang="en-IN" dirty="0"/>
              <a:t> </a:t>
            </a:r>
            <a:r>
              <a:rPr lang="en-IN" dirty="0" err="1"/>
              <a:t>liye</a:t>
            </a:r>
            <a:r>
              <a:rPr lang="en-IN" dirty="0"/>
              <a:t> </a:t>
            </a:r>
            <a:r>
              <a:rPr lang="hi-IN" dirty="0"/>
              <a:t>नए नाम बनाए हैं, जिससे पता चले कि कौन-सी </a:t>
            </a:r>
            <a:r>
              <a:rPr lang="en-IN" dirty="0"/>
              <a:t>value </a:t>
            </a:r>
            <a:r>
              <a:rPr lang="hi-IN" dirty="0"/>
              <a:t>क्या </a:t>
            </a:r>
            <a:r>
              <a:rPr lang="en-IN" dirty="0"/>
              <a:t>represent </a:t>
            </a:r>
            <a:r>
              <a:rPr lang="hi-IN" dirty="0"/>
              <a:t>कर रही है.</a:t>
            </a:r>
          </a:p>
          <a:p>
            <a:pPr>
              <a:buNone/>
            </a:pPr>
            <a:r>
              <a:rPr lang="hi-IN" dirty="0"/>
              <a:t>2️⃣ </a:t>
            </a:r>
            <a:r>
              <a:rPr lang="en-IN" b="1" dirty="0"/>
              <a:t>var </a:t>
            </a:r>
            <a:r>
              <a:rPr lang="en-IN" b="1" dirty="0" err="1"/>
              <a:t>myAge</a:t>
            </a:r>
            <a:r>
              <a:rPr lang="en-IN" b="1" dirty="0"/>
              <a:t> Age = 25</a:t>
            </a:r>
            <a:r>
              <a:rPr lang="en-IN" dirty="0"/>
              <a:t> – Ab </a:t>
            </a:r>
            <a:r>
              <a:rPr lang="en-IN" dirty="0" err="1"/>
              <a:t>myAge</a:t>
            </a:r>
            <a:r>
              <a:rPr lang="en-IN" dirty="0"/>
              <a:t> ek Age type </a:t>
            </a:r>
            <a:r>
              <a:rPr lang="hi-IN" dirty="0"/>
              <a:t>की </a:t>
            </a:r>
            <a:r>
              <a:rPr lang="en-IN" dirty="0"/>
              <a:t>variable </a:t>
            </a:r>
            <a:r>
              <a:rPr lang="hi-IN" dirty="0"/>
              <a:t>है, जो </a:t>
            </a:r>
            <a:r>
              <a:rPr lang="en-IN" dirty="0"/>
              <a:t>internally int </a:t>
            </a:r>
            <a:r>
              <a:rPr lang="hi-IN" dirty="0"/>
              <a:t>ही है, </a:t>
            </a:r>
            <a:r>
              <a:rPr lang="en-IN" dirty="0"/>
              <a:t>but </a:t>
            </a:r>
            <a:r>
              <a:rPr lang="hi-IN" dirty="0"/>
              <a:t>ज़्यादा </a:t>
            </a:r>
            <a:r>
              <a:rPr lang="en-IN" dirty="0"/>
              <a:t>meaningful </a:t>
            </a:r>
            <a:r>
              <a:rPr lang="hi-IN" dirty="0"/>
              <a:t>बन गया.</a:t>
            </a:r>
          </a:p>
          <a:p>
            <a:pPr>
              <a:buNone/>
            </a:pPr>
            <a:r>
              <a:rPr lang="hi-IN" dirty="0"/>
              <a:t>3️⃣ </a:t>
            </a:r>
            <a:r>
              <a:rPr lang="en-IN" b="1" dirty="0"/>
              <a:t>var </a:t>
            </a:r>
            <a:r>
              <a:rPr lang="en-IN" b="1" dirty="0" err="1"/>
              <a:t>mySalary</a:t>
            </a:r>
            <a:r>
              <a:rPr lang="en-IN" b="1" dirty="0"/>
              <a:t> Salary = 50000</a:t>
            </a:r>
            <a:r>
              <a:rPr lang="en-IN" dirty="0"/>
              <a:t> – </a:t>
            </a:r>
            <a:r>
              <a:rPr lang="hi-IN" dirty="0"/>
              <a:t>इसी तरह हमने </a:t>
            </a:r>
            <a:r>
              <a:rPr lang="en-IN" dirty="0"/>
              <a:t>Salary </a:t>
            </a:r>
            <a:r>
              <a:rPr lang="hi-IN" dirty="0"/>
              <a:t>भी </a:t>
            </a:r>
            <a:r>
              <a:rPr lang="en-IN" dirty="0"/>
              <a:t>define </a:t>
            </a:r>
            <a:r>
              <a:rPr lang="hi-IN" dirty="0"/>
              <a:t>किया, जिससे </a:t>
            </a:r>
            <a:r>
              <a:rPr lang="en-IN" dirty="0"/>
              <a:t>int values </a:t>
            </a:r>
            <a:r>
              <a:rPr lang="hi-IN" dirty="0"/>
              <a:t>को </a:t>
            </a:r>
            <a:r>
              <a:rPr lang="en-IN" dirty="0"/>
              <a:t>aur </a:t>
            </a:r>
            <a:r>
              <a:rPr lang="hi-IN" dirty="0"/>
              <a:t>ज़्यादा </a:t>
            </a:r>
            <a:r>
              <a:rPr lang="en-IN" dirty="0"/>
              <a:t>context </a:t>
            </a:r>
            <a:r>
              <a:rPr lang="hi-IN" dirty="0"/>
              <a:t>मिल गया.</a:t>
            </a:r>
          </a:p>
          <a:p>
            <a:pPr>
              <a:buNone/>
            </a:pPr>
            <a:r>
              <a:rPr lang="en-IN" b="1" dirty="0"/>
              <a:t>🚀 Why Use Type Aliases?</a:t>
            </a:r>
          </a:p>
          <a:p>
            <a:pPr>
              <a:buNone/>
            </a:pPr>
            <a:r>
              <a:rPr lang="en-IN" dirty="0"/>
              <a:t>✅ </a:t>
            </a:r>
            <a:r>
              <a:rPr lang="en-IN" b="1" dirty="0"/>
              <a:t>Readability Improve Hoti Hai</a:t>
            </a:r>
            <a:r>
              <a:rPr lang="en-IN" dirty="0"/>
              <a:t> – Code </a:t>
            </a:r>
            <a:r>
              <a:rPr lang="hi-IN" dirty="0"/>
              <a:t>को </a:t>
            </a:r>
            <a:r>
              <a:rPr lang="en-IN" dirty="0" err="1"/>
              <a:t>dekhke</a:t>
            </a:r>
            <a:r>
              <a:rPr lang="en-IN" dirty="0"/>
              <a:t> </a:t>
            </a:r>
            <a:r>
              <a:rPr lang="hi-IN" dirty="0"/>
              <a:t>ही </a:t>
            </a:r>
            <a:r>
              <a:rPr lang="en-IN" dirty="0" err="1"/>
              <a:t>samajh</a:t>
            </a:r>
            <a:r>
              <a:rPr lang="en-IN" dirty="0"/>
              <a:t> </a:t>
            </a:r>
            <a:r>
              <a:rPr lang="en-IN" dirty="0" err="1"/>
              <a:t>aata</a:t>
            </a:r>
            <a:r>
              <a:rPr lang="en-IN" dirty="0"/>
              <a:t> </a:t>
            </a:r>
            <a:r>
              <a:rPr lang="en-IN" dirty="0" err="1"/>
              <a:t>hai</a:t>
            </a:r>
            <a:r>
              <a:rPr lang="en-IN" dirty="0"/>
              <a:t> </a:t>
            </a:r>
            <a:r>
              <a:rPr lang="hi-IN" dirty="0"/>
              <a:t>कि कौन-सी </a:t>
            </a:r>
            <a:r>
              <a:rPr lang="en-IN" dirty="0"/>
              <a:t>value </a:t>
            </a:r>
            <a:r>
              <a:rPr lang="hi-IN" dirty="0"/>
              <a:t>क्या </a:t>
            </a:r>
            <a:r>
              <a:rPr lang="en-IN" dirty="0"/>
              <a:t>represent </a:t>
            </a:r>
            <a:r>
              <a:rPr lang="hi-IN" dirty="0"/>
              <a:t>कर रही है.</a:t>
            </a:r>
          </a:p>
          <a:p>
            <a:pPr>
              <a:buNone/>
            </a:pPr>
            <a:r>
              <a:rPr lang="en-IN" dirty="0"/>
              <a:t>✅ </a:t>
            </a:r>
            <a:r>
              <a:rPr lang="en-IN" b="1" dirty="0"/>
              <a:t>Less Errors</a:t>
            </a:r>
            <a:r>
              <a:rPr lang="en-IN" dirty="0"/>
              <a:t> – </a:t>
            </a:r>
            <a:r>
              <a:rPr lang="hi-IN" dirty="0"/>
              <a:t>गलती से एक जगह </a:t>
            </a:r>
            <a:r>
              <a:rPr lang="en-IN" dirty="0"/>
              <a:t>salary </a:t>
            </a:r>
            <a:r>
              <a:rPr lang="hi-IN" dirty="0"/>
              <a:t>की जगह </a:t>
            </a:r>
            <a:r>
              <a:rPr lang="en-IN" dirty="0"/>
              <a:t>age pass </a:t>
            </a:r>
            <a:r>
              <a:rPr lang="hi-IN" dirty="0"/>
              <a:t>करने की </a:t>
            </a:r>
            <a:r>
              <a:rPr lang="en-IN" dirty="0"/>
              <a:t>problem </a:t>
            </a:r>
            <a:r>
              <a:rPr lang="hi-IN" dirty="0"/>
              <a:t>खत्म हो जाती है.</a:t>
            </a:r>
          </a:p>
          <a:p>
            <a:pPr>
              <a:buNone/>
            </a:pPr>
            <a:r>
              <a:rPr lang="en-IN" dirty="0"/>
              <a:t>✅ </a:t>
            </a:r>
            <a:r>
              <a:rPr lang="en-IN" b="1" dirty="0"/>
              <a:t>Maintainability </a:t>
            </a:r>
            <a:r>
              <a:rPr lang="hi-IN" b="1" dirty="0"/>
              <a:t>बढ़ती है</a:t>
            </a:r>
            <a:r>
              <a:rPr lang="hi-IN" dirty="0"/>
              <a:t> – अगर </a:t>
            </a:r>
            <a:r>
              <a:rPr lang="en-IN" dirty="0"/>
              <a:t>future </a:t>
            </a:r>
            <a:r>
              <a:rPr lang="hi-IN" dirty="0"/>
              <a:t>में </a:t>
            </a:r>
            <a:r>
              <a:rPr lang="en-IN" dirty="0"/>
              <a:t>type </a:t>
            </a:r>
            <a:r>
              <a:rPr lang="hi-IN" dirty="0"/>
              <a:t>बदलना पड़े, तो </a:t>
            </a:r>
            <a:r>
              <a:rPr lang="en-IN" dirty="0"/>
              <a:t>bas alias update </a:t>
            </a:r>
            <a:r>
              <a:rPr lang="hi-IN" dirty="0"/>
              <a:t>करना होगा, पूरे </a:t>
            </a:r>
            <a:r>
              <a:rPr lang="en-IN" dirty="0"/>
              <a:t>code </a:t>
            </a:r>
            <a:r>
              <a:rPr lang="hi-IN" dirty="0"/>
              <a:t>को नहीं!</a:t>
            </a:r>
          </a:p>
          <a:p>
            <a:pPr>
              <a:buNone/>
            </a:pPr>
            <a:r>
              <a:rPr lang="en-IN" b="1" dirty="0"/>
              <a:t>🔥 Pro Tip:</a:t>
            </a:r>
          </a:p>
          <a:p>
            <a:pPr>
              <a:buNone/>
            </a:pPr>
            <a:r>
              <a:rPr lang="en-IN" dirty="0"/>
              <a:t>Agar </a:t>
            </a:r>
            <a:r>
              <a:rPr lang="en-IN" dirty="0" err="1"/>
              <a:t>aapko</a:t>
            </a:r>
            <a:r>
              <a:rPr lang="en-IN" dirty="0"/>
              <a:t> </a:t>
            </a:r>
            <a:r>
              <a:rPr lang="en-IN" b="1" dirty="0"/>
              <a:t>custom methods add </a:t>
            </a:r>
            <a:r>
              <a:rPr lang="en-IN" b="1" dirty="0" err="1"/>
              <a:t>karni</a:t>
            </a:r>
            <a:r>
              <a:rPr lang="en-IN" b="1" dirty="0"/>
              <a:t> </a:t>
            </a:r>
            <a:r>
              <a:rPr lang="en-IN" b="1" dirty="0" err="1"/>
              <a:t>ho</a:t>
            </a:r>
            <a:r>
              <a:rPr lang="en-IN" dirty="0"/>
              <a:t> </a:t>
            </a:r>
            <a:r>
              <a:rPr lang="en-IN" dirty="0" err="1"/>
              <a:t>kisi</a:t>
            </a:r>
            <a:r>
              <a:rPr lang="en-IN" dirty="0"/>
              <a:t> alias type pe, </a:t>
            </a:r>
            <a:r>
              <a:rPr lang="en-IN" dirty="0" err="1"/>
              <a:t>toh</a:t>
            </a:r>
            <a:r>
              <a:rPr lang="en-IN" dirty="0"/>
              <a:t> </a:t>
            </a:r>
            <a:r>
              <a:rPr lang="en-IN" dirty="0" err="1"/>
              <a:t>aap</a:t>
            </a:r>
            <a:r>
              <a:rPr lang="en-IN" dirty="0"/>
              <a:t> receiver functions define </a:t>
            </a:r>
            <a:r>
              <a:rPr lang="hi-IN" dirty="0"/>
              <a:t>कर सकते हो! </a:t>
            </a:r>
            <a:r>
              <a:rPr lang="en-IN" dirty="0"/>
              <a:t>🚀</a:t>
            </a:r>
          </a:p>
          <a:p>
            <a:pPr>
              <a:buNone/>
            </a:pPr>
            <a:r>
              <a:rPr lang="en-IN" dirty="0"/>
              <a:t>Example:</a:t>
            </a:r>
          </a:p>
          <a:p>
            <a:pPr>
              <a:buNone/>
            </a:pPr>
            <a:r>
              <a:rPr lang="en-IN" dirty="0" err="1"/>
              <a:t>func</a:t>
            </a:r>
            <a:r>
              <a:rPr lang="en-IN" dirty="0"/>
              <a:t> (a Age) </a:t>
            </a:r>
            <a:r>
              <a:rPr lang="en-IN" dirty="0" err="1"/>
              <a:t>IsAdult</a:t>
            </a:r>
            <a:r>
              <a:rPr lang="en-IN" dirty="0"/>
              <a:t>() bool { return a &gt;= 18 } </a:t>
            </a:r>
            <a:r>
              <a:rPr lang="hi-IN" dirty="0"/>
              <a:t>अब </a:t>
            </a:r>
            <a:r>
              <a:rPr lang="en-IN" dirty="0"/>
              <a:t>Age type </a:t>
            </a:r>
            <a:r>
              <a:rPr lang="hi-IN" dirty="0"/>
              <a:t>पे </a:t>
            </a:r>
            <a:r>
              <a:rPr lang="en-IN" dirty="0" err="1"/>
              <a:t>IsAdult</a:t>
            </a:r>
            <a:r>
              <a:rPr lang="en-IN" dirty="0"/>
              <a:t>() method call </a:t>
            </a:r>
            <a:r>
              <a:rPr lang="hi-IN" dirty="0"/>
              <a:t>किया जा सकता है! </a:t>
            </a:r>
            <a:r>
              <a:rPr lang="en-IN" dirty="0"/>
              <a:t>🤩</a:t>
            </a:r>
          </a:p>
          <a:p>
            <a:r>
              <a:rPr lang="en-IN" dirty="0"/>
              <a:t>Type aliases </a:t>
            </a:r>
            <a:r>
              <a:rPr lang="hi-IN" dirty="0"/>
              <a:t>का सही </a:t>
            </a:r>
            <a:r>
              <a:rPr lang="en-IN" dirty="0"/>
              <a:t>use code ko clean aur scalable </a:t>
            </a:r>
            <a:r>
              <a:rPr lang="en-IN" dirty="0" err="1"/>
              <a:t>banata</a:t>
            </a:r>
            <a:r>
              <a:rPr lang="en-IN" dirty="0"/>
              <a:t> </a:t>
            </a:r>
            <a:r>
              <a:rPr lang="en-IN" dirty="0" err="1"/>
              <a:t>hai</a:t>
            </a:r>
            <a:r>
              <a:rPr lang="en-IN" dirty="0"/>
              <a:t>. Toh jab </a:t>
            </a:r>
            <a:r>
              <a:rPr lang="en-IN" dirty="0" err="1"/>
              <a:t>bhi</a:t>
            </a:r>
            <a:r>
              <a:rPr lang="en-IN" dirty="0"/>
              <a:t> </a:t>
            </a:r>
            <a:r>
              <a:rPr lang="hi-IN" dirty="0"/>
              <a:t>जरूरत लगे, </a:t>
            </a:r>
            <a:r>
              <a:rPr lang="en-IN" dirty="0"/>
              <a:t>use </a:t>
            </a:r>
            <a:r>
              <a:rPr lang="en-IN" dirty="0" err="1"/>
              <a:t>karna</a:t>
            </a:r>
            <a:r>
              <a:rPr lang="en-IN" dirty="0"/>
              <a:t> </a:t>
            </a:r>
            <a:r>
              <a:rPr lang="hi-IN" dirty="0"/>
              <a:t>मत भूलना! </a:t>
            </a:r>
            <a:r>
              <a:rPr lang="en-IN" dirty="0"/>
              <a:t>🚀</a:t>
            </a:r>
          </a:p>
          <a:p>
            <a:endParaRPr lang="en-IN" dirty="0"/>
          </a:p>
        </p:txBody>
      </p:sp>
      <p:sp>
        <p:nvSpPr>
          <p:cNvPr id="4" name="Slide Number Placeholder 3"/>
          <p:cNvSpPr>
            <a:spLocks noGrp="1"/>
          </p:cNvSpPr>
          <p:nvPr>
            <p:ph type="sldNum" sz="quarter" idx="5"/>
          </p:nvPr>
        </p:nvSpPr>
        <p:spPr/>
        <p:txBody>
          <a:bodyPr/>
          <a:lstStyle/>
          <a:p>
            <a:fld id="{CC08009C-7DD8-48D3-A00B-60CC71B8A7E0}" type="slidenum">
              <a:rPr lang="en-IN" smtClean="0"/>
              <a:t>5</a:t>
            </a:fld>
            <a:endParaRPr lang="en-IN"/>
          </a:p>
        </p:txBody>
      </p:sp>
    </p:spTree>
    <p:extLst>
      <p:ext uri="{BB962C8B-B14F-4D97-AF65-F5344CB8AC3E}">
        <p14:creationId xmlns:p14="http://schemas.microsoft.com/office/powerpoint/2010/main" val="12892935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5BCAD085-E8A6-8845-BD4E-CB4CCA059FC4}" type="datetimeFigureOut">
              <a:rPr lang="en-US" smtClean="0"/>
              <a:t>3/28/2025</a:t>
            </a:fld>
            <a:endParaRPr lang="en-US"/>
          </a:p>
        </p:txBody>
      </p:sp>
      <p:sp>
        <p:nvSpPr>
          <p:cNvPr id="5" name="Footer Placeholder 4"/>
          <p:cNvSpPr>
            <a:spLocks noGrp="1"/>
          </p:cNvSpPr>
          <p:nvPr>
            <p:ph type="ftr" sz="quarter" idx="11"/>
          </p:nvPr>
        </p:nvSpPr>
        <p:spPr>
          <a:xfrm>
            <a:off x="1921934" y="5054602"/>
            <a:ext cx="4064860" cy="279400"/>
          </a:xfrm>
        </p:spPr>
        <p:txBody>
          <a:bodyPr/>
          <a:lstStyle/>
          <a:p>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C1FF6DA9-008F-8B48-92A6-B652298478BF}" type="slidenum">
              <a:rPr lang="en-US" smtClean="0"/>
              <a:t>‹#›</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96032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47643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352387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75083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23034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64459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775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3/28/2025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572579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3/28/2025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4711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3/28/2025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1775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8444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3/28/2025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71345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3/28/2025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3123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3/28/2025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28853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3/28/2025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02215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6205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32786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CAD085-E8A6-8845-BD4E-CB4CCA059FC4}" type="datetimeFigureOut">
              <a:rPr lang="en-US" smtClean="0"/>
              <a:t>3/28/2025</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2083117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Golang Data Types - Introduction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Interfaces - Example</a:t>
            </a:r>
          </a:p>
        </p:txBody>
      </p:sp>
      <p:sp>
        <p:nvSpPr>
          <p:cNvPr id="3" name="TextBox 2"/>
          <p:cNvSpPr txBox="1"/>
          <p:nvPr/>
        </p:nvSpPr>
        <p:spPr>
          <a:xfrm>
            <a:off x="1045632" y="2278185"/>
            <a:ext cx="7052735" cy="3970318"/>
          </a:xfrm>
          <a:prstGeom prst="rect">
            <a:avLst/>
          </a:prstGeom>
          <a:solidFill>
            <a:srgbClr val="2E2E2E"/>
          </a:solidFill>
        </p:spPr>
        <p:txBody>
          <a:bodyPr wrap="square">
            <a:spAutoFit/>
          </a:bodyPr>
          <a:lstStyle/>
          <a:p>
            <a:endParaRPr/>
          </a:p>
          <a:p>
            <a:pPr algn="l">
              <a:defRPr sz="1800">
                <a:solidFill>
                  <a:srgbClr val="FFFFFF"/>
                </a:solidFill>
                <a:latin typeface="Courier New"/>
              </a:defRPr>
            </a:pPr>
            <a:r>
              <a:t>type Speaker interface {</a:t>
            </a:r>
            <a:br/>
            <a:r>
              <a:t>    Speak() string</a:t>
            </a:r>
            <a:br/>
            <a:r>
              <a:t>}</a:t>
            </a:r>
            <a:br/>
            <a:br/>
            <a:r>
              <a:t>type Dog struct{}</a:t>
            </a:r>
            <a:br/>
            <a:r>
              <a:t>func (d Dog) Speak() string {</a:t>
            </a:r>
            <a:br/>
            <a:r>
              <a:t>    return "Bark"</a:t>
            </a:r>
            <a:br/>
            <a:r>
              <a:t>}</a:t>
            </a:r>
            <a:br/>
            <a:br/>
            <a:r>
              <a:t>var animal Speaker = Dog{}</a:t>
            </a:r>
            <a:br/>
            <a:r>
              <a:t>fmt.Println(animal.Speak())  // Output: Bark</a:t>
            </a:r>
            <a:br/>
            <a:b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Nil Value in Golang</a:t>
            </a:r>
          </a:p>
        </p:txBody>
      </p:sp>
      <p:sp>
        <p:nvSpPr>
          <p:cNvPr id="3" name="Content Placeholder 2"/>
          <p:cNvSpPr>
            <a:spLocks noGrp="1"/>
          </p:cNvSpPr>
          <p:nvPr>
            <p:ph idx="1"/>
          </p:nvPr>
        </p:nvSpPr>
        <p:spPr/>
        <p:txBody>
          <a:bodyPr wrap="square"/>
          <a:lstStyle/>
          <a:p>
            <a:endParaRPr/>
          </a:p>
          <a:p>
            <a:pPr>
              <a:defRPr sz="1800">
                <a:solidFill>
                  <a:srgbClr val="000000"/>
                </a:solidFill>
              </a:defRPr>
            </a:pPr>
            <a:r>
              <a:t>Nil वैल्यू उन टाइप्स के लिए उपयोग होती है जो reference-based होते हैं, जैसे pointers, slices, maps, channels, interfaces और functions। जब किसी reference टाइप की वैल्यू nil होती है, तो इसका मतलब है कि वह किसी भी मेमोरी लोकेशन को पॉइंट नहीं कर रही है। यह एक महत्वपूर्ण सुरक्षा तंत्र है जो runtime errors को रोकने में मदद करता है। Nil का सही उपयोग प्रोग्राम की स्थिरता और विश्वसनीयता को बढ़ाता है। हालांकि, nil dereference करने से `runtime panic` हो सकता है, इसलिए इसका उपयोग करते समय उचित चेक करना आवश्यक है।</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Nil Value - Example</a:t>
            </a:r>
          </a:p>
        </p:txBody>
      </p:sp>
      <p:sp>
        <p:nvSpPr>
          <p:cNvPr id="3" name="TextBox 2"/>
          <p:cNvSpPr txBox="1"/>
          <p:nvPr/>
        </p:nvSpPr>
        <p:spPr>
          <a:xfrm>
            <a:off x="761214" y="2648932"/>
            <a:ext cx="7621571" cy="1846659"/>
          </a:xfrm>
          <a:prstGeom prst="rect">
            <a:avLst/>
          </a:prstGeom>
          <a:solidFill>
            <a:srgbClr val="2E2E2E"/>
          </a:solidFill>
        </p:spPr>
        <p:txBody>
          <a:bodyPr wrap="square">
            <a:spAutoFit/>
          </a:bodyPr>
          <a:lstStyle/>
          <a:p>
            <a:endParaRPr/>
          </a:p>
          <a:p>
            <a:pPr algn="l">
              <a:defRPr sz="2400">
                <a:solidFill>
                  <a:srgbClr val="FFFFFF"/>
                </a:solidFill>
                <a:latin typeface="Courier New"/>
              </a:defRPr>
            </a:pPr>
            <a:r>
              <a:t>var m map[string]int</a:t>
            </a:r>
            <a:br/>
            <a:r>
              <a:t>fmt.Println(m == nil)  // Output: true</a:t>
            </a:r>
            <a:br/>
            <a:b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Memory Optimization with Pointers</a:t>
            </a:r>
          </a:p>
        </p:txBody>
      </p:sp>
      <p:sp>
        <p:nvSpPr>
          <p:cNvPr id="3" name="Content Placeholder 2"/>
          <p:cNvSpPr>
            <a:spLocks noGrp="1"/>
          </p:cNvSpPr>
          <p:nvPr>
            <p:ph idx="1"/>
          </p:nvPr>
        </p:nvSpPr>
        <p:spPr/>
        <p:txBody>
          <a:bodyPr wrap="square"/>
          <a:lstStyle/>
          <a:p>
            <a:endParaRPr/>
          </a:p>
          <a:p>
            <a:pPr>
              <a:defRPr sz="1800">
                <a:solidFill>
                  <a:srgbClr val="000000"/>
                </a:solidFill>
              </a:defRPr>
            </a:pPr>
            <a:r>
              <a:t>Pointers का उपयोग memory optimization और references पास करने के लिए किया जाता है। जब हम किसी बड़े डेटा स्ट्रक्चर (जैसे कि Structs या Arrays) को एक फंक्शन में पास करते हैं, तो उसे कॉपी करने के बजाय pointer के माध्यम से refer करना ज्यादा efficient होता है। इससे memory usage कम होती है और execution speed बढ़ती है। Golang में `&amp;` ऑपरेटर का उपयोग किसी वेरिएबल का एड्रेस प्राप्त करने के लिए किया जाता है, और `*` ऑपरेटर का उपयोग उस एड्रेस पर मौजूद डेटा को एक्सेस करने के लिए किया जाता है। Pointers का सही उपयोग memory management को बेहतर बनाता है और performance को optimize करता है।</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Pointers - Example</a:t>
            </a:r>
          </a:p>
        </p:txBody>
      </p:sp>
      <p:sp>
        <p:nvSpPr>
          <p:cNvPr id="3" name="TextBox 2"/>
          <p:cNvSpPr txBox="1"/>
          <p:nvPr/>
        </p:nvSpPr>
        <p:spPr>
          <a:xfrm>
            <a:off x="1258478" y="2521670"/>
            <a:ext cx="6627043" cy="2585323"/>
          </a:xfrm>
          <a:prstGeom prst="rect">
            <a:avLst/>
          </a:prstGeom>
          <a:solidFill>
            <a:srgbClr val="2E2E2E"/>
          </a:solidFill>
        </p:spPr>
        <p:txBody>
          <a:bodyPr wrap="square">
            <a:spAutoFit/>
          </a:bodyPr>
          <a:lstStyle/>
          <a:p>
            <a:endParaRPr/>
          </a:p>
          <a:p>
            <a:pPr algn="l">
              <a:defRPr sz="2400">
                <a:solidFill>
                  <a:srgbClr val="FFFFFF"/>
                </a:solidFill>
                <a:latin typeface="Courier New"/>
              </a:defRPr>
            </a:pPr>
            <a:r>
              <a:t>var num int = 100</a:t>
            </a:r>
            <a:br/>
            <a:r>
              <a:t>var ptr *int = &amp;num  // Pointer num का address store करेगा</a:t>
            </a:r>
            <a:br/>
            <a:r>
              <a:t>fmt.Println(*ptr)    // Output: 100</a:t>
            </a:r>
            <a:br/>
            <a:b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Iota - Auto-increment Constants</a:t>
            </a:r>
          </a:p>
        </p:txBody>
      </p:sp>
      <p:sp>
        <p:nvSpPr>
          <p:cNvPr id="3" name="Content Placeholder 2"/>
          <p:cNvSpPr>
            <a:spLocks noGrp="1"/>
          </p:cNvSpPr>
          <p:nvPr>
            <p:ph idx="1"/>
          </p:nvPr>
        </p:nvSpPr>
        <p:spPr/>
        <p:txBody>
          <a:bodyPr wrap="square"/>
          <a:lstStyle/>
          <a:p>
            <a:endParaRPr/>
          </a:p>
          <a:p>
            <a:pPr>
              <a:defRPr sz="1800">
                <a:solidFill>
                  <a:srgbClr val="000000"/>
                </a:solidFill>
              </a:defRPr>
            </a:pPr>
            <a:r>
              <a:t>Golang में `iota` का उपयोग कई constants को auto-increment तरीके से असाइन करने के लिए किया जाता है। `iota` एक विशेष रूप से परिभाषित constant generator है, जो प्रत्येक नए `const` ब्लॉक के लिए 0 से शुरू होता है और प्रत्येक नई लाइन पर स्वतः 1 से बढ़ जाता है। यह enumeration को आसान और readable बनाता है। इसका उपयोग flags, enumerations, और bitwise operations में व्यापक रूप से किया जाता है। इससे हम multiple constants को आसानी से परिभाषित कर सकते हैं, बिना प्रत्येक के लिए मैन्युअली मान असाइन करने की आवश्यकता।</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Iota - Example</a:t>
            </a:r>
          </a:p>
        </p:txBody>
      </p:sp>
      <p:sp>
        <p:nvSpPr>
          <p:cNvPr id="3" name="TextBox 2"/>
          <p:cNvSpPr txBox="1"/>
          <p:nvPr/>
        </p:nvSpPr>
        <p:spPr>
          <a:xfrm>
            <a:off x="914400" y="1371600"/>
            <a:ext cx="7772400" cy="5486400"/>
          </a:xfrm>
          <a:prstGeom prst="rect">
            <a:avLst/>
          </a:prstGeom>
          <a:solidFill>
            <a:srgbClr val="2E2E2E"/>
          </a:solidFill>
        </p:spPr>
        <p:txBody>
          <a:bodyPr wrap="none">
            <a:spAutoFit/>
          </a:bodyPr>
          <a:lstStyle/>
          <a:p>
            <a:endParaRPr/>
          </a:p>
          <a:p>
            <a:pPr algn="l">
              <a:defRPr sz="2400">
                <a:solidFill>
                  <a:srgbClr val="FFFFFF"/>
                </a:solidFill>
                <a:latin typeface="Courier New"/>
              </a:defRPr>
            </a:pPr>
            <a:r>
              <a:t>const (</a:t>
            </a:r>
            <a:br/>
            <a:r>
              <a:t>    A = iota  // 0</a:t>
            </a:r>
            <a:br/>
            <a:r>
              <a:t>    B = iota  // 1</a:t>
            </a:r>
            <a:br/>
            <a:r>
              <a:t>    C = iota  // 2</a:t>
            </a:r>
            <a:br/>
            <a:r>
              <a:t>)</a:t>
            </a:r>
            <a:br/>
            <a:r>
              <a:t>fmt.Println(A, B, C)  // Output: 0 1 2</a:t>
            </a:r>
            <a:br/>
            <a:b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Type Conversion in Golang</a:t>
            </a:r>
          </a:p>
        </p:txBody>
      </p:sp>
      <p:sp>
        <p:nvSpPr>
          <p:cNvPr id="3" name="Content Placeholder 2"/>
          <p:cNvSpPr>
            <a:spLocks noGrp="1"/>
          </p:cNvSpPr>
          <p:nvPr>
            <p:ph idx="1"/>
          </p:nvPr>
        </p:nvSpPr>
        <p:spPr/>
        <p:txBody>
          <a:bodyPr wrap="square"/>
          <a:lstStyle/>
          <a:p>
            <a:endParaRPr/>
          </a:p>
          <a:p>
            <a:pPr>
              <a:defRPr sz="1800">
                <a:solidFill>
                  <a:srgbClr val="000000"/>
                </a:solidFill>
              </a:defRPr>
            </a:pPr>
            <a:r>
              <a:t>Golang में implicit type conversion नहीं होता, हमें manually type conversion करना पड़ता है। इसका कारण यह है कि Golang type safety को प्राथमिकता देता है ताकि unintended data loss या runtime errors को रोका जा सके। जब हमें एक डेटा टाइप को दूसरे में बदलना होता है, तो हमें explicit conversion लिखनी पड़ती है, जैसे `float64(intVar)`। Type conversion विशेष रूप से तब आवश्यक होता है जब हम विभिन्न प्रकार के डेटा के साथ काम कर रहे होते हैं, जैसे कि user input (string) को integer या float में बदलना। हालांकि, Type conversion के दौरान overflow या precision loss हो सकता है, इसलिए इसका ध्यान रखना आवश्यक होता है।</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Type Conversion - Example</a:t>
            </a:r>
          </a:p>
        </p:txBody>
      </p:sp>
      <p:sp>
        <p:nvSpPr>
          <p:cNvPr id="3" name="TextBox 2"/>
          <p:cNvSpPr txBox="1"/>
          <p:nvPr/>
        </p:nvSpPr>
        <p:spPr>
          <a:xfrm>
            <a:off x="1041400" y="2493390"/>
            <a:ext cx="7061200" cy="2585323"/>
          </a:xfrm>
          <a:prstGeom prst="rect">
            <a:avLst/>
          </a:prstGeom>
          <a:solidFill>
            <a:srgbClr val="2E2E2E"/>
          </a:solidFill>
        </p:spPr>
        <p:txBody>
          <a:bodyPr wrap="square">
            <a:spAutoFit/>
          </a:bodyPr>
          <a:lstStyle/>
          <a:p>
            <a:endParaRPr dirty="0"/>
          </a:p>
          <a:p>
            <a:pPr algn="l">
              <a:defRPr sz="2400">
                <a:solidFill>
                  <a:srgbClr val="FFFFFF"/>
                </a:solidFill>
                <a:latin typeface="Courier New"/>
              </a:defRPr>
            </a:pPr>
            <a:r>
              <a:rPr dirty="0"/>
              <a:t>var num int = 10</a:t>
            </a:r>
            <a:br>
              <a:rPr dirty="0"/>
            </a:br>
            <a:r>
              <a:rPr dirty="0"/>
              <a:t>var </a:t>
            </a:r>
            <a:r>
              <a:rPr dirty="0" err="1"/>
              <a:t>floatNum</a:t>
            </a:r>
            <a:r>
              <a:rPr dirty="0"/>
              <a:t> float64 = float64(num)</a:t>
            </a:r>
            <a:br>
              <a:rPr dirty="0"/>
            </a:br>
            <a:r>
              <a:rPr dirty="0" err="1"/>
              <a:t>fmt.Println</a:t>
            </a:r>
            <a:r>
              <a:rPr dirty="0"/>
              <a:t>(</a:t>
            </a:r>
            <a:r>
              <a:rPr dirty="0" err="1"/>
              <a:t>floatNum</a:t>
            </a:r>
            <a:r>
              <a:rPr dirty="0"/>
              <a:t>)  // Output: 10.0</a:t>
            </a:r>
            <a:br>
              <a:rPr dirty="0"/>
            </a:br>
            <a:br>
              <a:rPr dirty="0"/>
            </a:b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Type Inference in Golang</a:t>
            </a:r>
          </a:p>
        </p:txBody>
      </p:sp>
      <p:sp>
        <p:nvSpPr>
          <p:cNvPr id="3" name="Content Placeholder 2"/>
          <p:cNvSpPr>
            <a:spLocks noGrp="1"/>
          </p:cNvSpPr>
          <p:nvPr>
            <p:ph idx="1"/>
          </p:nvPr>
        </p:nvSpPr>
        <p:spPr/>
        <p:txBody>
          <a:bodyPr wrap="square"/>
          <a:lstStyle/>
          <a:p>
            <a:endParaRPr/>
          </a:p>
          <a:p>
            <a:pPr>
              <a:defRPr sz="1800">
                <a:solidFill>
                  <a:srgbClr val="000000"/>
                </a:solidFill>
              </a:defRPr>
            </a:pPr>
            <a:r>
              <a:t>Golang में </a:t>
            </a:r>
            <a:r>
              <a:rPr b="1"/>
              <a:t>type inference</a:t>
            </a:r>
            <a:r>
              <a:t> का उपयोग होता है, जिससे डेटा टाइप specify करने की ज़रूरत नहीं होती। जब हम `:=` ऑपरेटर का उपयोग करते हैं, तो compiler स्वचालित रूप से वैल्यू के आधार पर डेटा टाइप निर्धारित कर लेता है। इससे कोड अधिक concise और readable बनता है। उदाहरण के लिए, `num := 100` अपने आप `int` को infer करेगा, और `pi := 3.14` को `float64` माना जाएगा। हालांकि, यह ध्यान रखना आवश्यक है कि Type inference का उपयोग केवल local variable declaration के लिए किया जा सकता है, न कि global variables के लिए।</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Golang Data Types - Introduction</a:t>
            </a:r>
          </a:p>
        </p:txBody>
      </p:sp>
      <p:sp>
        <p:nvSpPr>
          <p:cNvPr id="3" name="Content Placeholder 2"/>
          <p:cNvSpPr>
            <a:spLocks noGrp="1"/>
          </p:cNvSpPr>
          <p:nvPr>
            <p:ph idx="1"/>
          </p:nvPr>
        </p:nvSpPr>
        <p:spPr/>
        <p:txBody>
          <a:bodyPr wrap="square"/>
          <a:lstStyle/>
          <a:p>
            <a:endParaRPr dirty="0"/>
          </a:p>
          <a:p>
            <a:pPr>
              <a:defRPr sz="1800">
                <a:solidFill>
                  <a:srgbClr val="000000"/>
                </a:solidFill>
              </a:defRPr>
            </a:pPr>
            <a:r>
              <a:rPr dirty="0"/>
              <a:t>Golang </a:t>
            </a:r>
            <a:r>
              <a:rPr dirty="0" err="1"/>
              <a:t>एक</a:t>
            </a:r>
            <a:r>
              <a:rPr dirty="0"/>
              <a:t> statically typed </a:t>
            </a:r>
            <a:r>
              <a:rPr dirty="0" err="1"/>
              <a:t>भाषा</a:t>
            </a:r>
            <a:r>
              <a:rPr dirty="0"/>
              <a:t> </a:t>
            </a:r>
            <a:r>
              <a:rPr dirty="0" err="1"/>
              <a:t>है</a:t>
            </a:r>
            <a:r>
              <a:rPr dirty="0"/>
              <a:t>, </a:t>
            </a:r>
            <a:r>
              <a:rPr dirty="0" err="1"/>
              <a:t>जिसमें</a:t>
            </a:r>
            <a:r>
              <a:rPr dirty="0"/>
              <a:t> </a:t>
            </a:r>
            <a:r>
              <a:rPr dirty="0" err="1"/>
              <a:t>हर</a:t>
            </a:r>
            <a:r>
              <a:rPr dirty="0"/>
              <a:t> </a:t>
            </a:r>
            <a:r>
              <a:rPr dirty="0" err="1"/>
              <a:t>वेरिएबल</a:t>
            </a:r>
            <a:r>
              <a:rPr dirty="0"/>
              <a:t> </a:t>
            </a:r>
            <a:r>
              <a:rPr dirty="0" err="1"/>
              <a:t>को</a:t>
            </a:r>
            <a:r>
              <a:rPr dirty="0"/>
              <a:t> </a:t>
            </a:r>
            <a:r>
              <a:rPr dirty="0" err="1"/>
              <a:t>एक</a:t>
            </a:r>
            <a:r>
              <a:rPr dirty="0"/>
              <a:t> </a:t>
            </a:r>
            <a:r>
              <a:rPr dirty="0" err="1"/>
              <a:t>निश्चित</a:t>
            </a:r>
            <a:r>
              <a:rPr dirty="0"/>
              <a:t> </a:t>
            </a:r>
            <a:r>
              <a:rPr dirty="0" err="1"/>
              <a:t>डेटा</a:t>
            </a:r>
            <a:r>
              <a:rPr dirty="0"/>
              <a:t> </a:t>
            </a:r>
            <a:r>
              <a:rPr dirty="0" err="1"/>
              <a:t>टाइप</a:t>
            </a:r>
            <a:r>
              <a:rPr dirty="0"/>
              <a:t> </a:t>
            </a:r>
            <a:r>
              <a:rPr dirty="0" err="1"/>
              <a:t>से</a:t>
            </a:r>
            <a:r>
              <a:rPr dirty="0"/>
              <a:t> </a:t>
            </a:r>
            <a:r>
              <a:rPr dirty="0" err="1"/>
              <a:t>परिभाषित</a:t>
            </a:r>
            <a:r>
              <a:rPr dirty="0"/>
              <a:t> </a:t>
            </a:r>
            <a:r>
              <a:rPr dirty="0" err="1"/>
              <a:t>किया</a:t>
            </a:r>
            <a:r>
              <a:rPr dirty="0"/>
              <a:t> </a:t>
            </a:r>
            <a:r>
              <a:rPr dirty="0" err="1"/>
              <a:t>जाता</a:t>
            </a:r>
            <a:r>
              <a:rPr dirty="0"/>
              <a:t> </a:t>
            </a:r>
            <a:r>
              <a:rPr dirty="0" err="1"/>
              <a:t>है</a:t>
            </a:r>
            <a:r>
              <a:rPr dirty="0"/>
              <a:t>। </a:t>
            </a:r>
            <a:r>
              <a:rPr dirty="0" err="1"/>
              <a:t>डेटा</a:t>
            </a:r>
            <a:r>
              <a:rPr dirty="0"/>
              <a:t> </a:t>
            </a:r>
            <a:r>
              <a:rPr dirty="0" err="1"/>
              <a:t>टाइप</a:t>
            </a:r>
            <a:r>
              <a:rPr dirty="0"/>
              <a:t> </a:t>
            </a:r>
            <a:r>
              <a:rPr dirty="0" err="1"/>
              <a:t>यह</a:t>
            </a:r>
            <a:r>
              <a:rPr dirty="0"/>
              <a:t> </a:t>
            </a:r>
            <a:r>
              <a:rPr dirty="0" err="1"/>
              <a:t>निर्धारित</a:t>
            </a:r>
            <a:r>
              <a:rPr dirty="0"/>
              <a:t> </a:t>
            </a:r>
            <a:r>
              <a:rPr dirty="0" err="1"/>
              <a:t>करता</a:t>
            </a:r>
            <a:r>
              <a:rPr dirty="0"/>
              <a:t> </a:t>
            </a:r>
            <a:r>
              <a:rPr dirty="0" err="1"/>
              <a:t>है</a:t>
            </a:r>
            <a:r>
              <a:rPr dirty="0"/>
              <a:t> </a:t>
            </a:r>
            <a:r>
              <a:rPr dirty="0" err="1"/>
              <a:t>कि</a:t>
            </a:r>
            <a:r>
              <a:rPr dirty="0"/>
              <a:t> </a:t>
            </a:r>
            <a:r>
              <a:rPr dirty="0" err="1"/>
              <a:t>कोई</a:t>
            </a:r>
            <a:r>
              <a:rPr dirty="0"/>
              <a:t> </a:t>
            </a:r>
            <a:r>
              <a:rPr dirty="0" err="1"/>
              <a:t>वेरिएबल</a:t>
            </a:r>
            <a:r>
              <a:rPr dirty="0"/>
              <a:t> </a:t>
            </a:r>
            <a:r>
              <a:rPr dirty="0" err="1"/>
              <a:t>किस</a:t>
            </a:r>
            <a:r>
              <a:rPr dirty="0"/>
              <a:t> </a:t>
            </a:r>
            <a:r>
              <a:rPr dirty="0" err="1"/>
              <a:t>तरह</a:t>
            </a:r>
            <a:r>
              <a:rPr dirty="0"/>
              <a:t> </a:t>
            </a:r>
            <a:r>
              <a:rPr dirty="0" err="1"/>
              <a:t>का</a:t>
            </a:r>
            <a:r>
              <a:rPr dirty="0"/>
              <a:t> </a:t>
            </a:r>
            <a:r>
              <a:rPr dirty="0" err="1"/>
              <a:t>डेटा</a:t>
            </a:r>
            <a:r>
              <a:rPr dirty="0"/>
              <a:t> </a:t>
            </a:r>
            <a:r>
              <a:rPr dirty="0" err="1"/>
              <a:t>स्टोर</a:t>
            </a:r>
            <a:r>
              <a:rPr dirty="0"/>
              <a:t> </a:t>
            </a:r>
            <a:r>
              <a:rPr dirty="0" err="1"/>
              <a:t>कर</a:t>
            </a:r>
            <a:r>
              <a:rPr dirty="0"/>
              <a:t> </a:t>
            </a:r>
            <a:r>
              <a:rPr dirty="0" err="1"/>
              <a:t>सकता</a:t>
            </a:r>
            <a:r>
              <a:rPr dirty="0"/>
              <a:t> </a:t>
            </a:r>
            <a:r>
              <a:rPr dirty="0" err="1"/>
              <a:t>है</a:t>
            </a:r>
            <a:r>
              <a:rPr dirty="0"/>
              <a:t>। Golang </a:t>
            </a:r>
            <a:r>
              <a:rPr dirty="0" err="1"/>
              <a:t>के</a:t>
            </a:r>
            <a:r>
              <a:rPr dirty="0"/>
              <a:t> </a:t>
            </a:r>
            <a:r>
              <a:rPr dirty="0" err="1"/>
              <a:t>डेटा</a:t>
            </a:r>
            <a:r>
              <a:rPr dirty="0"/>
              <a:t> </a:t>
            </a:r>
            <a:r>
              <a:rPr dirty="0" err="1"/>
              <a:t>टाइप्स</a:t>
            </a:r>
            <a:r>
              <a:rPr dirty="0"/>
              <a:t> </a:t>
            </a:r>
            <a:r>
              <a:rPr dirty="0" err="1"/>
              <a:t>को</a:t>
            </a:r>
            <a:r>
              <a:rPr dirty="0"/>
              <a:t> </a:t>
            </a:r>
            <a:r>
              <a:rPr dirty="0" err="1"/>
              <a:t>मुख्यतः</a:t>
            </a:r>
            <a:r>
              <a:rPr dirty="0"/>
              <a:t> </a:t>
            </a:r>
            <a:r>
              <a:rPr dirty="0" err="1"/>
              <a:t>दो</a:t>
            </a:r>
            <a:r>
              <a:rPr dirty="0"/>
              <a:t> </a:t>
            </a:r>
            <a:r>
              <a:rPr dirty="0" err="1"/>
              <a:t>भागों</a:t>
            </a:r>
            <a:r>
              <a:rPr dirty="0"/>
              <a:t> </a:t>
            </a:r>
            <a:r>
              <a:rPr dirty="0" err="1"/>
              <a:t>में</a:t>
            </a:r>
            <a:r>
              <a:rPr dirty="0"/>
              <a:t> </a:t>
            </a:r>
            <a:r>
              <a:rPr dirty="0" err="1"/>
              <a:t>बांटा</a:t>
            </a:r>
            <a:r>
              <a:rPr dirty="0"/>
              <a:t> </a:t>
            </a:r>
            <a:r>
              <a:rPr dirty="0" err="1"/>
              <a:t>जाता</a:t>
            </a:r>
            <a:r>
              <a:rPr dirty="0"/>
              <a:t> </a:t>
            </a:r>
            <a:r>
              <a:rPr dirty="0" err="1"/>
              <a:t>है</a:t>
            </a:r>
            <a:r>
              <a:rPr dirty="0"/>
              <a:t>: Primitive (</a:t>
            </a:r>
            <a:r>
              <a:rPr dirty="0" err="1"/>
              <a:t>मूलभूत</a:t>
            </a:r>
            <a:r>
              <a:rPr dirty="0"/>
              <a:t>) </a:t>
            </a:r>
            <a:r>
              <a:rPr dirty="0" err="1"/>
              <a:t>और</a:t>
            </a:r>
            <a:r>
              <a:rPr dirty="0"/>
              <a:t> Derived (</a:t>
            </a:r>
            <a:r>
              <a:rPr dirty="0" err="1"/>
              <a:t>व्युत्पन्न</a:t>
            </a:r>
            <a:r>
              <a:rPr dirty="0"/>
              <a:t>)। Primitive </a:t>
            </a:r>
            <a:r>
              <a:rPr dirty="0" err="1"/>
              <a:t>डेटा</a:t>
            </a:r>
            <a:r>
              <a:rPr dirty="0"/>
              <a:t> </a:t>
            </a:r>
            <a:r>
              <a:rPr dirty="0" err="1"/>
              <a:t>टाइप्स</a:t>
            </a:r>
            <a:r>
              <a:rPr dirty="0"/>
              <a:t> </a:t>
            </a:r>
            <a:r>
              <a:rPr dirty="0" err="1"/>
              <a:t>में</a:t>
            </a:r>
            <a:r>
              <a:rPr dirty="0"/>
              <a:t> int, float, bool, </a:t>
            </a:r>
            <a:r>
              <a:rPr dirty="0" err="1"/>
              <a:t>और</a:t>
            </a:r>
            <a:r>
              <a:rPr dirty="0"/>
              <a:t> string </a:t>
            </a:r>
            <a:r>
              <a:rPr dirty="0" err="1"/>
              <a:t>आते</a:t>
            </a:r>
            <a:r>
              <a:rPr dirty="0"/>
              <a:t> </a:t>
            </a:r>
            <a:r>
              <a:rPr dirty="0" err="1"/>
              <a:t>हैं</a:t>
            </a:r>
            <a:r>
              <a:rPr dirty="0"/>
              <a:t>, </a:t>
            </a:r>
            <a:r>
              <a:rPr dirty="0" err="1"/>
              <a:t>जबकि</a:t>
            </a:r>
            <a:r>
              <a:rPr dirty="0"/>
              <a:t> Derived </a:t>
            </a:r>
            <a:r>
              <a:rPr dirty="0" err="1"/>
              <a:t>डेटा</a:t>
            </a:r>
            <a:r>
              <a:rPr dirty="0"/>
              <a:t> </a:t>
            </a:r>
            <a:r>
              <a:rPr dirty="0" err="1"/>
              <a:t>टाइप्स</a:t>
            </a:r>
            <a:r>
              <a:rPr dirty="0"/>
              <a:t> </a:t>
            </a:r>
            <a:r>
              <a:rPr dirty="0" err="1"/>
              <a:t>में</a:t>
            </a:r>
            <a:r>
              <a:rPr dirty="0"/>
              <a:t> Array, Slice, Map, Struct, </a:t>
            </a:r>
            <a:r>
              <a:rPr dirty="0" err="1"/>
              <a:t>और</a:t>
            </a:r>
            <a:r>
              <a:rPr dirty="0"/>
              <a:t> Interface </a:t>
            </a:r>
            <a:r>
              <a:rPr dirty="0" err="1"/>
              <a:t>शामिल</a:t>
            </a:r>
            <a:r>
              <a:rPr dirty="0"/>
              <a:t> </a:t>
            </a:r>
            <a:r>
              <a:rPr dirty="0" err="1"/>
              <a:t>हैं</a:t>
            </a:r>
            <a:r>
              <a:rPr dirty="0"/>
              <a:t>। Golang </a:t>
            </a:r>
            <a:r>
              <a:rPr dirty="0" err="1"/>
              <a:t>में</a:t>
            </a:r>
            <a:r>
              <a:rPr dirty="0"/>
              <a:t> </a:t>
            </a:r>
            <a:r>
              <a:rPr dirty="0" err="1"/>
              <a:t>डेटा</a:t>
            </a:r>
            <a:r>
              <a:rPr dirty="0"/>
              <a:t> </a:t>
            </a:r>
            <a:r>
              <a:rPr dirty="0" err="1"/>
              <a:t>टाइप्स</a:t>
            </a:r>
            <a:r>
              <a:rPr dirty="0"/>
              <a:t> </a:t>
            </a:r>
            <a:r>
              <a:rPr dirty="0" err="1"/>
              <a:t>की</a:t>
            </a:r>
            <a:r>
              <a:rPr dirty="0"/>
              <a:t> </a:t>
            </a:r>
            <a:r>
              <a:rPr dirty="0" err="1"/>
              <a:t>स्पष्टता</a:t>
            </a:r>
            <a:r>
              <a:rPr dirty="0"/>
              <a:t> </a:t>
            </a:r>
            <a:r>
              <a:rPr dirty="0" err="1"/>
              <a:t>इसे</a:t>
            </a:r>
            <a:r>
              <a:rPr dirty="0"/>
              <a:t> high-performance </a:t>
            </a:r>
            <a:r>
              <a:rPr dirty="0" err="1"/>
              <a:t>और</a:t>
            </a:r>
            <a:r>
              <a:rPr dirty="0"/>
              <a:t> memory-efficient </a:t>
            </a:r>
            <a:r>
              <a:rPr dirty="0" err="1"/>
              <a:t>बनाती</a:t>
            </a:r>
            <a:r>
              <a:rPr dirty="0"/>
              <a:t> </a:t>
            </a:r>
            <a:r>
              <a:rPr dirty="0" err="1"/>
              <a:t>है</a:t>
            </a:r>
            <a:r>
              <a:rPr dirty="0"/>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Type Inference - Example</a:t>
            </a:r>
          </a:p>
        </p:txBody>
      </p:sp>
      <p:sp>
        <p:nvSpPr>
          <p:cNvPr id="3" name="TextBox 2"/>
          <p:cNvSpPr txBox="1"/>
          <p:nvPr/>
        </p:nvSpPr>
        <p:spPr>
          <a:xfrm>
            <a:off x="1054316" y="2618559"/>
            <a:ext cx="7509935" cy="2215991"/>
          </a:xfrm>
          <a:prstGeom prst="rect">
            <a:avLst/>
          </a:prstGeom>
          <a:solidFill>
            <a:srgbClr val="2E2E2E"/>
          </a:solidFill>
        </p:spPr>
        <p:txBody>
          <a:bodyPr wrap="square">
            <a:spAutoFit/>
          </a:bodyPr>
          <a:lstStyle/>
          <a:p>
            <a:endParaRPr dirty="0"/>
          </a:p>
          <a:p>
            <a:pPr algn="l">
              <a:defRPr sz="2400">
                <a:solidFill>
                  <a:srgbClr val="FFFFFF"/>
                </a:solidFill>
                <a:latin typeface="Courier New"/>
              </a:defRPr>
            </a:pPr>
            <a:r>
              <a:rPr dirty="0"/>
              <a:t>num := 100   // int </a:t>
            </a:r>
            <a:r>
              <a:rPr dirty="0" err="1"/>
              <a:t>मानेगा</a:t>
            </a:r>
            <a:br>
              <a:rPr dirty="0"/>
            </a:br>
            <a:r>
              <a:rPr dirty="0"/>
              <a:t>pi := 3.14   // float64 </a:t>
            </a:r>
            <a:r>
              <a:rPr dirty="0" err="1"/>
              <a:t>मानेगा</a:t>
            </a:r>
            <a:br>
              <a:rPr dirty="0"/>
            </a:br>
            <a:r>
              <a:rPr dirty="0"/>
              <a:t>name := "Rahul"  // string </a:t>
            </a:r>
            <a:r>
              <a:rPr dirty="0" err="1"/>
              <a:t>मानेगा</a:t>
            </a:r>
            <a:br>
              <a:rPr dirty="0"/>
            </a:br>
            <a:br>
              <a:rPr dirty="0"/>
            </a:b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Derived Data Types in Golang</a:t>
            </a:r>
          </a:p>
        </p:txBody>
      </p:sp>
      <p:graphicFrame>
        <p:nvGraphicFramePr>
          <p:cNvPr id="3" name="Table 2"/>
          <p:cNvGraphicFramePr>
            <a:graphicFrameLocks noGrp="1"/>
          </p:cNvGraphicFramePr>
          <p:nvPr>
            <p:extLst>
              <p:ext uri="{D42A27DB-BD31-4B8C-83A1-F6EECF244321}">
                <p14:modId xmlns:p14="http://schemas.microsoft.com/office/powerpoint/2010/main" val="1593079195"/>
              </p:ext>
            </p:extLst>
          </p:nvPr>
        </p:nvGraphicFramePr>
        <p:xfrm>
          <a:off x="671660" y="2554664"/>
          <a:ext cx="7800680" cy="2931738"/>
        </p:xfrm>
        <a:graphic>
          <a:graphicData uri="http://schemas.openxmlformats.org/drawingml/2006/table">
            <a:tbl>
              <a:tblPr firstRow="1" bandRow="1">
                <a:tableStyleId>{5C22544A-7EE6-4342-B048-85BDC9FD1C3A}</a:tableStyleId>
              </a:tblPr>
              <a:tblGrid>
                <a:gridCol w="3900340">
                  <a:extLst>
                    <a:ext uri="{9D8B030D-6E8A-4147-A177-3AD203B41FA5}">
                      <a16:colId xmlns:a16="http://schemas.microsoft.com/office/drawing/2014/main" val="20000"/>
                    </a:ext>
                  </a:extLst>
                </a:gridCol>
                <a:gridCol w="3900340">
                  <a:extLst>
                    <a:ext uri="{9D8B030D-6E8A-4147-A177-3AD203B41FA5}">
                      <a16:colId xmlns:a16="http://schemas.microsoft.com/office/drawing/2014/main" val="20001"/>
                    </a:ext>
                  </a:extLst>
                </a:gridCol>
              </a:tblGrid>
              <a:tr h="488623">
                <a:tc>
                  <a:txBody>
                    <a:bodyPr/>
                    <a:lstStyle/>
                    <a:p>
                      <a:pPr>
                        <a:defRPr b="1"/>
                      </a:pPr>
                      <a:r>
                        <a:rPr dirty="0"/>
                        <a:t>Type</a:t>
                      </a:r>
                    </a:p>
                  </a:txBody>
                  <a:tcPr/>
                </a:tc>
                <a:tc>
                  <a:txBody>
                    <a:bodyPr/>
                    <a:lstStyle/>
                    <a:p>
                      <a:pPr>
                        <a:defRPr b="1"/>
                      </a:pPr>
                      <a:r>
                        <a:t>Description</a:t>
                      </a:r>
                    </a:p>
                  </a:txBody>
                  <a:tcPr/>
                </a:tc>
                <a:extLst>
                  <a:ext uri="{0D108BD9-81ED-4DB2-BD59-A6C34878D82A}">
                    <a16:rowId xmlns:a16="http://schemas.microsoft.com/office/drawing/2014/main" val="10000"/>
                  </a:ext>
                </a:extLst>
              </a:tr>
              <a:tr h="488623">
                <a:tc>
                  <a:txBody>
                    <a:bodyPr/>
                    <a:lstStyle/>
                    <a:p>
                      <a:r>
                        <a:rPr dirty="0"/>
                        <a:t>Array</a:t>
                      </a:r>
                    </a:p>
                  </a:txBody>
                  <a:tcPr/>
                </a:tc>
                <a:tc>
                  <a:txBody>
                    <a:bodyPr/>
                    <a:lstStyle/>
                    <a:p>
                      <a:r>
                        <a:t>एक निश्चित साइज़ का डेटा कलेक्शन</a:t>
                      </a:r>
                    </a:p>
                  </a:txBody>
                  <a:tcPr/>
                </a:tc>
                <a:extLst>
                  <a:ext uri="{0D108BD9-81ED-4DB2-BD59-A6C34878D82A}">
                    <a16:rowId xmlns:a16="http://schemas.microsoft.com/office/drawing/2014/main" val="10001"/>
                  </a:ext>
                </a:extLst>
              </a:tr>
              <a:tr h="488623">
                <a:tc>
                  <a:txBody>
                    <a:bodyPr/>
                    <a:lstStyle/>
                    <a:p>
                      <a:r>
                        <a:t>Slice</a:t>
                      </a:r>
                    </a:p>
                  </a:txBody>
                  <a:tcPr/>
                </a:tc>
                <a:tc>
                  <a:txBody>
                    <a:bodyPr/>
                    <a:lstStyle/>
                    <a:p>
                      <a:r>
                        <a:t>डायनामिक साइज़ का डेटा कलेक्शन</a:t>
                      </a:r>
                    </a:p>
                  </a:txBody>
                  <a:tcPr/>
                </a:tc>
                <a:extLst>
                  <a:ext uri="{0D108BD9-81ED-4DB2-BD59-A6C34878D82A}">
                    <a16:rowId xmlns:a16="http://schemas.microsoft.com/office/drawing/2014/main" val="10002"/>
                  </a:ext>
                </a:extLst>
              </a:tr>
              <a:tr h="488623">
                <a:tc>
                  <a:txBody>
                    <a:bodyPr/>
                    <a:lstStyle/>
                    <a:p>
                      <a:r>
                        <a:t>Map</a:t>
                      </a:r>
                    </a:p>
                  </a:txBody>
                  <a:tcPr/>
                </a:tc>
                <a:tc>
                  <a:txBody>
                    <a:bodyPr/>
                    <a:lstStyle/>
                    <a:p>
                      <a:r>
                        <a:t>Key-Value स्टोरेज</a:t>
                      </a:r>
                    </a:p>
                  </a:txBody>
                  <a:tcPr/>
                </a:tc>
                <a:extLst>
                  <a:ext uri="{0D108BD9-81ED-4DB2-BD59-A6C34878D82A}">
                    <a16:rowId xmlns:a16="http://schemas.microsoft.com/office/drawing/2014/main" val="10003"/>
                  </a:ext>
                </a:extLst>
              </a:tr>
              <a:tr h="488623">
                <a:tc>
                  <a:txBody>
                    <a:bodyPr/>
                    <a:lstStyle/>
                    <a:p>
                      <a:r>
                        <a:t>Struct</a:t>
                      </a:r>
                    </a:p>
                  </a:txBody>
                  <a:tcPr/>
                </a:tc>
                <a:tc>
                  <a:txBody>
                    <a:bodyPr/>
                    <a:lstStyle/>
                    <a:p>
                      <a:r>
                        <a:t>कस्टम डेटा टाइप बनाने के लिए</a:t>
                      </a:r>
                    </a:p>
                  </a:txBody>
                  <a:tcPr/>
                </a:tc>
                <a:extLst>
                  <a:ext uri="{0D108BD9-81ED-4DB2-BD59-A6C34878D82A}">
                    <a16:rowId xmlns:a16="http://schemas.microsoft.com/office/drawing/2014/main" val="10004"/>
                  </a:ext>
                </a:extLst>
              </a:tr>
              <a:tr h="488623">
                <a:tc>
                  <a:txBody>
                    <a:bodyPr/>
                    <a:lstStyle/>
                    <a:p>
                      <a:r>
                        <a:t>Interface</a:t>
                      </a:r>
                    </a:p>
                  </a:txBody>
                  <a:tcPr/>
                </a:tc>
                <a:tc>
                  <a:txBody>
                    <a:bodyPr/>
                    <a:lstStyle/>
                    <a:p>
                      <a:r>
                        <a:rPr dirty="0"/>
                        <a:t>Behavior define </a:t>
                      </a:r>
                      <a:r>
                        <a:rPr dirty="0" err="1"/>
                        <a:t>करने</a:t>
                      </a:r>
                      <a:r>
                        <a:rPr dirty="0"/>
                        <a:t> </a:t>
                      </a:r>
                      <a:r>
                        <a:rPr dirty="0" err="1"/>
                        <a:t>के</a:t>
                      </a:r>
                      <a:r>
                        <a:rPr dirty="0"/>
                        <a:t> </a:t>
                      </a:r>
                      <a:r>
                        <a:rPr dirty="0" err="1"/>
                        <a:t>लिए</a:t>
                      </a:r>
                      <a:endParaRPr dirty="0"/>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Derived Data Types - Example</a:t>
            </a:r>
          </a:p>
        </p:txBody>
      </p:sp>
      <p:sp>
        <p:nvSpPr>
          <p:cNvPr id="3" name="TextBox 2"/>
          <p:cNvSpPr txBox="1"/>
          <p:nvPr/>
        </p:nvSpPr>
        <p:spPr>
          <a:xfrm>
            <a:off x="1102936" y="2493390"/>
            <a:ext cx="7239786" cy="3323987"/>
          </a:xfrm>
          <a:prstGeom prst="rect">
            <a:avLst/>
          </a:prstGeom>
          <a:solidFill>
            <a:srgbClr val="2E2E2E"/>
          </a:solidFill>
        </p:spPr>
        <p:txBody>
          <a:bodyPr wrap="square">
            <a:spAutoFit/>
          </a:bodyPr>
          <a:lstStyle/>
          <a:p>
            <a:endParaRPr/>
          </a:p>
          <a:p>
            <a:pPr algn="l">
              <a:defRPr sz="2400">
                <a:solidFill>
                  <a:srgbClr val="FFFFFF"/>
                </a:solidFill>
                <a:latin typeface="Courier New"/>
              </a:defRPr>
            </a:pPr>
            <a:r>
              <a:t>var numbers [3]int = [3]int{1, 2, 3}  // Array</a:t>
            </a:r>
            <a:br/>
            <a:r>
              <a:t>var names []string = []string{"Ram", "Shyam"}  // Slice</a:t>
            </a:r>
            <a:br/>
            <a:r>
              <a:t>var person map[string]int = map[string]int{"age": 25}  // Map</a:t>
            </a:r>
            <a:br/>
            <a:b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wrap="square"/>
          <a:lstStyle/>
          <a:p>
            <a:endParaRPr/>
          </a:p>
          <a:p>
            <a:pPr>
              <a:defRPr sz="1800">
                <a:solidFill>
                  <a:srgbClr val="000000"/>
                </a:solidFill>
              </a:defRPr>
            </a:pPr>
            <a:r>
              <a:t>Golang में डेटा टाइप structured और efficient होते हैं। सही डेटा टाइप का चयन करना परफॉर्मेंस और मेमोरी optimization के लिए बहुत ज़रूरी होता है। Strong typing के कारण Golang में संभावित runtime errors को compile-time पर ही पकड़ लिया जाता है, जिससे कोड अधिक सुरक्षित और विश्वसनीय बनता है। Type inference और Type conversion जैसी सुविधाएँ इसे अधिक readable और maintainable बनाती हैं। Golang में Structs, Interfaces, और Pointers जैसी उन्नत सुविधाएँ भी उपलब्ध हैं, जो इसे एक शक्तिशाली भाषा बनाती हैं।</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Basic Data Types in Golang</a:t>
            </a:r>
          </a:p>
        </p:txBody>
      </p:sp>
      <p:graphicFrame>
        <p:nvGraphicFramePr>
          <p:cNvPr id="3" name="Table 2"/>
          <p:cNvGraphicFramePr>
            <a:graphicFrameLocks noGrp="1"/>
          </p:cNvGraphicFramePr>
          <p:nvPr>
            <p:extLst>
              <p:ext uri="{D42A27DB-BD31-4B8C-83A1-F6EECF244321}">
                <p14:modId xmlns:p14="http://schemas.microsoft.com/office/powerpoint/2010/main" val="595376725"/>
              </p:ext>
            </p:extLst>
          </p:nvPr>
        </p:nvGraphicFramePr>
        <p:xfrm>
          <a:off x="1069943" y="2418380"/>
          <a:ext cx="7509936" cy="3782880"/>
        </p:xfrm>
        <a:graphic>
          <a:graphicData uri="http://schemas.openxmlformats.org/drawingml/2006/table">
            <a:tbl>
              <a:tblPr firstRow="1" bandRow="1">
                <a:tableStyleId>{5C22544A-7EE6-4342-B048-85BDC9FD1C3A}</a:tableStyleId>
              </a:tblPr>
              <a:tblGrid>
                <a:gridCol w="3754968">
                  <a:extLst>
                    <a:ext uri="{9D8B030D-6E8A-4147-A177-3AD203B41FA5}">
                      <a16:colId xmlns:a16="http://schemas.microsoft.com/office/drawing/2014/main" val="20000"/>
                    </a:ext>
                  </a:extLst>
                </a:gridCol>
                <a:gridCol w="3754968">
                  <a:extLst>
                    <a:ext uri="{9D8B030D-6E8A-4147-A177-3AD203B41FA5}">
                      <a16:colId xmlns:a16="http://schemas.microsoft.com/office/drawing/2014/main" val="20001"/>
                    </a:ext>
                  </a:extLst>
                </a:gridCol>
              </a:tblGrid>
              <a:tr h="356049">
                <a:tc>
                  <a:txBody>
                    <a:bodyPr/>
                    <a:lstStyle/>
                    <a:p>
                      <a:pPr>
                        <a:defRPr b="1"/>
                      </a:pPr>
                      <a:r>
                        <a:t>Type</a:t>
                      </a:r>
                    </a:p>
                  </a:txBody>
                  <a:tcPr/>
                </a:tc>
                <a:tc>
                  <a:txBody>
                    <a:bodyPr/>
                    <a:lstStyle/>
                    <a:p>
                      <a:pPr>
                        <a:defRPr b="1"/>
                      </a:pPr>
                      <a:r>
                        <a:t>Description</a:t>
                      </a:r>
                    </a:p>
                  </a:txBody>
                  <a:tcPr/>
                </a:tc>
                <a:extLst>
                  <a:ext uri="{0D108BD9-81ED-4DB2-BD59-A6C34878D82A}">
                    <a16:rowId xmlns:a16="http://schemas.microsoft.com/office/drawing/2014/main" val="10000"/>
                  </a:ext>
                </a:extLst>
              </a:tr>
              <a:tr h="462840">
                <a:tc>
                  <a:txBody>
                    <a:bodyPr/>
                    <a:lstStyle/>
                    <a:p>
                      <a:r>
                        <a:t>int</a:t>
                      </a:r>
                    </a:p>
                  </a:txBody>
                  <a:tcPr/>
                </a:tc>
                <a:tc>
                  <a:txBody>
                    <a:bodyPr/>
                    <a:lstStyle/>
                    <a:p>
                      <a:r>
                        <a:t>पूर्णांक (Integer)</a:t>
                      </a:r>
                    </a:p>
                  </a:txBody>
                  <a:tcPr/>
                </a:tc>
                <a:extLst>
                  <a:ext uri="{0D108BD9-81ED-4DB2-BD59-A6C34878D82A}">
                    <a16:rowId xmlns:a16="http://schemas.microsoft.com/office/drawing/2014/main" val="10001"/>
                  </a:ext>
                </a:extLst>
              </a:tr>
              <a:tr h="462840">
                <a:tc>
                  <a:txBody>
                    <a:bodyPr/>
                    <a:lstStyle/>
                    <a:p>
                      <a:r>
                        <a:t>float64</a:t>
                      </a:r>
                    </a:p>
                  </a:txBody>
                  <a:tcPr/>
                </a:tc>
                <a:tc>
                  <a:txBody>
                    <a:bodyPr/>
                    <a:lstStyle/>
                    <a:p>
                      <a:r>
                        <a:t>दशमलव संख्या (Floating Point)</a:t>
                      </a:r>
                    </a:p>
                  </a:txBody>
                  <a:tcPr/>
                </a:tc>
                <a:extLst>
                  <a:ext uri="{0D108BD9-81ED-4DB2-BD59-A6C34878D82A}">
                    <a16:rowId xmlns:a16="http://schemas.microsoft.com/office/drawing/2014/main" val="10002"/>
                  </a:ext>
                </a:extLst>
              </a:tr>
              <a:tr h="462840">
                <a:tc>
                  <a:txBody>
                    <a:bodyPr/>
                    <a:lstStyle/>
                    <a:p>
                      <a:r>
                        <a:rPr dirty="0"/>
                        <a:t>bool</a:t>
                      </a:r>
                    </a:p>
                  </a:txBody>
                  <a:tcPr/>
                </a:tc>
                <a:tc>
                  <a:txBody>
                    <a:bodyPr/>
                    <a:lstStyle/>
                    <a:p>
                      <a:r>
                        <a:t>सत्य या असत्य (Boolean)</a:t>
                      </a:r>
                    </a:p>
                  </a:txBody>
                  <a:tcPr/>
                </a:tc>
                <a:extLst>
                  <a:ext uri="{0D108BD9-81ED-4DB2-BD59-A6C34878D82A}">
                    <a16:rowId xmlns:a16="http://schemas.microsoft.com/office/drawing/2014/main" val="10003"/>
                  </a:ext>
                </a:extLst>
              </a:tr>
              <a:tr h="462840">
                <a:tc>
                  <a:txBody>
                    <a:bodyPr/>
                    <a:lstStyle/>
                    <a:p>
                      <a:r>
                        <a:t>string</a:t>
                      </a:r>
                    </a:p>
                  </a:txBody>
                  <a:tcPr/>
                </a:tc>
                <a:tc>
                  <a:txBody>
                    <a:bodyPr/>
                    <a:lstStyle/>
                    <a:p>
                      <a:r>
                        <a:t>Text डेटा (String)</a:t>
                      </a:r>
                    </a:p>
                  </a:txBody>
                  <a:tcPr/>
                </a:tc>
                <a:extLst>
                  <a:ext uri="{0D108BD9-81ED-4DB2-BD59-A6C34878D82A}">
                    <a16:rowId xmlns:a16="http://schemas.microsoft.com/office/drawing/2014/main" val="10004"/>
                  </a:ext>
                </a:extLst>
              </a:tr>
              <a:tr h="462840">
                <a:tc>
                  <a:txBody>
                    <a:bodyPr/>
                    <a:lstStyle/>
                    <a:p>
                      <a:r>
                        <a:t>complex64</a:t>
                      </a:r>
                    </a:p>
                  </a:txBody>
                  <a:tcPr/>
                </a:tc>
                <a:tc>
                  <a:txBody>
                    <a:bodyPr/>
                    <a:lstStyle/>
                    <a:p>
                      <a:r>
                        <a:t>Complex numbers</a:t>
                      </a:r>
                    </a:p>
                  </a:txBody>
                  <a:tcPr/>
                </a:tc>
                <a:extLst>
                  <a:ext uri="{0D108BD9-81ED-4DB2-BD59-A6C34878D82A}">
                    <a16:rowId xmlns:a16="http://schemas.microsoft.com/office/drawing/2014/main" val="10005"/>
                  </a:ext>
                </a:extLst>
              </a:tr>
              <a:tr h="462840">
                <a:tc>
                  <a:txBody>
                    <a:bodyPr/>
                    <a:lstStyle/>
                    <a:p>
                      <a:r>
                        <a:t>byte</a:t>
                      </a:r>
                    </a:p>
                  </a:txBody>
                  <a:tcPr/>
                </a:tc>
                <a:tc>
                  <a:txBody>
                    <a:bodyPr/>
                    <a:lstStyle/>
                    <a:p>
                      <a:r>
                        <a:t>uint8 का alias, ASCII characters के लिए</a:t>
                      </a:r>
                    </a:p>
                  </a:txBody>
                  <a:tcPr/>
                </a:tc>
                <a:extLst>
                  <a:ext uri="{0D108BD9-81ED-4DB2-BD59-A6C34878D82A}">
                    <a16:rowId xmlns:a16="http://schemas.microsoft.com/office/drawing/2014/main" val="10006"/>
                  </a:ext>
                </a:extLst>
              </a:tr>
              <a:tr h="623086">
                <a:tc>
                  <a:txBody>
                    <a:bodyPr/>
                    <a:lstStyle/>
                    <a:p>
                      <a:r>
                        <a:t>rune</a:t>
                      </a:r>
                    </a:p>
                  </a:txBody>
                  <a:tcPr/>
                </a:tc>
                <a:tc>
                  <a:txBody>
                    <a:bodyPr/>
                    <a:lstStyle/>
                    <a:p>
                      <a:r>
                        <a:rPr dirty="0"/>
                        <a:t>int32 </a:t>
                      </a:r>
                      <a:r>
                        <a:rPr dirty="0" err="1"/>
                        <a:t>का</a:t>
                      </a:r>
                      <a:r>
                        <a:rPr dirty="0"/>
                        <a:t> alias, Unicode characters </a:t>
                      </a:r>
                      <a:r>
                        <a:rPr dirty="0" err="1"/>
                        <a:t>के</a:t>
                      </a:r>
                      <a:r>
                        <a:rPr dirty="0"/>
                        <a:t> </a:t>
                      </a:r>
                      <a:r>
                        <a:rPr dirty="0" err="1"/>
                        <a:t>लिए</a:t>
                      </a:r>
                      <a:endParaRPr dirty="0"/>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Integer Data Types</a:t>
            </a:r>
          </a:p>
        </p:txBody>
      </p:sp>
      <p:graphicFrame>
        <p:nvGraphicFramePr>
          <p:cNvPr id="3" name="Table 2"/>
          <p:cNvGraphicFramePr>
            <a:graphicFrameLocks noGrp="1"/>
          </p:cNvGraphicFramePr>
          <p:nvPr>
            <p:extLst>
              <p:ext uri="{D42A27DB-BD31-4B8C-83A1-F6EECF244321}">
                <p14:modId xmlns:p14="http://schemas.microsoft.com/office/powerpoint/2010/main" val="1953216747"/>
              </p:ext>
            </p:extLst>
          </p:nvPr>
        </p:nvGraphicFramePr>
        <p:xfrm>
          <a:off x="1014995" y="2422688"/>
          <a:ext cx="7509936" cy="3816729"/>
        </p:xfrm>
        <a:graphic>
          <a:graphicData uri="http://schemas.openxmlformats.org/drawingml/2006/table">
            <a:tbl>
              <a:tblPr firstRow="1" bandRow="1">
                <a:tableStyleId>{5C22544A-7EE6-4342-B048-85BDC9FD1C3A}</a:tableStyleId>
              </a:tblPr>
              <a:tblGrid>
                <a:gridCol w="2503312">
                  <a:extLst>
                    <a:ext uri="{9D8B030D-6E8A-4147-A177-3AD203B41FA5}">
                      <a16:colId xmlns:a16="http://schemas.microsoft.com/office/drawing/2014/main" val="20000"/>
                    </a:ext>
                  </a:extLst>
                </a:gridCol>
                <a:gridCol w="2503312">
                  <a:extLst>
                    <a:ext uri="{9D8B030D-6E8A-4147-A177-3AD203B41FA5}">
                      <a16:colId xmlns:a16="http://schemas.microsoft.com/office/drawing/2014/main" val="20001"/>
                    </a:ext>
                  </a:extLst>
                </a:gridCol>
                <a:gridCol w="2503312">
                  <a:extLst>
                    <a:ext uri="{9D8B030D-6E8A-4147-A177-3AD203B41FA5}">
                      <a16:colId xmlns:a16="http://schemas.microsoft.com/office/drawing/2014/main" val="20002"/>
                    </a:ext>
                  </a:extLst>
                </a:gridCol>
              </a:tblGrid>
              <a:tr h="571203">
                <a:tc>
                  <a:txBody>
                    <a:bodyPr/>
                    <a:lstStyle/>
                    <a:p>
                      <a:pPr>
                        <a:defRPr b="1"/>
                      </a:pPr>
                      <a:r>
                        <a:t>Type</a:t>
                      </a:r>
                    </a:p>
                  </a:txBody>
                  <a:tcPr/>
                </a:tc>
                <a:tc>
                  <a:txBody>
                    <a:bodyPr/>
                    <a:lstStyle/>
                    <a:p>
                      <a:pPr>
                        <a:defRPr b="1"/>
                      </a:pPr>
                      <a:r>
                        <a:t>Size (Bits)</a:t>
                      </a:r>
                    </a:p>
                  </a:txBody>
                  <a:tcPr/>
                </a:tc>
                <a:tc>
                  <a:txBody>
                    <a:bodyPr/>
                    <a:lstStyle/>
                    <a:p>
                      <a:pPr>
                        <a:defRPr b="1"/>
                      </a:pPr>
                      <a:r>
                        <a:t>Range</a:t>
                      </a:r>
                    </a:p>
                  </a:txBody>
                  <a:tcPr/>
                </a:tc>
                <a:extLst>
                  <a:ext uri="{0D108BD9-81ED-4DB2-BD59-A6C34878D82A}">
                    <a16:rowId xmlns:a16="http://schemas.microsoft.com/office/drawing/2014/main" val="10000"/>
                  </a:ext>
                </a:extLst>
              </a:tr>
              <a:tr h="571203">
                <a:tc>
                  <a:txBody>
                    <a:bodyPr/>
                    <a:lstStyle/>
                    <a:p>
                      <a:r>
                        <a:t>int8</a:t>
                      </a:r>
                    </a:p>
                  </a:txBody>
                  <a:tcPr/>
                </a:tc>
                <a:tc>
                  <a:txBody>
                    <a:bodyPr/>
                    <a:lstStyle/>
                    <a:p>
                      <a:r>
                        <a:t>8-bit</a:t>
                      </a:r>
                    </a:p>
                  </a:txBody>
                  <a:tcPr/>
                </a:tc>
                <a:tc>
                  <a:txBody>
                    <a:bodyPr/>
                    <a:lstStyle/>
                    <a:p>
                      <a:r>
                        <a:t>-128 से 127</a:t>
                      </a:r>
                    </a:p>
                  </a:txBody>
                  <a:tcPr/>
                </a:tc>
                <a:extLst>
                  <a:ext uri="{0D108BD9-81ED-4DB2-BD59-A6C34878D82A}">
                    <a16:rowId xmlns:a16="http://schemas.microsoft.com/office/drawing/2014/main" val="10001"/>
                  </a:ext>
                </a:extLst>
              </a:tr>
              <a:tr h="571203">
                <a:tc>
                  <a:txBody>
                    <a:bodyPr/>
                    <a:lstStyle/>
                    <a:p>
                      <a:r>
                        <a:t>int16</a:t>
                      </a:r>
                    </a:p>
                  </a:txBody>
                  <a:tcPr/>
                </a:tc>
                <a:tc>
                  <a:txBody>
                    <a:bodyPr/>
                    <a:lstStyle/>
                    <a:p>
                      <a:r>
                        <a:t>16-bit</a:t>
                      </a:r>
                    </a:p>
                  </a:txBody>
                  <a:tcPr/>
                </a:tc>
                <a:tc>
                  <a:txBody>
                    <a:bodyPr/>
                    <a:lstStyle/>
                    <a:p>
                      <a:r>
                        <a:t>-32,768 से 32,767</a:t>
                      </a:r>
                    </a:p>
                  </a:txBody>
                  <a:tcPr/>
                </a:tc>
                <a:extLst>
                  <a:ext uri="{0D108BD9-81ED-4DB2-BD59-A6C34878D82A}">
                    <a16:rowId xmlns:a16="http://schemas.microsoft.com/office/drawing/2014/main" val="10002"/>
                  </a:ext>
                </a:extLst>
              </a:tr>
              <a:tr h="571203">
                <a:tc>
                  <a:txBody>
                    <a:bodyPr/>
                    <a:lstStyle/>
                    <a:p>
                      <a:r>
                        <a:rPr dirty="0"/>
                        <a:t>int32</a:t>
                      </a:r>
                    </a:p>
                  </a:txBody>
                  <a:tcPr/>
                </a:tc>
                <a:tc>
                  <a:txBody>
                    <a:bodyPr/>
                    <a:lstStyle/>
                    <a:p>
                      <a:r>
                        <a:t>32-bit</a:t>
                      </a:r>
                    </a:p>
                  </a:txBody>
                  <a:tcPr/>
                </a:tc>
                <a:tc>
                  <a:txBody>
                    <a:bodyPr/>
                    <a:lstStyle/>
                    <a:p>
                      <a:r>
                        <a:t>-2,147,483,648 से 2,147,483,647</a:t>
                      </a:r>
                    </a:p>
                  </a:txBody>
                  <a:tcPr/>
                </a:tc>
                <a:extLst>
                  <a:ext uri="{0D108BD9-81ED-4DB2-BD59-A6C34878D82A}">
                    <a16:rowId xmlns:a16="http://schemas.microsoft.com/office/drawing/2014/main" val="10003"/>
                  </a:ext>
                </a:extLst>
              </a:tr>
              <a:tr h="634670">
                <a:tc>
                  <a:txBody>
                    <a:bodyPr/>
                    <a:lstStyle/>
                    <a:p>
                      <a:r>
                        <a:t>int64</a:t>
                      </a:r>
                    </a:p>
                  </a:txBody>
                  <a:tcPr/>
                </a:tc>
                <a:tc>
                  <a:txBody>
                    <a:bodyPr/>
                    <a:lstStyle/>
                    <a:p>
                      <a:r>
                        <a:t>64-bit</a:t>
                      </a:r>
                    </a:p>
                  </a:txBody>
                  <a:tcPr/>
                </a:tc>
                <a:tc>
                  <a:txBody>
                    <a:bodyPr/>
                    <a:lstStyle/>
                    <a:p>
                      <a:r>
                        <a:rPr dirty="0"/>
                        <a:t>-9,223,372,036,854,775,808 </a:t>
                      </a:r>
                      <a:r>
                        <a:rPr dirty="0" err="1"/>
                        <a:t>से</a:t>
                      </a:r>
                      <a:r>
                        <a:rPr dirty="0"/>
                        <a:t> 9,223,372,036,854,775,807</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Type Aliases in Golang</a:t>
            </a:r>
          </a:p>
        </p:txBody>
      </p:sp>
      <p:sp>
        <p:nvSpPr>
          <p:cNvPr id="3" name="Content Placeholder 2"/>
          <p:cNvSpPr>
            <a:spLocks noGrp="1"/>
          </p:cNvSpPr>
          <p:nvPr>
            <p:ph idx="1"/>
          </p:nvPr>
        </p:nvSpPr>
        <p:spPr/>
        <p:txBody>
          <a:bodyPr wrap="square"/>
          <a:lstStyle/>
          <a:p>
            <a:endParaRPr dirty="0"/>
          </a:p>
          <a:p>
            <a:pPr>
              <a:defRPr sz="1800">
                <a:solidFill>
                  <a:srgbClr val="000000"/>
                </a:solidFill>
              </a:defRPr>
            </a:pPr>
            <a:r>
              <a:rPr dirty="0"/>
              <a:t>Golang </a:t>
            </a:r>
            <a:r>
              <a:rPr dirty="0" err="1"/>
              <a:t>में</a:t>
            </a:r>
            <a:r>
              <a:rPr dirty="0"/>
              <a:t> </a:t>
            </a:r>
            <a:r>
              <a:rPr dirty="0" err="1"/>
              <a:t>हम</a:t>
            </a:r>
            <a:r>
              <a:rPr dirty="0"/>
              <a:t> </a:t>
            </a:r>
            <a:r>
              <a:rPr b="1" dirty="0"/>
              <a:t>existing </a:t>
            </a:r>
            <a:r>
              <a:rPr b="1" dirty="0" err="1"/>
              <a:t>डेटा</a:t>
            </a:r>
            <a:r>
              <a:rPr b="1" dirty="0"/>
              <a:t> </a:t>
            </a:r>
            <a:r>
              <a:rPr b="1" dirty="0" err="1"/>
              <a:t>टाइप्स</a:t>
            </a:r>
            <a:r>
              <a:rPr b="1" dirty="0"/>
              <a:t> </a:t>
            </a:r>
            <a:r>
              <a:rPr b="1" dirty="0" err="1"/>
              <a:t>के</a:t>
            </a:r>
            <a:r>
              <a:rPr b="1" dirty="0"/>
              <a:t> </a:t>
            </a:r>
            <a:r>
              <a:rPr b="1" dirty="0" err="1"/>
              <a:t>लिए</a:t>
            </a:r>
            <a:r>
              <a:rPr b="1" dirty="0"/>
              <a:t> </a:t>
            </a:r>
            <a:r>
              <a:rPr b="1" dirty="0" err="1"/>
              <a:t>नए</a:t>
            </a:r>
            <a:r>
              <a:rPr b="1" dirty="0"/>
              <a:t> </a:t>
            </a:r>
            <a:r>
              <a:rPr b="1" dirty="0" err="1"/>
              <a:t>नाम</a:t>
            </a:r>
            <a:r>
              <a:rPr dirty="0"/>
              <a:t> </a:t>
            </a:r>
            <a:r>
              <a:rPr dirty="0" err="1"/>
              <a:t>बना</a:t>
            </a:r>
            <a:r>
              <a:rPr dirty="0"/>
              <a:t> </a:t>
            </a:r>
            <a:r>
              <a:rPr dirty="0" err="1"/>
              <a:t>सकते</a:t>
            </a:r>
            <a:r>
              <a:rPr dirty="0"/>
              <a:t> </a:t>
            </a:r>
            <a:r>
              <a:rPr dirty="0" err="1"/>
              <a:t>हैं</a:t>
            </a:r>
            <a:r>
              <a:rPr dirty="0"/>
              <a:t>, </a:t>
            </a:r>
            <a:r>
              <a:rPr dirty="0" err="1"/>
              <a:t>जिससे</a:t>
            </a:r>
            <a:r>
              <a:rPr dirty="0"/>
              <a:t> </a:t>
            </a:r>
            <a:r>
              <a:rPr dirty="0" err="1"/>
              <a:t>कोड</a:t>
            </a:r>
            <a:r>
              <a:rPr dirty="0"/>
              <a:t> </a:t>
            </a:r>
            <a:r>
              <a:rPr dirty="0" err="1"/>
              <a:t>ज्यादा</a:t>
            </a:r>
            <a:r>
              <a:rPr dirty="0"/>
              <a:t> readable </a:t>
            </a:r>
            <a:r>
              <a:rPr dirty="0" err="1"/>
              <a:t>और</a:t>
            </a:r>
            <a:r>
              <a:rPr dirty="0"/>
              <a:t> maintainable </a:t>
            </a:r>
            <a:r>
              <a:rPr dirty="0" err="1"/>
              <a:t>बनता</a:t>
            </a:r>
            <a:r>
              <a:rPr dirty="0"/>
              <a:t> </a:t>
            </a:r>
            <a:r>
              <a:rPr dirty="0" err="1"/>
              <a:t>है</a:t>
            </a:r>
            <a:r>
              <a:rPr dirty="0"/>
              <a:t>। Type aliases </a:t>
            </a:r>
            <a:r>
              <a:rPr dirty="0" err="1"/>
              <a:t>का</a:t>
            </a:r>
            <a:r>
              <a:rPr dirty="0"/>
              <a:t> </a:t>
            </a:r>
            <a:r>
              <a:rPr dirty="0" err="1"/>
              <a:t>उपयोग</a:t>
            </a:r>
            <a:r>
              <a:rPr dirty="0"/>
              <a:t> </a:t>
            </a:r>
            <a:r>
              <a:rPr dirty="0" err="1"/>
              <a:t>विशेष</a:t>
            </a:r>
            <a:r>
              <a:rPr dirty="0"/>
              <a:t> </a:t>
            </a:r>
            <a:r>
              <a:rPr dirty="0" err="1"/>
              <a:t>रूप</a:t>
            </a:r>
            <a:r>
              <a:rPr dirty="0"/>
              <a:t> </a:t>
            </a:r>
            <a:r>
              <a:rPr dirty="0" err="1"/>
              <a:t>से</a:t>
            </a:r>
            <a:r>
              <a:rPr dirty="0"/>
              <a:t> </a:t>
            </a:r>
            <a:r>
              <a:rPr dirty="0" err="1"/>
              <a:t>तब</a:t>
            </a:r>
            <a:r>
              <a:rPr dirty="0"/>
              <a:t> </a:t>
            </a:r>
            <a:r>
              <a:rPr dirty="0" err="1"/>
              <a:t>किया</a:t>
            </a:r>
            <a:r>
              <a:rPr dirty="0"/>
              <a:t> </a:t>
            </a:r>
            <a:r>
              <a:rPr dirty="0" err="1"/>
              <a:t>जाता</a:t>
            </a:r>
            <a:r>
              <a:rPr dirty="0"/>
              <a:t> </a:t>
            </a:r>
            <a:r>
              <a:rPr dirty="0" err="1"/>
              <a:t>है</a:t>
            </a:r>
            <a:r>
              <a:rPr dirty="0"/>
              <a:t> </a:t>
            </a:r>
            <a:r>
              <a:rPr dirty="0" err="1"/>
              <a:t>जब</a:t>
            </a:r>
            <a:r>
              <a:rPr dirty="0"/>
              <a:t> </a:t>
            </a:r>
            <a:r>
              <a:rPr dirty="0" err="1"/>
              <a:t>हम</a:t>
            </a:r>
            <a:r>
              <a:rPr dirty="0"/>
              <a:t> </a:t>
            </a:r>
            <a:r>
              <a:rPr dirty="0" err="1"/>
              <a:t>कोड</a:t>
            </a:r>
            <a:r>
              <a:rPr dirty="0"/>
              <a:t> </a:t>
            </a:r>
            <a:r>
              <a:rPr dirty="0" err="1"/>
              <a:t>को</a:t>
            </a:r>
            <a:r>
              <a:rPr dirty="0"/>
              <a:t> </a:t>
            </a:r>
            <a:r>
              <a:rPr dirty="0" err="1"/>
              <a:t>अधिक</a:t>
            </a:r>
            <a:r>
              <a:rPr dirty="0"/>
              <a:t> </a:t>
            </a:r>
            <a:r>
              <a:rPr dirty="0" err="1"/>
              <a:t>सार्थक</a:t>
            </a:r>
            <a:r>
              <a:rPr dirty="0"/>
              <a:t> </a:t>
            </a:r>
            <a:r>
              <a:rPr dirty="0" err="1"/>
              <a:t>और</a:t>
            </a:r>
            <a:r>
              <a:rPr dirty="0"/>
              <a:t> </a:t>
            </a:r>
            <a:r>
              <a:rPr dirty="0" err="1"/>
              <a:t>डोमेन-विशिष्ट</a:t>
            </a:r>
            <a:r>
              <a:rPr dirty="0"/>
              <a:t> </a:t>
            </a:r>
            <a:r>
              <a:rPr dirty="0" err="1"/>
              <a:t>बनाना</a:t>
            </a:r>
            <a:r>
              <a:rPr dirty="0"/>
              <a:t> </a:t>
            </a:r>
            <a:r>
              <a:rPr dirty="0" err="1"/>
              <a:t>चाहते</a:t>
            </a:r>
            <a:r>
              <a:rPr dirty="0"/>
              <a:t> </a:t>
            </a:r>
            <a:r>
              <a:rPr dirty="0" err="1"/>
              <a:t>हैं</a:t>
            </a:r>
            <a:r>
              <a:rPr dirty="0"/>
              <a:t>। </a:t>
            </a:r>
            <a:r>
              <a:rPr dirty="0" err="1"/>
              <a:t>उदाहरण</a:t>
            </a:r>
            <a:r>
              <a:rPr dirty="0"/>
              <a:t> </a:t>
            </a:r>
            <a:r>
              <a:rPr dirty="0" err="1"/>
              <a:t>के</a:t>
            </a:r>
            <a:r>
              <a:rPr dirty="0"/>
              <a:t> </a:t>
            </a:r>
            <a:r>
              <a:rPr dirty="0" err="1"/>
              <a:t>लिए</a:t>
            </a:r>
            <a:r>
              <a:rPr dirty="0"/>
              <a:t>, </a:t>
            </a:r>
            <a:r>
              <a:rPr dirty="0" err="1"/>
              <a:t>यदि</a:t>
            </a:r>
            <a:r>
              <a:rPr dirty="0"/>
              <a:t> </a:t>
            </a:r>
            <a:r>
              <a:rPr dirty="0" err="1"/>
              <a:t>हमारे</a:t>
            </a:r>
            <a:r>
              <a:rPr dirty="0"/>
              <a:t> </a:t>
            </a:r>
            <a:r>
              <a:rPr dirty="0" err="1"/>
              <a:t>प्रोजेक्ट</a:t>
            </a:r>
            <a:r>
              <a:rPr dirty="0"/>
              <a:t> </a:t>
            </a:r>
            <a:r>
              <a:rPr dirty="0" err="1"/>
              <a:t>में</a:t>
            </a:r>
            <a:r>
              <a:rPr dirty="0"/>
              <a:t> `Age` </a:t>
            </a:r>
            <a:r>
              <a:rPr dirty="0" err="1"/>
              <a:t>और</a:t>
            </a:r>
            <a:r>
              <a:rPr dirty="0"/>
              <a:t> `Salary` </a:t>
            </a:r>
            <a:r>
              <a:rPr dirty="0" err="1"/>
              <a:t>दोनों</a:t>
            </a:r>
            <a:r>
              <a:rPr dirty="0"/>
              <a:t> `int` </a:t>
            </a:r>
            <a:r>
              <a:rPr dirty="0" err="1"/>
              <a:t>प्रकार</a:t>
            </a:r>
            <a:r>
              <a:rPr dirty="0"/>
              <a:t> </a:t>
            </a:r>
            <a:r>
              <a:rPr dirty="0" err="1"/>
              <a:t>के</a:t>
            </a:r>
            <a:r>
              <a:rPr dirty="0"/>
              <a:t> </a:t>
            </a:r>
            <a:r>
              <a:rPr dirty="0" err="1"/>
              <a:t>हैं</a:t>
            </a:r>
            <a:r>
              <a:rPr dirty="0"/>
              <a:t>, </a:t>
            </a:r>
            <a:r>
              <a:rPr dirty="0" err="1"/>
              <a:t>तो</a:t>
            </a:r>
            <a:r>
              <a:rPr dirty="0"/>
              <a:t> </a:t>
            </a:r>
            <a:r>
              <a:rPr dirty="0" err="1"/>
              <a:t>हम</a:t>
            </a:r>
            <a:r>
              <a:rPr dirty="0"/>
              <a:t> `type Age int` </a:t>
            </a:r>
            <a:r>
              <a:rPr dirty="0" err="1"/>
              <a:t>और</a:t>
            </a:r>
            <a:r>
              <a:rPr dirty="0"/>
              <a:t> `type Salary int` </a:t>
            </a:r>
            <a:r>
              <a:rPr dirty="0" err="1"/>
              <a:t>बनाकर</a:t>
            </a:r>
            <a:r>
              <a:rPr dirty="0"/>
              <a:t> </a:t>
            </a:r>
            <a:r>
              <a:rPr dirty="0" err="1"/>
              <a:t>कोड</a:t>
            </a:r>
            <a:r>
              <a:rPr dirty="0"/>
              <a:t> </a:t>
            </a:r>
            <a:r>
              <a:rPr dirty="0" err="1"/>
              <a:t>को</a:t>
            </a:r>
            <a:r>
              <a:rPr dirty="0"/>
              <a:t> </a:t>
            </a:r>
            <a:r>
              <a:rPr dirty="0" err="1"/>
              <a:t>और</a:t>
            </a:r>
            <a:r>
              <a:rPr dirty="0"/>
              <a:t> </a:t>
            </a:r>
            <a:r>
              <a:rPr dirty="0" err="1"/>
              <a:t>अधिक</a:t>
            </a:r>
            <a:r>
              <a:rPr dirty="0"/>
              <a:t> </a:t>
            </a:r>
            <a:r>
              <a:rPr dirty="0" err="1"/>
              <a:t>स्पष्ट</a:t>
            </a:r>
            <a:r>
              <a:rPr dirty="0"/>
              <a:t> </a:t>
            </a:r>
            <a:r>
              <a:rPr dirty="0" err="1"/>
              <a:t>बना</a:t>
            </a:r>
            <a:r>
              <a:rPr dirty="0"/>
              <a:t> </a:t>
            </a:r>
            <a:r>
              <a:rPr dirty="0" err="1"/>
              <a:t>सकते</a:t>
            </a:r>
            <a:r>
              <a:rPr dirty="0"/>
              <a:t> </a:t>
            </a:r>
            <a:r>
              <a:rPr dirty="0" err="1"/>
              <a:t>हैं</a:t>
            </a:r>
            <a:r>
              <a:rPr dirty="0"/>
              <a:t>। </a:t>
            </a:r>
            <a:r>
              <a:rPr dirty="0" err="1"/>
              <a:t>इससे</a:t>
            </a:r>
            <a:r>
              <a:rPr dirty="0"/>
              <a:t> </a:t>
            </a:r>
            <a:r>
              <a:rPr dirty="0" err="1"/>
              <a:t>डेटा</a:t>
            </a:r>
            <a:r>
              <a:rPr dirty="0"/>
              <a:t> </a:t>
            </a:r>
            <a:r>
              <a:rPr dirty="0" err="1"/>
              <a:t>मैनिपुलेशन</a:t>
            </a:r>
            <a:r>
              <a:rPr dirty="0"/>
              <a:t> </a:t>
            </a:r>
            <a:r>
              <a:rPr dirty="0" err="1"/>
              <a:t>और</a:t>
            </a:r>
            <a:r>
              <a:rPr dirty="0"/>
              <a:t> </a:t>
            </a:r>
            <a:r>
              <a:rPr dirty="0" err="1"/>
              <a:t>डिबगिंग</a:t>
            </a:r>
            <a:r>
              <a:rPr dirty="0"/>
              <a:t> </a:t>
            </a:r>
            <a:r>
              <a:rPr dirty="0" err="1"/>
              <a:t>आसान</a:t>
            </a:r>
            <a:r>
              <a:rPr dirty="0"/>
              <a:t> </a:t>
            </a:r>
            <a:r>
              <a:rPr dirty="0" err="1"/>
              <a:t>हो</a:t>
            </a:r>
            <a:r>
              <a:rPr dirty="0"/>
              <a:t> </a:t>
            </a:r>
            <a:r>
              <a:rPr dirty="0" err="1"/>
              <a:t>जाती</a:t>
            </a:r>
            <a:r>
              <a:rPr dirty="0"/>
              <a:t> </a:t>
            </a:r>
            <a:r>
              <a:rPr dirty="0" err="1"/>
              <a:t>है</a:t>
            </a:r>
            <a:r>
              <a:rPr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Type Aliases - Example</a:t>
            </a:r>
          </a:p>
        </p:txBody>
      </p:sp>
      <p:sp>
        <p:nvSpPr>
          <p:cNvPr id="3" name="TextBox 2"/>
          <p:cNvSpPr txBox="1"/>
          <p:nvPr/>
        </p:nvSpPr>
        <p:spPr>
          <a:xfrm>
            <a:off x="952107" y="2573516"/>
            <a:ext cx="7442462" cy="2215991"/>
          </a:xfrm>
          <a:prstGeom prst="rect">
            <a:avLst/>
          </a:prstGeom>
          <a:solidFill>
            <a:srgbClr val="2E2E2E"/>
          </a:solidFill>
        </p:spPr>
        <p:txBody>
          <a:bodyPr wrap="square">
            <a:spAutoFit/>
          </a:bodyPr>
          <a:lstStyle/>
          <a:p>
            <a:endParaRPr dirty="0"/>
          </a:p>
          <a:p>
            <a:pPr algn="l">
              <a:defRPr sz="2400">
                <a:solidFill>
                  <a:srgbClr val="FFFFFF"/>
                </a:solidFill>
                <a:latin typeface="Courier New"/>
              </a:defRPr>
            </a:pPr>
            <a:r>
              <a:rPr dirty="0"/>
              <a:t>type Age int</a:t>
            </a:r>
            <a:br>
              <a:rPr dirty="0"/>
            </a:br>
            <a:r>
              <a:rPr dirty="0"/>
              <a:t>var </a:t>
            </a:r>
            <a:r>
              <a:rPr dirty="0" err="1"/>
              <a:t>myAge</a:t>
            </a:r>
            <a:r>
              <a:rPr dirty="0"/>
              <a:t> Age = 25</a:t>
            </a:r>
            <a:br>
              <a:rPr dirty="0"/>
            </a:br>
            <a:r>
              <a:rPr dirty="0" err="1"/>
              <a:t>fmt.Println</a:t>
            </a:r>
            <a:r>
              <a:rPr dirty="0"/>
              <a:t>(</a:t>
            </a:r>
            <a:r>
              <a:rPr dirty="0" err="1"/>
              <a:t>myAge</a:t>
            </a:r>
            <a:r>
              <a:rPr dirty="0"/>
              <a:t>)  // Output: 25</a:t>
            </a:r>
            <a:br>
              <a:rPr dirty="0"/>
            </a:br>
            <a:br>
              <a:rPr dirty="0"/>
            </a:b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Custom Data Types - Struct</a:t>
            </a:r>
          </a:p>
        </p:txBody>
      </p:sp>
      <p:sp>
        <p:nvSpPr>
          <p:cNvPr id="3" name="Content Placeholder 2"/>
          <p:cNvSpPr>
            <a:spLocks noGrp="1"/>
          </p:cNvSpPr>
          <p:nvPr>
            <p:ph idx="1"/>
          </p:nvPr>
        </p:nvSpPr>
        <p:spPr/>
        <p:txBody>
          <a:bodyPr wrap="square"/>
          <a:lstStyle/>
          <a:p>
            <a:endParaRPr/>
          </a:p>
          <a:p>
            <a:pPr>
              <a:defRPr sz="1800">
                <a:solidFill>
                  <a:srgbClr val="000000"/>
                </a:solidFill>
              </a:defRPr>
            </a:pPr>
            <a:r>
              <a:t>Struct (संरचना) का उपयोग कस्टम डेटा टाइप बनाने के लिए किया जाता है। यह विभिन्न डेटा फील्ड्स को encapsulate करने में मदद करता है। Struct का उपयोग तब किया जाता है जब हमें एक ही entity के कई गुणों को एक साथ रखने की आवश्यकता होती है। उदाहरण के लिए, एक `Person` स्ट्रक्चर में `Name`, `Age` और `Address` जैसी फील्ड्स हो सकती हैं। Struct का उपयोग करके हम डेटा को अधिक संगठित और reusable बना सकते हैं। Golang में Struct का कोई method नहीं होता, लेकिन हम methods को struct के साथ associate कर सकते हैं, जिससे object-oriented programming का एक रूप प्राप्त होता है।</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Struct - Example</a:t>
            </a:r>
          </a:p>
        </p:txBody>
      </p:sp>
      <p:sp>
        <p:nvSpPr>
          <p:cNvPr id="3" name="TextBox 2"/>
          <p:cNvSpPr txBox="1"/>
          <p:nvPr/>
        </p:nvSpPr>
        <p:spPr>
          <a:xfrm>
            <a:off x="838986" y="2516956"/>
            <a:ext cx="7607431" cy="2308324"/>
          </a:xfrm>
          <a:prstGeom prst="rect">
            <a:avLst/>
          </a:prstGeom>
          <a:solidFill>
            <a:srgbClr val="2E2E2E"/>
          </a:solidFill>
        </p:spPr>
        <p:txBody>
          <a:bodyPr wrap="square">
            <a:spAutoFit/>
          </a:bodyPr>
          <a:lstStyle/>
          <a:p>
            <a:endParaRPr sz="1600" dirty="0"/>
          </a:p>
          <a:p>
            <a:pPr algn="l">
              <a:defRPr sz="2400">
                <a:solidFill>
                  <a:srgbClr val="FFFFFF"/>
                </a:solidFill>
                <a:latin typeface="Courier New"/>
              </a:defRPr>
            </a:pPr>
            <a:r>
              <a:rPr sz="1600" dirty="0"/>
              <a:t>type Person struct {</a:t>
            </a:r>
            <a:br>
              <a:rPr sz="1600" dirty="0"/>
            </a:br>
            <a:r>
              <a:rPr sz="1600" dirty="0"/>
              <a:t>    Name string</a:t>
            </a:r>
            <a:br>
              <a:rPr sz="1600" dirty="0"/>
            </a:br>
            <a:r>
              <a:rPr sz="1600" dirty="0"/>
              <a:t>    Age  int</a:t>
            </a:r>
            <a:br>
              <a:rPr sz="1600" dirty="0"/>
            </a:br>
            <a:r>
              <a:rPr sz="1600" dirty="0"/>
              <a:t>}</a:t>
            </a:r>
            <a:br>
              <a:rPr sz="1600" dirty="0"/>
            </a:br>
            <a:r>
              <a:rPr sz="1600" dirty="0"/>
              <a:t>var p1 Person = Person{Name: "Amit", Age: 30}</a:t>
            </a:r>
            <a:br>
              <a:rPr sz="1600" dirty="0"/>
            </a:br>
            <a:r>
              <a:rPr sz="1600" dirty="0" err="1"/>
              <a:t>fmt.Println</a:t>
            </a:r>
            <a:r>
              <a:rPr sz="1600" dirty="0"/>
              <a:t>(p1.Name, p1.Age)  // Output: Amit 30</a:t>
            </a:r>
            <a:br>
              <a:rPr sz="1600" dirty="0"/>
            </a:br>
            <a:br>
              <a:rPr sz="1600" dirty="0"/>
            </a:br>
            <a:endParaRPr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Interfaces in Golang</a:t>
            </a:r>
          </a:p>
        </p:txBody>
      </p:sp>
      <p:sp>
        <p:nvSpPr>
          <p:cNvPr id="3" name="Content Placeholder 2"/>
          <p:cNvSpPr>
            <a:spLocks noGrp="1"/>
          </p:cNvSpPr>
          <p:nvPr>
            <p:ph idx="1"/>
          </p:nvPr>
        </p:nvSpPr>
        <p:spPr/>
        <p:txBody>
          <a:bodyPr wrap="square"/>
          <a:lstStyle/>
          <a:p>
            <a:endParaRPr/>
          </a:p>
          <a:p>
            <a:pPr>
              <a:defRPr sz="1800">
                <a:solidFill>
                  <a:srgbClr val="000000"/>
                </a:solidFill>
              </a:defRPr>
            </a:pPr>
            <a:r>
              <a:t>Interfaces का उपयोग Polymorphism को सपोर्ट करने के लिए किया जाता है। यह विभिन्न टाइप्स के लिए एक कॉमन behavior define करता है। Golang की interfaces अन्य भाषाओं की तुलना में भिन्न होती हैं क्योंकि वे implicit रूप से implement होती हैं। इसका मतलब है कि किसी टाइप को explicitly किसी interface को implement करने की आवश्यकता नहीं होती, बल्कि यदि टाइप में आवश्यक methods मौजूद हैं, तो वह अपने आप interface को implement कर लेता है। इससे कोड अधिक flexible और loosely coupled बनता है, जो large-scale applications में बहुत उपयोगी होता है।</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82</TotalTime>
  <Words>5721</Words>
  <Application>Microsoft Office PowerPoint</Application>
  <PresentationFormat>On-screen Show (4:3)</PresentationFormat>
  <Paragraphs>403</Paragraphs>
  <Slides>23</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Fira Code</vt:lpstr>
      <vt:lpstr>Garamond</vt:lpstr>
      <vt:lpstr>Organic</vt:lpstr>
      <vt:lpstr>Golang Data Types - Introduction</vt:lpstr>
      <vt:lpstr>Golang Data Types - Introduction</vt:lpstr>
      <vt:lpstr>Basic Data Types in Golang</vt:lpstr>
      <vt:lpstr>Integer Data Types</vt:lpstr>
      <vt:lpstr>Type Aliases in Golang</vt:lpstr>
      <vt:lpstr>Type Aliases - Example</vt:lpstr>
      <vt:lpstr>Custom Data Types - Struct</vt:lpstr>
      <vt:lpstr>Struct - Example</vt:lpstr>
      <vt:lpstr>Interfaces in Golang</vt:lpstr>
      <vt:lpstr>Interfaces - Example</vt:lpstr>
      <vt:lpstr>Nil Value in Golang</vt:lpstr>
      <vt:lpstr>Nil Value - Example</vt:lpstr>
      <vt:lpstr>Memory Optimization with Pointers</vt:lpstr>
      <vt:lpstr>Pointers - Example</vt:lpstr>
      <vt:lpstr>Iota - Auto-increment Constants</vt:lpstr>
      <vt:lpstr>Iota - Example</vt:lpstr>
      <vt:lpstr>Type Conversion in Golang</vt:lpstr>
      <vt:lpstr>Type Conversion - Example</vt:lpstr>
      <vt:lpstr>Type Inference in Golang</vt:lpstr>
      <vt:lpstr>Type Inference - Example</vt:lpstr>
      <vt:lpstr>Derived Data Types in Golang</vt:lpstr>
      <vt:lpstr>Derived Data Types - Example</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Dhruv Shah</cp:lastModifiedBy>
  <cp:revision>9</cp:revision>
  <dcterms:created xsi:type="dcterms:W3CDTF">2013-01-27T09:14:16Z</dcterms:created>
  <dcterms:modified xsi:type="dcterms:W3CDTF">2025-03-28T10:19:57Z</dcterms:modified>
  <cp:category/>
</cp:coreProperties>
</file>