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Docker and Kubernetes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 Docker and Kubernetes Work Together?</a:t>
            </a:r>
          </a:p>
        </p:txBody>
      </p:sp>
      <p:sp>
        <p:nvSpPr>
          <p:cNvPr id="3" name="Content Placeholder 2"/>
          <p:cNvSpPr>
            <a:spLocks noGrp="1"/>
          </p:cNvSpPr>
          <p:nvPr>
            <p:ph idx="1"/>
          </p:nvPr>
        </p:nvSpPr>
        <p:spPr/>
        <p:txBody>
          <a:bodyPr wrap="square"/>
          <a:lstStyle/>
          <a:p/>
          <a:p>
            <a:pPr>
              <a:defRPr sz="1800">
                <a:solidFill>
                  <a:srgbClr val="000000"/>
                </a:solidFill>
              </a:defRPr>
            </a:pPr>
            <a:r>
              <a:t>Yes — Docker and Kubernetes are often used </a:t>
            </a:r>
            <a:r>
              <a:rPr b="1"/>
              <a:t>together</a:t>
            </a:r>
            <a:r>
              <a:t> in modern DevOps workflows.</a:t>
            </a:r>
          </a:p>
          <a:p>
            <a:pPr>
              <a:defRPr sz="1800">
                <a:solidFill>
                  <a:srgbClr val="000000"/>
                </a:solidFill>
              </a:defRPr>
            </a:pPr>
          </a:p>
          <a:p>
            <a:pPr>
              <a:defRPr sz="1800">
                <a:solidFill>
                  <a:srgbClr val="000000"/>
                </a:solidFill>
              </a:defRPr>
            </a:pPr>
            <a:r>
              <a:t>- Docker is used to build and package application containers.</a:t>
            </a:r>
          </a:p>
          <a:p>
            <a:pPr>
              <a:defRPr sz="1800">
                <a:solidFill>
                  <a:srgbClr val="000000"/>
                </a:solidFill>
              </a:defRPr>
            </a:pPr>
            <a:r>
              <a:t>- Kubernetes uses those Docker images to run containers at scale across multiple machines.</a:t>
            </a:r>
          </a:p>
          <a:p>
            <a:pPr>
              <a:defRPr sz="1800">
                <a:solidFill>
                  <a:srgbClr val="000000"/>
                </a:solidFill>
              </a:defRPr>
            </a:pPr>
          </a:p>
          <a:p>
            <a:pPr>
              <a:defRPr sz="1800">
                <a:solidFill>
                  <a:srgbClr val="000000"/>
                </a:solidFill>
              </a:defRPr>
            </a:pPr>
            <a:r>
              <a:t>Kubernetes pulls container images (often Docker images) from registries and deploys them based on defined configurations. While Kubernetes can use other container runtimes (like containerd), Docker is still widely used in the container creation and CI/CD phase.</a:t>
            </a:r>
          </a:p>
          <a:p>
            <a:pPr>
              <a:defRPr sz="1800">
                <a:solidFill>
                  <a:srgbClr val="000000"/>
                </a:solidFill>
              </a:defRPr>
            </a:pPr>
          </a:p>
          <a:p>
            <a:pPr>
              <a:defRPr sz="1800">
                <a:solidFill>
                  <a:srgbClr val="000000"/>
                </a:solidFill>
              </a:defRPr>
            </a:pPr>
            <a:r>
              <a:t>Thus, Kubernetes extends Docker by managing container deployment, health, networking, and scaling.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Docker vs Kubernetes</a:t>
            </a:r>
          </a:p>
        </p:txBody>
      </p:sp>
      <p:sp>
        <p:nvSpPr>
          <p:cNvPr id="3" name="Content Placeholder 2"/>
          <p:cNvSpPr>
            <a:spLocks noGrp="1"/>
          </p:cNvSpPr>
          <p:nvPr>
            <p:ph idx="1"/>
          </p:nvPr>
        </p:nvSpPr>
        <p:spPr/>
        <p:txBody>
          <a:bodyPr wrap="square"/>
          <a:lstStyle/>
          <a:p/>
          <a:p>
            <a:pPr>
              <a:defRPr sz="1800">
                <a:solidFill>
                  <a:srgbClr val="000000"/>
                </a:solidFill>
              </a:defRPr>
            </a:pPr>
            <a:r>
              <a:t>To summarize the relationship and distinction:</a:t>
            </a:r>
          </a:p>
          <a:p>
            <a:pPr>
              <a:defRPr sz="1800">
                <a:solidFill>
                  <a:srgbClr val="000000"/>
                </a:solidFill>
              </a:defRPr>
            </a:pPr>
          </a:p>
          <a:p>
            <a:pPr>
              <a:defRPr sz="1800">
                <a:solidFill>
                  <a:srgbClr val="000000"/>
                </a:solidFill>
              </a:defRPr>
            </a:pPr>
            <a:r>
              <a:t>- </a:t>
            </a:r>
            <a:r>
              <a:rPr b="1"/>
              <a:t>Docker</a:t>
            </a:r>
            <a:r>
              <a:t> enables the creation of containers, which are isolated environments for running applications.</a:t>
            </a:r>
          </a:p>
          <a:p>
            <a:pPr>
              <a:defRPr sz="1800">
                <a:solidFill>
                  <a:srgbClr val="000000"/>
                </a:solidFill>
              </a:defRPr>
            </a:pPr>
            <a:r>
              <a:t>- </a:t>
            </a:r>
            <a:r>
              <a:rPr b="1"/>
              <a:t>Kubernetes</a:t>
            </a:r>
            <a:r>
              <a:t> manages those containers, handling where and how they run in large-scale deployments.</a:t>
            </a:r>
          </a:p>
          <a:p>
            <a:pPr>
              <a:defRPr sz="1800">
                <a:solidFill>
                  <a:srgbClr val="000000"/>
                </a:solidFill>
              </a:defRPr>
            </a:pPr>
          </a:p>
          <a:p>
            <a:pPr>
              <a:defRPr sz="1800">
                <a:solidFill>
                  <a:srgbClr val="000000"/>
                </a:solidFill>
              </a:defRPr>
            </a:pPr>
            <a:r>
              <a:t>Think of Docker as the tool to *build and ship* containers, and Kubernetes as the tool to *run and manage* them reliably in production.</a:t>
            </a:r>
          </a:p>
          <a:p>
            <a:pPr>
              <a:defRPr sz="1800">
                <a:solidFill>
                  <a:srgbClr val="000000"/>
                </a:solidFill>
              </a:defRPr>
            </a:pPr>
          </a:p>
          <a:p>
            <a:pPr>
              <a:defRPr sz="1800">
                <a:solidFill>
                  <a:srgbClr val="000000"/>
                </a:solidFill>
              </a:defRPr>
            </a:pPr>
            <a:r>
              <a:t>Understanding both is essential for deploying robust and scalable cloud-native applications, especially in microservices and CI/CD environments.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Docker and Kubernetes</a:t>
            </a:r>
          </a:p>
          <a:p>
            <a:pPr/>
            <a:r>
              <a:t>What is Docker?</a:t>
            </a:r>
          </a:p>
          <a:p>
            <a:pPr/>
            <a:r>
              <a:t>What is Kubernetes?</a:t>
            </a:r>
          </a:p>
          <a:p>
            <a:pPr/>
            <a:r>
              <a:t>Key Differences Between Docker and Kubernetes</a:t>
            </a:r>
          </a:p>
          <a:p>
            <a:pPr/>
            <a:r>
              <a:t>Docker Workflow Example</a:t>
            </a:r>
          </a:p>
          <a:p>
            <a:pPr/>
            <a:r>
              <a:t>Kubernetes Workflow Example</a:t>
            </a:r>
          </a:p>
          <a:p>
            <a:pPr/>
            <a:r>
              <a:t>When to Use Docker vs Kubernetes</a:t>
            </a:r>
          </a:p>
          <a:p>
            <a:pPr/>
            <a:r>
              <a:t>Can Docker and Kubernetes Work Together?</a:t>
            </a:r>
          </a:p>
          <a:p>
            <a:pPr/>
            <a:r>
              <a:t>Summary: Docker vs Kubernetes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Docker and Kubernetes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Docker</a:t>
            </a:r>
            <a:r>
              <a:t> and </a:t>
            </a:r>
            <a:r>
              <a:rPr b="1"/>
              <a:t>Kubernetes</a:t>
            </a:r>
            <a:r>
              <a:t> are critical tools in the modern DevOps toolkit, enabling the deployment and scaling of applications in a consistent, efficient, and automated way.</a:t>
            </a:r>
          </a:p>
          <a:p>
            <a:pPr>
              <a:defRPr sz="1800">
                <a:solidFill>
                  <a:srgbClr val="000000"/>
                </a:solidFill>
              </a:defRPr>
            </a:pPr>
          </a:p>
          <a:p>
            <a:pPr>
              <a:defRPr sz="1800">
                <a:solidFill>
                  <a:srgbClr val="000000"/>
                </a:solidFill>
              </a:defRPr>
            </a:pPr>
            <a:r>
              <a:t>- </a:t>
            </a:r>
            <a:r>
              <a:rPr b="1"/>
              <a:t>Docker</a:t>
            </a:r>
            <a:r>
              <a:t> focuses on *containerization*, a method of packaging applications with their dependencies into isolated environments.</a:t>
            </a:r>
          </a:p>
          <a:p>
            <a:pPr>
              <a:defRPr sz="1800">
                <a:solidFill>
                  <a:srgbClr val="000000"/>
                </a:solidFill>
              </a:defRPr>
            </a:pPr>
            <a:r>
              <a:t>- </a:t>
            </a:r>
            <a:r>
              <a:rPr b="1"/>
              <a:t>Kubernetes</a:t>
            </a:r>
            <a:r>
              <a:t> is a *container orchestration system* that manages containers in production, ensuring high availability, scaling, and fault tolerance.</a:t>
            </a:r>
          </a:p>
          <a:p>
            <a:pPr>
              <a:defRPr sz="1800">
                <a:solidFill>
                  <a:srgbClr val="000000"/>
                </a:solidFill>
              </a:defRPr>
            </a:pPr>
          </a:p>
          <a:p>
            <a:pPr>
              <a:defRPr sz="1800">
                <a:solidFill>
                  <a:srgbClr val="000000"/>
                </a:solidFill>
              </a:defRPr>
            </a:pPr>
            <a:r>
              <a:t>Together, they allow developers and operations teams to build, ship, and run applications at scale in cloud-native architectures.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Docker?</a:t>
            </a:r>
          </a:p>
        </p:txBody>
      </p:sp>
      <p:sp>
        <p:nvSpPr>
          <p:cNvPr id="3" name="Content Placeholder 2"/>
          <p:cNvSpPr>
            <a:spLocks noGrp="1"/>
          </p:cNvSpPr>
          <p:nvPr>
            <p:ph idx="1"/>
          </p:nvPr>
        </p:nvSpPr>
        <p:spPr/>
        <p:txBody>
          <a:bodyPr wrap="square"/>
          <a:lstStyle/>
          <a:p/>
          <a:p>
            <a:pPr>
              <a:defRPr sz="1800">
                <a:solidFill>
                  <a:srgbClr val="000000"/>
                </a:solidFill>
              </a:defRPr>
            </a:pPr>
            <a:r>
              <a:t/>
            </a:r>
            <a:r>
              <a:rPr b="1"/>
              <a:t>Docker</a:t>
            </a:r>
            <a:r>
              <a:t> is an open-source platform that enables developers to create, deploy, and run applications inside lightweight, portable containers.</a:t>
            </a:r>
          </a:p>
          <a:p>
            <a:pPr>
              <a:defRPr sz="1800">
                <a:solidFill>
                  <a:srgbClr val="000000"/>
                </a:solidFill>
              </a:defRPr>
            </a:pPr>
          </a:p>
          <a:p>
            <a:pPr>
              <a:defRPr sz="1800">
                <a:solidFill>
                  <a:srgbClr val="000000"/>
                </a:solidFill>
              </a:defRPr>
            </a:pPr>
            <a:r>
              <a:t>Containers are standardized units of software that package up code and all its dependencies, so the application runs quickly and reliably in any computing environment. This solves the classic problem of “it works on my machine” by ensuring the environment is consistent across development, testing, and production.</a:t>
            </a:r>
          </a:p>
          <a:p>
            <a:pPr>
              <a:defRPr sz="1800">
                <a:solidFill>
                  <a:srgbClr val="000000"/>
                </a:solidFill>
              </a:defRPr>
            </a:pPr>
          </a:p>
          <a:p>
            <a:pPr>
              <a:defRPr sz="1800">
                <a:solidFill>
                  <a:srgbClr val="000000"/>
                </a:solidFill>
              </a:defRPr>
            </a:pPr>
            <a:r>
              <a:t>Docker also provides tools to build container images, run containers, manage container lifecycles, and share images through registries like Docker Hub.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Kubernetes?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Kubernetes</a:t>
            </a:r>
            <a:r>
              <a:t> is an open-source container orchestration platform originally developed by Google and now maintained by the Cloud Native Computing Foundation (CNCF).</a:t>
            </a:r>
          </a:p>
          <a:p>
            <a:pPr>
              <a:defRPr sz="1800">
                <a:solidFill>
                  <a:srgbClr val="000000"/>
                </a:solidFill>
              </a:defRPr>
            </a:pPr>
          </a:p>
          <a:p>
            <a:pPr>
              <a:defRPr sz="1800">
                <a:solidFill>
                  <a:srgbClr val="000000"/>
                </a:solidFill>
              </a:defRPr>
            </a:pPr>
            <a:r>
              <a:t>It automates the deployment, scaling, and operation of application containers across clusters of machines. Kubernetes provides advanced features such as:</a:t>
            </a:r>
          </a:p>
          <a:p>
            <a:pPr>
              <a:defRPr sz="1800">
                <a:solidFill>
                  <a:srgbClr val="000000"/>
                </a:solidFill>
              </a:defRPr>
            </a:pPr>
          </a:p>
          <a:p>
            <a:pPr>
              <a:defRPr sz="1800">
                <a:solidFill>
                  <a:srgbClr val="000000"/>
                </a:solidFill>
              </a:defRPr>
            </a:pPr>
            <a:r>
              <a:t>- </a:t>
            </a:r>
            <a:r>
              <a:rPr b="1"/>
              <a:t>Self-healing</a:t>
            </a:r>
            <a:r>
              <a:t>: Automatically replaces failed containers</a:t>
            </a:r>
          </a:p>
          <a:p>
            <a:pPr>
              <a:defRPr sz="1800">
                <a:solidFill>
                  <a:srgbClr val="000000"/>
                </a:solidFill>
              </a:defRPr>
            </a:pPr>
            <a:r>
              <a:t>- </a:t>
            </a:r>
            <a:r>
              <a:rPr b="1"/>
              <a:t>Load balancing</a:t>
            </a:r>
            <a:r>
              <a:t>: Distributes traffic evenly</a:t>
            </a:r>
          </a:p>
          <a:p>
            <a:pPr>
              <a:defRPr sz="1800">
                <a:solidFill>
                  <a:srgbClr val="000000"/>
                </a:solidFill>
              </a:defRPr>
            </a:pPr>
            <a:r>
              <a:t>- </a:t>
            </a:r>
            <a:r>
              <a:rPr b="1"/>
              <a:t>Auto-scaling</a:t>
            </a:r>
            <a:r>
              <a:t>: Scales applications based on demand</a:t>
            </a:r>
          </a:p>
          <a:p>
            <a:pPr>
              <a:defRPr sz="1800">
                <a:solidFill>
                  <a:srgbClr val="000000"/>
                </a:solidFill>
              </a:defRPr>
            </a:pPr>
            <a:r>
              <a:t>- </a:t>
            </a:r>
            <a:r>
              <a:rPr b="1"/>
              <a:t>Rolling updates</a:t>
            </a:r>
            <a:r>
              <a:t>: Updates applications with zero downtime</a:t>
            </a:r>
          </a:p>
          <a:p>
            <a:pPr>
              <a:defRPr sz="1800">
                <a:solidFill>
                  <a:srgbClr val="000000"/>
                </a:solidFill>
              </a:defRPr>
            </a:pPr>
          </a:p>
          <a:p>
            <a:pPr>
              <a:defRPr sz="1800">
                <a:solidFill>
                  <a:srgbClr val="000000"/>
                </a:solidFill>
              </a:defRPr>
            </a:pPr>
            <a:r>
              <a:t>Kubernetes abstracts the underlying infrastructure, allowing developers to focus on deploying applications instead of managing servers.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Differences Between Docker and Kubernetes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587828">
                <a:tc>
                  <a:txBody>
                    <a:bodyPr/>
                    <a:lstStyle/>
                    <a:p>
                      <a:pPr>
                        <a:defRPr b="1"/>
                      </a:pPr>
                      <a:r>
                        <a:t>docker</a:t>
                      </a:r>
                    </a:p>
                  </a:txBody>
                  <a:tcPr/>
                </a:tc>
                <a:tc>
                  <a:txBody>
                    <a:bodyPr/>
                    <a:lstStyle/>
                    <a:p>
                      <a:pPr>
                        <a:defRPr b="1"/>
                      </a:pPr>
                      <a:r>
                        <a:t>feature</a:t>
                      </a:r>
                    </a:p>
                  </a:txBody>
                  <a:tcPr/>
                </a:tc>
                <a:tc>
                  <a:txBody>
                    <a:bodyPr/>
                    <a:lstStyle/>
                    <a:p>
                      <a:pPr>
                        <a:defRPr b="1"/>
                      </a:pPr>
                      <a:r>
                        <a:t>kubernetes</a:t>
                      </a:r>
                    </a:p>
                  </a:txBody>
                  <a:tcPr/>
                </a:tc>
              </a:tr>
              <a:tr h="587828">
                <a:tc>
                  <a:txBody>
                    <a:bodyPr/>
                    <a:lstStyle/>
                    <a:p>
                      <a:r>
                        <a:t>Packages and runs containers</a:t>
                      </a:r>
                    </a:p>
                  </a:txBody>
                  <a:tcPr/>
                </a:tc>
                <a:tc>
                  <a:txBody>
                    <a:bodyPr/>
                    <a:lstStyle/>
                    <a:p>
                      <a:r>
                        <a:t>Function</a:t>
                      </a:r>
                    </a:p>
                  </a:txBody>
                  <a:tcPr/>
                </a:tc>
                <a:tc>
                  <a:txBody>
                    <a:bodyPr/>
                    <a:lstStyle/>
                    <a:p>
                      <a:r>
                        <a:t>Manages and orchestrates containers</a:t>
                      </a:r>
                    </a:p>
                  </a:txBody>
                  <a:tcPr/>
                </a:tc>
              </a:tr>
              <a:tr h="587828">
                <a:tc>
                  <a:txBody>
                    <a:bodyPr/>
                    <a:lstStyle/>
                    <a:p>
                      <a:r>
                        <a:t>Single container or host</a:t>
                      </a:r>
                    </a:p>
                  </a:txBody>
                  <a:tcPr/>
                </a:tc>
                <a:tc>
                  <a:txBody>
                    <a:bodyPr/>
                    <a:lstStyle/>
                    <a:p>
                      <a:r>
                        <a:t>Scope</a:t>
                      </a:r>
                    </a:p>
                  </a:txBody>
                  <a:tcPr/>
                </a:tc>
                <a:tc>
                  <a:txBody>
                    <a:bodyPr/>
                    <a:lstStyle/>
                    <a:p>
                      <a:r>
                        <a:t>Multiple containers across clusters</a:t>
                      </a:r>
                    </a:p>
                  </a:txBody>
                  <a:tcPr/>
                </a:tc>
              </a:tr>
              <a:tr h="587828">
                <a:tc>
                  <a:txBody>
                    <a:bodyPr/>
                    <a:lstStyle/>
                    <a:p>
                      <a:r>
                        <a:t>Manual or via Docker Swarm</a:t>
                      </a:r>
                    </a:p>
                  </a:txBody>
                  <a:tcPr/>
                </a:tc>
                <a:tc>
                  <a:txBody>
                    <a:bodyPr/>
                    <a:lstStyle/>
                    <a:p>
                      <a:r>
                        <a:t>Scaling</a:t>
                      </a:r>
                    </a:p>
                  </a:txBody>
                  <a:tcPr/>
                </a:tc>
                <a:tc>
                  <a:txBody>
                    <a:bodyPr/>
                    <a:lstStyle/>
                    <a:p>
                      <a:r>
                        <a:t>Automatic and highly scalable</a:t>
                      </a:r>
                    </a:p>
                  </a:txBody>
                  <a:tcPr/>
                </a:tc>
              </a:tr>
              <a:tr h="587828">
                <a:tc>
                  <a:txBody>
                    <a:bodyPr/>
                    <a:lstStyle/>
                    <a:p>
                      <a:r>
                        <a:t>Basic container networking</a:t>
                      </a:r>
                    </a:p>
                  </a:txBody>
                  <a:tcPr/>
                </a:tc>
                <a:tc>
                  <a:txBody>
                    <a:bodyPr/>
                    <a:lstStyle/>
                    <a:p>
                      <a:r>
                        <a:t>Networking</a:t>
                      </a:r>
                    </a:p>
                  </a:txBody>
                  <a:tcPr/>
                </a:tc>
                <a:tc>
                  <a:txBody>
                    <a:bodyPr/>
                    <a:lstStyle/>
                    <a:p>
                      <a:r>
                        <a:t>Advanced networking with service discovery</a:t>
                      </a:r>
                    </a:p>
                  </a:txBody>
                  <a:tcPr/>
                </a:tc>
              </a:tr>
              <a:tr h="587828">
                <a:tc>
                  <a:txBody>
                    <a:bodyPr/>
                    <a:lstStyle/>
                    <a:p>
                      <a:r>
                        <a:t>Supports volumes and mounts</a:t>
                      </a:r>
                    </a:p>
                  </a:txBody>
                  <a:tcPr/>
                </a:tc>
                <a:tc>
                  <a:txBody>
                    <a:bodyPr/>
                    <a:lstStyle/>
                    <a:p>
                      <a:r>
                        <a:t>Storage</a:t>
                      </a:r>
                    </a:p>
                  </a:txBody>
                  <a:tcPr/>
                </a:tc>
                <a:tc>
                  <a:txBody>
                    <a:bodyPr/>
                    <a:lstStyle/>
                    <a:p>
                      <a:r>
                        <a:t>Manages persistent volumes and storage classes</a:t>
                      </a:r>
                    </a:p>
                  </a:txBody>
                  <a:tcPr/>
                </a:tc>
              </a:tr>
              <a:tr h="587832">
                <a:tc>
                  <a:txBody>
                    <a:bodyPr/>
                    <a:lstStyle/>
                    <a:p>
                      <a:r>
                        <a:t>Simple and lightweight</a:t>
                      </a:r>
                    </a:p>
                  </a:txBody>
                  <a:tcPr/>
                </a:tc>
                <a:tc>
                  <a:txBody>
                    <a:bodyPr/>
                    <a:lstStyle/>
                    <a:p>
                      <a:r>
                        <a:t>Complexity</a:t>
                      </a:r>
                    </a:p>
                  </a:txBody>
                  <a:tcPr/>
                </a:tc>
                <a:tc>
                  <a:txBody>
                    <a:bodyPr/>
                    <a:lstStyle/>
                    <a:p>
                      <a:r>
                        <a:t>Complex but powerful</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Docker Workflow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 Docker example to build and run a container</a:t>
            </a:r>
            <a:br/>
            <a:r>
              <a:t>$ docker build -t myapp .</a:t>
            </a:r>
            <a:br/>
            <a:r>
              <a:t>$ docker run -d -p 8080:80 myapp</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Workflow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400">
                <a:solidFill>
                  <a:srgbClr val="FFFFFF"/>
                </a:solidFill>
                <a:latin typeface="Courier New"/>
              </a:defRPr>
            </a:pPr>
            <a:r>
              <a:t>```yaml</a:t>
            </a:r>
            <a:br/>
            <a:r>
              <a:t># Simple Kubernetes deployment YAML</a:t>
            </a:r>
            <a:br/>
            <a:r>
              <a:t>apiVersion: apps/v1</a:t>
            </a:r>
            <a:br/>
            <a:r>
              <a:t>kind: Deployment</a:t>
            </a:r>
            <a:br/>
            <a:r>
              <a:t>metadata:</a:t>
            </a:r>
            <a:br/>
            <a:r>
              <a:t>  name: myapp-deployment</a:t>
            </a:r>
            <a:br/>
            <a:r>
              <a:t>spec:</a:t>
            </a:r>
            <a:br/>
            <a:r>
              <a:t>  replicas: 3</a:t>
            </a:r>
            <a:br/>
            <a:r>
              <a:t>  selector:</a:t>
            </a:r>
            <a:br/>
            <a:r>
              <a:t>    matchLabels:</a:t>
            </a:r>
            <a:br/>
            <a:r>
              <a:t>      app: myapp</a:t>
            </a:r>
            <a:br/>
            <a:r>
              <a:t>  template:</a:t>
            </a:r>
            <a:br/>
            <a:r>
              <a:t>    metadata:</a:t>
            </a:r>
            <a:br/>
            <a:r>
              <a:t>      labels:</a:t>
            </a:r>
            <a:br/>
            <a:r>
              <a:t>        app: myapp</a:t>
            </a:r>
            <a:br/>
            <a:r>
              <a:t>    spec:</a:t>
            </a:r>
            <a:br/>
            <a:r>
              <a:t>      containers:</a:t>
            </a:r>
            <a:br/>
            <a:r>
              <a:t>      - name: myapp</a:t>
            </a:r>
            <a:br/>
            <a:r>
              <a:t>        image: myapp:latest</a:t>
            </a:r>
            <a:br/>
            <a:r>
              <a:t>        ports:</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Workflow Example (contd.)</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        - containerPort: 80</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When to Use Docker vs Kubernetes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Docker</a:t>
            </a:r>
            <a:r>
              <a:t> and </a:t>
            </a:r>
            <a:r>
              <a:rPr b="1"/>
              <a:t>Kubernetes</a:t>
            </a:r>
            <a:r>
              <a:t> solve different but complementary problems.</a:t>
            </a:r>
          </a:p>
          <a:p>
            <a:pPr>
              <a:defRPr sz="1800">
                <a:solidFill>
                  <a:srgbClr val="000000"/>
                </a:solidFill>
              </a:defRPr>
            </a:pPr>
          </a:p>
          <a:p>
            <a:pPr>
              <a:defRPr sz="1800">
                <a:solidFill>
                  <a:srgbClr val="000000"/>
                </a:solidFill>
              </a:defRPr>
            </a:pPr>
            <a:r>
              <a:t>- </a:t>
            </a:r>
            <a:r>
              <a:rPr b="1"/>
              <a:t>Use Docker</a:t>
            </a:r>
            <a:r>
              <a:t> when you need a lightweight solution to package and run your app. It's ideal for development, testing, and deploying microservices or small applications on a single host.</a:t>
            </a:r>
          </a:p>
          <a:p>
            <a:pPr>
              <a:defRPr sz="1800">
                <a:solidFill>
                  <a:srgbClr val="000000"/>
                </a:solidFill>
              </a:defRPr>
            </a:pPr>
            <a:r>
              <a:t>- </a:t>
            </a:r>
            <a:r>
              <a:rPr b="1"/>
              <a:t>Use Kubernetes</a:t>
            </a:r>
            <a:r>
              <a:t> when you want to manage complex, distributed applications in production. It's best suited for teams requiring high availability, automated deployments, and robust scaling capabilities.</a:t>
            </a:r>
          </a:p>
          <a:p>
            <a:pPr>
              <a:defRPr sz="1800">
                <a:solidFill>
                  <a:srgbClr val="000000"/>
                </a:solidFill>
              </a:defRPr>
            </a:pPr>
          </a:p>
          <a:p>
            <a:pPr>
              <a:defRPr sz="1800">
                <a:solidFill>
                  <a:srgbClr val="000000"/>
                </a:solidFill>
              </a:defRPr>
            </a:pPr>
            <a:r>
              <a:t>In large-scale systems, Docker is often used to create containers, while Kubernetes is used to orchestrate and manage those containers across clusters.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