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Kubelet</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defRPr sz="1800">
                <a:solidFill>
                  <a:srgbClr val="000000"/>
                </a:solidFill>
              </a:defRPr>
            </a:pPr>
            <a:r>
              <a:t>In summary, the Kubelet plays a pivotal role in the Kubernetes ecosystem. It serves as the node-level controller that makes sure containerized applications are running correctly and reliably. It interfaces with the control plane to receive instructions and with the container runtime to execute them. Understanding how Kubelet works is crucial for debugging node-level issues, optimizing performance, and ensuring high availability in production environments.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Kubelet</a:t>
            </a:r>
          </a:p>
          <a:p>
            <a:pPr/>
            <a:r>
              <a:t>What Does Kubelet Do?</a:t>
            </a:r>
          </a:p>
          <a:p>
            <a:pPr/>
            <a:r>
              <a:t>Kubelet Workflow</a:t>
            </a:r>
          </a:p>
          <a:p>
            <a:pPr/>
            <a:r>
              <a:t>Kubelet Code Example</a:t>
            </a:r>
          </a:p>
          <a:p>
            <a:pPr/>
            <a:r>
              <a:t>Kubelet vs Kube-Proxy vs Kube-Controller</a:t>
            </a:r>
          </a:p>
          <a:p>
            <a:pPr/>
            <a:r>
              <a:t>Key Responsibilities of Kubelet</a:t>
            </a:r>
          </a:p>
          <a:p>
            <a:pPr/>
            <a:r>
              <a:t>Kubelet Health Checks</a:t>
            </a:r>
          </a:p>
          <a:p>
            <a:pPr/>
            <a:r>
              <a:t>Kubelet Logs</a:t>
            </a:r>
          </a:p>
          <a:p>
            <a:pPr/>
            <a:r>
              <a:t>Conclusion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Kubelet</a:t>
            </a:r>
          </a:p>
        </p:txBody>
      </p:sp>
      <p:sp>
        <p:nvSpPr>
          <p:cNvPr id="3" name="Content Placeholder 2"/>
          <p:cNvSpPr>
            <a:spLocks noGrp="1"/>
          </p:cNvSpPr>
          <p:nvPr>
            <p:ph idx="1"/>
          </p:nvPr>
        </p:nvSpPr>
        <p:spPr/>
        <p:txBody>
          <a:bodyPr wrap="square"/>
          <a:lstStyle/>
          <a:p/>
          <a:p>
            <a:pPr>
              <a:defRPr sz="1800">
                <a:solidFill>
                  <a:srgbClr val="000000"/>
                </a:solidFill>
              </a:defRPr>
            </a:pPr>
            <a:r>
              <a:t>Kubelet is the primary 'node agent' in Kubernetes. It runs on every node in the cluster and communicates with the control plane to ensure that the containers described in PodSpecs are running and healthy. It acts as the bridge between the Kubernetes master and the local container runtime. Without Kubelet, a node cannot register itself in the cluster or run workloads.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Does Kubelet Do?</a:t>
            </a:r>
          </a:p>
        </p:txBody>
      </p:sp>
      <p:sp>
        <p:nvSpPr>
          <p:cNvPr id="3" name="Content Placeholder 2"/>
          <p:cNvSpPr>
            <a:spLocks noGrp="1"/>
          </p:cNvSpPr>
          <p:nvPr>
            <p:ph idx="1"/>
          </p:nvPr>
        </p:nvSpPr>
        <p:spPr/>
        <p:txBody>
          <a:bodyPr wrap="square"/>
          <a:lstStyle/>
          <a:p/>
          <a:p>
            <a:pPr>
              <a:defRPr sz="1800">
                <a:solidFill>
                  <a:srgbClr val="000000"/>
                </a:solidFill>
              </a:defRPr>
            </a:pPr>
            <a:r>
              <a:t>Kubelet is responsible for several core tasks:</a:t>
            </a:r>
          </a:p>
          <a:p>
            <a:pPr>
              <a:defRPr sz="1800">
                <a:solidFill>
                  <a:srgbClr val="000000"/>
                </a:solidFill>
              </a:defRPr>
            </a:pPr>
          </a:p>
          <a:p>
            <a:pPr>
              <a:defRPr sz="1800">
                <a:solidFill>
                  <a:srgbClr val="000000"/>
                </a:solidFill>
              </a:defRPr>
            </a:pPr>
            <a:r>
              <a:t>- </a:t>
            </a:r>
            <a:r>
              <a:rPr b="1"/>
              <a:t>Pod Lifecycle Management</a:t>
            </a:r>
            <a:r>
              <a:t>: Ensures that containers are started and kept running as defined in PodSpecs.</a:t>
            </a:r>
          </a:p>
          <a:p>
            <a:pPr>
              <a:defRPr sz="1800">
                <a:solidFill>
                  <a:srgbClr val="000000"/>
                </a:solidFill>
              </a:defRPr>
            </a:pPr>
            <a:r>
              <a:t>- </a:t>
            </a:r>
            <a:r>
              <a:rPr b="1"/>
              <a:t>Status Reporting</a:t>
            </a:r>
            <a:r>
              <a:t>: Continuously reports node and pod status back to the Kubernetes API server.</a:t>
            </a:r>
          </a:p>
          <a:p>
            <a:pPr>
              <a:defRPr sz="1800">
                <a:solidFill>
                  <a:srgbClr val="000000"/>
                </a:solidFill>
              </a:defRPr>
            </a:pPr>
            <a:r>
              <a:t>- </a:t>
            </a:r>
            <a:r>
              <a:rPr b="1"/>
              <a:t>Resource Monitoring</a:t>
            </a:r>
            <a:r>
              <a:t>: Works with the container runtime to monitor CPU, memory, and disk usage.</a:t>
            </a:r>
          </a:p>
          <a:p>
            <a:pPr>
              <a:defRPr sz="1800">
                <a:solidFill>
                  <a:srgbClr val="000000"/>
                </a:solidFill>
              </a:defRPr>
            </a:pPr>
            <a:r>
              <a:t>- </a:t>
            </a:r>
            <a:r>
              <a:rPr b="1"/>
              <a:t>Health Probing</a:t>
            </a:r>
            <a:r>
              <a:t>: Performs liveness and readiness checks to maintain application reliability.</a:t>
            </a:r>
          </a:p>
          <a:p>
            <a:pPr>
              <a:defRPr sz="1800">
                <a:solidFill>
                  <a:srgbClr val="000000"/>
                </a:solidFill>
              </a:defRPr>
            </a:pPr>
            <a:r>
              <a:t>- </a:t>
            </a:r>
            <a:r>
              <a:rPr b="1"/>
              <a:t>Volume Mounting</a:t>
            </a:r>
            <a:r>
              <a:t>: Mounts storage volumes to pods if needed.</a:t>
            </a:r>
          </a:p>
          <a:p>
            <a:pPr>
              <a:defRPr sz="1800">
                <a:solidFill>
                  <a:srgbClr val="000000"/>
                </a:solidFill>
              </a:defRPr>
            </a:pPr>
          </a:p>
          <a:p>
            <a:pPr>
              <a:defRPr sz="1800">
                <a:solidFill>
                  <a:srgbClr val="000000"/>
                </a:solidFill>
              </a:defRPr>
            </a:pPr>
            <a:r>
              <a:t>This makes Kubelet a central piece in orchestrating and managing workloads on a node.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Kubelet Workflow</a:t>
            </a:r>
          </a:p>
        </p:txBody>
      </p:sp>
      <p:sp>
        <p:nvSpPr>
          <p:cNvPr id="3" name="Content Placeholder 2"/>
          <p:cNvSpPr>
            <a:spLocks noGrp="1"/>
          </p:cNvSpPr>
          <p:nvPr>
            <p:ph idx="1"/>
          </p:nvPr>
        </p:nvSpPr>
        <p:spPr/>
        <p:txBody>
          <a:bodyPr wrap="square"/>
          <a:lstStyle/>
          <a:p/>
          <a:p>
            <a:pPr>
              <a:defRPr sz="1800">
                <a:solidFill>
                  <a:srgbClr val="000000"/>
                </a:solidFill>
              </a:defRPr>
            </a:pPr>
            <a:r>
              <a:t>The lifecycle of Kubelet’s work includes:</a:t>
            </a:r>
          </a:p>
          <a:p>
            <a:pPr>
              <a:defRPr sz="1800">
                <a:solidFill>
                  <a:srgbClr val="000000"/>
                </a:solidFill>
              </a:defRPr>
            </a:pPr>
          </a:p>
          <a:p>
            <a:pPr>
              <a:defRPr sz="1800">
                <a:solidFill>
                  <a:srgbClr val="000000"/>
                </a:solidFill>
              </a:defRPr>
            </a:pPr>
            <a:r>
              <a:t>1. </a:t>
            </a:r>
            <a:r>
              <a:rPr b="1"/>
              <a:t>Registration</a:t>
            </a:r>
            <a:r>
              <a:t>: Registers the node with the Kubernetes cluster during startup.</a:t>
            </a:r>
          </a:p>
          <a:p>
            <a:pPr>
              <a:defRPr sz="1800">
                <a:solidFill>
                  <a:srgbClr val="000000"/>
                </a:solidFill>
              </a:defRPr>
            </a:pPr>
            <a:r>
              <a:t>2. </a:t>
            </a:r>
            <a:r>
              <a:rPr b="1"/>
              <a:t>PodSpec Watch</a:t>
            </a:r>
            <a:r>
              <a:t>: Watches for PodSpec changes from the API server using the Kubernetes watch mechanism.</a:t>
            </a:r>
          </a:p>
          <a:p>
            <a:pPr>
              <a:defRPr sz="1800">
                <a:solidFill>
                  <a:srgbClr val="000000"/>
                </a:solidFill>
              </a:defRPr>
            </a:pPr>
            <a:r>
              <a:t>3. </a:t>
            </a:r>
            <a:r>
              <a:rPr b="1"/>
              <a:t>Container Runtime Invocation</a:t>
            </a:r>
            <a:r>
              <a:t>: Uses the Container Runtime Interface (CRI) to start, stop, and manage containers.</a:t>
            </a:r>
          </a:p>
          <a:p>
            <a:pPr>
              <a:defRPr sz="1800">
                <a:solidFill>
                  <a:srgbClr val="000000"/>
                </a:solidFill>
              </a:defRPr>
            </a:pPr>
            <a:r>
              <a:t>4. </a:t>
            </a:r>
            <a:r>
              <a:rPr b="1"/>
              <a:t>Health Checks</a:t>
            </a:r>
            <a:r>
              <a:t>: Periodically checks if containers are alive and ready using liveness/readiness probes.</a:t>
            </a:r>
          </a:p>
          <a:p>
            <a:pPr>
              <a:defRPr sz="1800">
                <a:solidFill>
                  <a:srgbClr val="000000"/>
                </a:solidFill>
              </a:defRPr>
            </a:pPr>
            <a:r>
              <a:t>5. </a:t>
            </a:r>
            <a:r>
              <a:rPr b="1"/>
              <a:t>Status Sync</a:t>
            </a:r>
            <a:r>
              <a:t>: Sends regular heartbeat and pod status updates to the control plane.</a:t>
            </a:r>
          </a:p>
          <a:p>
            <a:pPr>
              <a:defRPr sz="1800">
                <a:solidFill>
                  <a:srgbClr val="000000"/>
                </a:solidFill>
              </a:defRPr>
            </a:pPr>
          </a:p>
          <a:p>
            <a:pPr>
              <a:defRPr sz="1800">
                <a:solidFill>
                  <a:srgbClr val="000000"/>
                </a:solidFill>
              </a:defRPr>
            </a:pPr>
            <a:r>
              <a:t>This continuous loop allows Kubernetes to maintain desired state and handle failures gracefully.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Kubelet Code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apiVersion: v1</a:t>
            </a:r>
            <a:br/>
            <a:r>
              <a:t>kind: Pod</a:t>
            </a:r>
            <a:br/>
            <a:r>
              <a:t>metadata:</a:t>
            </a:r>
            <a:br/>
            <a:r>
              <a:t>  name: sample-pod</a:t>
            </a:r>
            <a:br/>
            <a:r>
              <a:t>spec:</a:t>
            </a:r>
            <a:br/>
            <a:r>
              <a:t>  containers:</a:t>
            </a:r>
            <a:br/>
            <a:r>
              <a:t>  - name: nginx</a:t>
            </a:r>
            <a:br/>
            <a:r>
              <a:t>    image: nginx</a:t>
            </a:r>
            <a:br/>
            <a:r>
              <a:t>    ports:</a:t>
            </a:r>
            <a:br/>
            <a:r>
              <a:t>    - containerPort: 80</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Kubelet vs Kube-Proxy vs Kube-Controller</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1028700">
                <a:tc>
                  <a:txBody>
                    <a:bodyPr/>
                    <a:lstStyle/>
                    <a:p>
                      <a:pPr>
                        <a:defRPr b="1"/>
                      </a:pPr>
                      <a:r>
                        <a:t>Component</a:t>
                      </a:r>
                    </a:p>
                  </a:txBody>
                  <a:tcPr/>
                </a:tc>
                <a:tc>
                  <a:txBody>
                    <a:bodyPr/>
                    <a:lstStyle/>
                    <a:p>
                      <a:pPr>
                        <a:defRPr b="1"/>
                      </a:pPr>
                      <a:r>
                        <a:t>Role</a:t>
                      </a:r>
                    </a:p>
                  </a:txBody>
                  <a:tcPr/>
                </a:tc>
              </a:tr>
              <a:tr h="1028700">
                <a:tc>
                  <a:txBody>
                    <a:bodyPr/>
                    <a:lstStyle/>
                    <a:p>
                      <a:r>
                        <a:t>Kubelet</a:t>
                      </a:r>
                    </a:p>
                  </a:txBody>
                  <a:tcPr/>
                </a:tc>
                <a:tc>
                  <a:txBody>
                    <a:bodyPr/>
                    <a:lstStyle/>
                    <a:p>
                      <a:r>
                        <a:t>Manages containers on a node</a:t>
                      </a:r>
                    </a:p>
                  </a:txBody>
                  <a:tcPr/>
                </a:tc>
              </a:tr>
              <a:tr h="1028700">
                <a:tc>
                  <a:txBody>
                    <a:bodyPr/>
                    <a:lstStyle/>
                    <a:p>
                      <a:r>
                        <a:t>Kube-Proxy</a:t>
                      </a:r>
                    </a:p>
                  </a:txBody>
                  <a:tcPr/>
                </a:tc>
                <a:tc>
                  <a:txBody>
                    <a:bodyPr/>
                    <a:lstStyle/>
                    <a:p>
                      <a:r>
                        <a:t>Handles network rules and service routing</a:t>
                      </a:r>
                    </a:p>
                  </a:txBody>
                  <a:tcPr/>
                </a:tc>
              </a:tr>
              <a:tr h="1028700">
                <a:tc>
                  <a:txBody>
                    <a:bodyPr/>
                    <a:lstStyle/>
                    <a:p>
                      <a:r>
                        <a:t>Kube-Controller</a:t>
                      </a:r>
                    </a:p>
                  </a:txBody>
                  <a:tcPr/>
                </a:tc>
                <a:tc>
                  <a:txBody>
                    <a:bodyPr/>
                    <a:lstStyle/>
                    <a:p>
                      <a:r>
                        <a:t>Manages control loops for resource management</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Responsibilities of Kubelet</a:t>
            </a:r>
          </a:p>
        </p:txBody>
      </p:sp>
      <p:sp>
        <p:nvSpPr>
          <p:cNvPr id="3" name="Content Placeholder 2"/>
          <p:cNvSpPr>
            <a:spLocks noGrp="1"/>
          </p:cNvSpPr>
          <p:nvPr>
            <p:ph idx="1"/>
          </p:nvPr>
        </p:nvSpPr>
        <p:spPr/>
        <p:txBody>
          <a:bodyPr wrap="square"/>
          <a:lstStyle/>
          <a:p/>
          <a:p>
            <a:pPr>
              <a:defRPr sz="1800">
                <a:solidFill>
                  <a:srgbClr val="000000"/>
                </a:solidFill>
              </a:defRPr>
            </a:pPr>
            <a:r>
              <a:t>Here are the key responsibilities in more detail:</a:t>
            </a:r>
          </a:p>
          <a:p>
            <a:pPr>
              <a:defRPr sz="1800">
                <a:solidFill>
                  <a:srgbClr val="000000"/>
                </a:solidFill>
              </a:defRPr>
            </a:pPr>
          </a:p>
          <a:p>
            <a:pPr>
              <a:defRPr sz="1800">
                <a:solidFill>
                  <a:srgbClr val="000000"/>
                </a:solidFill>
              </a:defRPr>
            </a:pPr>
            <a:r>
              <a:t>- </a:t>
            </a:r>
            <a:r>
              <a:rPr b="1"/>
              <a:t>Running Containers</a:t>
            </a:r>
            <a:r>
              <a:t>: Kubelet ensures containers defined in each pod are running.</a:t>
            </a:r>
          </a:p>
          <a:p>
            <a:pPr>
              <a:defRPr sz="1800">
                <a:solidFill>
                  <a:srgbClr val="000000"/>
                </a:solidFill>
              </a:defRPr>
            </a:pPr>
            <a:r>
              <a:t>- </a:t>
            </a:r>
            <a:r>
              <a:rPr b="1"/>
              <a:t>Pod Status Updates</a:t>
            </a:r>
            <a:r>
              <a:t>: It sends frequent updates to the API server, enabling real-time health checks and monitoring.</a:t>
            </a:r>
          </a:p>
          <a:p>
            <a:pPr>
              <a:defRPr sz="1800">
                <a:solidFill>
                  <a:srgbClr val="000000"/>
                </a:solidFill>
              </a:defRPr>
            </a:pPr>
            <a:r>
              <a:t>- </a:t>
            </a:r>
            <a:r>
              <a:rPr b="1"/>
              <a:t>Monitoring Health</a:t>
            </a:r>
            <a:r>
              <a:t>: Kubelet runs health probes and restarts containers if necessary.</a:t>
            </a:r>
          </a:p>
          <a:p>
            <a:pPr>
              <a:defRPr sz="1800">
                <a:solidFill>
                  <a:srgbClr val="000000"/>
                </a:solidFill>
              </a:defRPr>
            </a:pPr>
            <a:r>
              <a:t>- </a:t>
            </a:r>
            <a:r>
              <a:rPr b="1"/>
              <a:t>Interfacing with Runtime</a:t>
            </a:r>
            <a:r>
              <a:t>: Talks to Docker, containerd, or CRI-O via the Container Runtime Interface.</a:t>
            </a:r>
          </a:p>
          <a:p>
            <a:pPr>
              <a:defRPr sz="1800">
                <a:solidFill>
                  <a:srgbClr val="000000"/>
                </a:solidFill>
              </a:defRPr>
            </a:pPr>
            <a:r>
              <a:t>- </a:t>
            </a:r>
            <a:r>
              <a:rPr b="1"/>
              <a:t>Mounting Volumes</a:t>
            </a:r>
            <a:r>
              <a:t>: Manages the mounting of storage for persistent or ephemeral use.</a:t>
            </a:r>
          </a:p>
          <a:p>
            <a:pPr>
              <a:defRPr sz="1800">
                <a:solidFill>
                  <a:srgbClr val="000000"/>
                </a:solidFill>
              </a:defRPr>
            </a:pPr>
          </a:p>
          <a:p>
            <a:pPr>
              <a:defRPr sz="1800">
                <a:solidFill>
                  <a:srgbClr val="000000"/>
                </a:solidFill>
              </a:defRPr>
            </a:pPr>
            <a:r>
              <a:t>In short, Kubelet ensures your applications run reliably on each node.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Kubelet Health Checks</a:t>
            </a:r>
          </a:p>
        </p:txBody>
      </p:sp>
      <p:sp>
        <p:nvSpPr>
          <p:cNvPr id="3" name="Content Placeholder 2"/>
          <p:cNvSpPr>
            <a:spLocks noGrp="1"/>
          </p:cNvSpPr>
          <p:nvPr>
            <p:ph idx="1"/>
          </p:nvPr>
        </p:nvSpPr>
        <p:spPr/>
        <p:txBody>
          <a:bodyPr wrap="square"/>
          <a:lstStyle/>
          <a:p/>
          <a:p>
            <a:pPr>
              <a:defRPr sz="1800">
                <a:solidFill>
                  <a:srgbClr val="000000"/>
                </a:solidFill>
              </a:defRPr>
            </a:pPr>
            <a:r>
              <a:t>Kubelet supports two important types of health probes:</a:t>
            </a:r>
          </a:p>
          <a:p>
            <a:pPr>
              <a:defRPr sz="1800">
                <a:solidFill>
                  <a:srgbClr val="000000"/>
                </a:solidFill>
              </a:defRPr>
            </a:pPr>
          </a:p>
          <a:p>
            <a:pPr>
              <a:defRPr sz="1800">
                <a:solidFill>
                  <a:srgbClr val="000000"/>
                </a:solidFill>
              </a:defRPr>
            </a:pPr>
            <a:r>
              <a:t>- </a:t>
            </a:r>
            <a:r>
              <a:rPr b="1"/>
              <a:t>Liveness Probe</a:t>
            </a:r>
            <a:r>
              <a:t>: Detects if a container is in a broken state. If it fails, the container is restarted automatically. Useful for detecting deadlocks.</a:t>
            </a:r>
          </a:p>
          <a:p>
            <a:pPr>
              <a:defRPr sz="1800">
                <a:solidFill>
                  <a:srgbClr val="000000"/>
                </a:solidFill>
              </a:defRPr>
            </a:pPr>
            <a:r>
              <a:t>- </a:t>
            </a:r>
            <a:r>
              <a:rPr b="1"/>
              <a:t>Readiness Probe</a:t>
            </a:r>
            <a:r>
              <a:t>: Indicates whether a container is ready to accept traffic. It helps control when a pod is added to the service endpoint list.</a:t>
            </a:r>
          </a:p>
          <a:p>
            <a:pPr>
              <a:defRPr sz="1800">
                <a:solidFill>
                  <a:srgbClr val="000000"/>
                </a:solidFill>
              </a:defRPr>
            </a:pPr>
          </a:p>
          <a:p>
            <a:pPr>
              <a:defRPr sz="1800">
                <a:solidFill>
                  <a:srgbClr val="000000"/>
                </a:solidFill>
              </a:defRPr>
            </a:pPr>
            <a:r>
              <a:t>These probes enhance the resilience and availability of applications by enabling intelligent restarts and controlled traffic routing.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Kubelet Logs</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To debug Kubelet issues, you can check its logs:</a:t>
            </a:r>
            <a:br/>
            <a:r>
              <a:t>```bash</a:t>
            </a:r>
            <a:br/>
            <a:r>
              <a:t>journalctl -u kubelet</a:t>
            </a:r>
            <a:br/>
            <a:r>
              <a:t>```</a:t>
            </a:r>
            <a:br/>
            <a:r>
              <a:t>Or if not using systemd:</a:t>
            </a:r>
            <a:br/>
            <a:r>
              <a:t>```bash</a:t>
            </a:r>
            <a:br/>
            <a:r>
              <a:t>/var/log/kubelet.log</a:t>
            </a:r>
            <a:br/>
            <a:r>
              <a:t>```</a:t>
            </a:r>
            <a:b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