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7" d="100"/>
          <a:sy n="107" d="100"/>
        </p:scale>
        <p:origin x="7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7959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79897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18829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94962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4796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3663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9233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8506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829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1699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3629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701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320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1442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23787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3995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7669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4/8/2025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8325437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What Are the Benefits of Using Docker?</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a:t>
            </a:r>
          </a:p>
        </p:txBody>
      </p:sp>
      <p:sp>
        <p:nvSpPr>
          <p:cNvPr id="3" name="Content Placeholder 2"/>
          <p:cNvSpPr>
            <a:spLocks noGrp="1"/>
          </p:cNvSpPr>
          <p:nvPr>
            <p:ph idx="1"/>
          </p:nvPr>
        </p:nvSpPr>
        <p:spPr/>
        <p:txBody>
          <a:bodyPr wrap="square">
            <a:normAutofit fontScale="77500" lnSpcReduction="20000"/>
          </a:bodyPr>
          <a:lstStyle/>
          <a:p>
            <a:pPr algn="ctr">
              <a:defRPr sz="2400" b="1">
                <a:solidFill>
                  <a:srgbClr val="000000"/>
                </a:solidFill>
              </a:defRPr>
            </a:pPr>
            <a:r>
              <a:rPr dirty="0"/>
              <a:t>Description:</a:t>
            </a:r>
          </a:p>
          <a:p>
            <a:pPr>
              <a:defRPr sz="1800">
                <a:solidFill>
                  <a:srgbClr val="000000"/>
                </a:solidFill>
              </a:defRPr>
            </a:pPr>
            <a:r>
              <a:rPr dirty="0"/>
              <a:t>Docker enhances security by isolating applications at the process level. This means vulnerabilities in one container are less likely to impact others. Additionally, containers can be configured with specific privileges, read-only file systems, and network access controls.</a:t>
            </a:r>
          </a:p>
          <a:p>
            <a:pPr>
              <a:defRPr sz="1800">
                <a:solidFill>
                  <a:srgbClr val="000000"/>
                </a:solidFill>
              </a:defRPr>
            </a:pPr>
            <a:endParaRPr dirty="0"/>
          </a:p>
          <a:p>
            <a:pPr algn="ctr">
              <a:defRPr sz="2400" b="1">
                <a:solidFill>
                  <a:srgbClr val="000000"/>
                </a:solidFill>
              </a:defRPr>
            </a:pPr>
            <a:r>
              <a:rPr dirty="0"/>
              <a:t>Tools &amp; Practices:</a:t>
            </a:r>
          </a:p>
          <a:p>
            <a:pPr>
              <a:defRPr sz="1800">
                <a:solidFill>
                  <a:srgbClr val="000000"/>
                </a:solidFill>
              </a:defRPr>
            </a:pPr>
            <a:r>
              <a:rPr dirty="0"/>
              <a:t>- Use </a:t>
            </a:r>
            <a:r>
              <a:rPr b="1" dirty="0"/>
              <a:t>Docker Bench</a:t>
            </a:r>
            <a:r>
              <a:rPr dirty="0"/>
              <a:t> for security audits.</a:t>
            </a:r>
          </a:p>
          <a:p>
            <a:pPr>
              <a:defRPr sz="1800">
                <a:solidFill>
                  <a:srgbClr val="000000"/>
                </a:solidFill>
              </a:defRPr>
            </a:pPr>
            <a:r>
              <a:rPr dirty="0"/>
              <a:t>- Implement </a:t>
            </a:r>
            <a:r>
              <a:rPr b="1" dirty="0" err="1"/>
              <a:t>AppArmor</a:t>
            </a:r>
            <a:r>
              <a:rPr dirty="0"/>
              <a:t>, </a:t>
            </a:r>
            <a:r>
              <a:rPr b="1" dirty="0" err="1"/>
              <a:t>SELinux</a:t>
            </a:r>
            <a:r>
              <a:rPr dirty="0"/>
              <a:t>, and </a:t>
            </a:r>
            <a:r>
              <a:rPr b="1" dirty="0"/>
              <a:t>Seccomp</a:t>
            </a:r>
            <a:r>
              <a:rPr dirty="0"/>
              <a:t> profiles for runtime hardening.</a:t>
            </a:r>
          </a:p>
          <a:p>
            <a:pPr>
              <a:defRPr sz="1800">
                <a:solidFill>
                  <a:srgbClr val="000000"/>
                </a:solidFill>
              </a:defRPr>
            </a:pPr>
            <a:r>
              <a:rPr dirty="0"/>
              <a:t>- Always use minimal base images (like `alpine`) to reduce the attack surface.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Scalability &amp; Microservices</a:t>
            </a:r>
          </a:p>
        </p:txBody>
      </p:sp>
      <p:sp>
        <p:nvSpPr>
          <p:cNvPr id="3" name="Content Placeholder 2"/>
          <p:cNvSpPr>
            <a:spLocks noGrp="1"/>
          </p:cNvSpPr>
          <p:nvPr>
            <p:ph idx="1"/>
          </p:nvPr>
        </p:nvSpPr>
        <p:spPr/>
        <p:txBody>
          <a:bodyPr wrap="square">
            <a:normAutofit fontScale="85000" lnSpcReduction="20000"/>
          </a:bodyPr>
          <a:lstStyle/>
          <a:p>
            <a:pPr algn="ctr">
              <a:defRPr sz="2400" b="1">
                <a:solidFill>
                  <a:srgbClr val="000000"/>
                </a:solidFill>
              </a:defRPr>
            </a:pPr>
            <a:r>
              <a:rPr dirty="0"/>
              <a:t>Description:</a:t>
            </a:r>
          </a:p>
          <a:p>
            <a:pPr>
              <a:defRPr sz="1800">
                <a:solidFill>
                  <a:srgbClr val="000000"/>
                </a:solidFill>
              </a:defRPr>
            </a:pPr>
            <a:r>
              <a:rPr dirty="0"/>
              <a:t>Docker is ideal for microservices architecture. Each service (e.g., user service, auth service, payment service) runs in its own container and communicates via APIs. Containers can be independently deployed, scaled, and updated without affecting other services.</a:t>
            </a:r>
          </a:p>
          <a:p>
            <a:pPr>
              <a:defRPr sz="1800">
                <a:solidFill>
                  <a:srgbClr val="000000"/>
                </a:solidFill>
              </a:defRPr>
            </a:pPr>
            <a:endParaRPr dirty="0"/>
          </a:p>
          <a:p>
            <a:pPr algn="ctr">
              <a:defRPr sz="2400" b="1">
                <a:solidFill>
                  <a:srgbClr val="000000"/>
                </a:solidFill>
              </a:defRPr>
            </a:pPr>
            <a:r>
              <a:rPr dirty="0"/>
              <a:t>Tools:</a:t>
            </a:r>
          </a:p>
          <a:p>
            <a:pPr>
              <a:defRPr sz="1800">
                <a:solidFill>
                  <a:srgbClr val="000000"/>
                </a:solidFill>
              </a:defRPr>
            </a:pPr>
            <a:r>
              <a:rPr dirty="0"/>
              <a:t>Use orchestration platforms like </a:t>
            </a:r>
            <a:r>
              <a:rPr b="1" dirty="0"/>
              <a:t>Kubernetes</a:t>
            </a:r>
            <a:r>
              <a:rPr dirty="0"/>
              <a:t>, </a:t>
            </a:r>
            <a:r>
              <a:rPr b="1" dirty="0"/>
              <a:t>Docker Swarm</a:t>
            </a:r>
            <a:r>
              <a:rPr dirty="0"/>
              <a:t>, or </a:t>
            </a:r>
            <a:r>
              <a:rPr b="1" dirty="0"/>
              <a:t>Nomad</a:t>
            </a:r>
            <a:r>
              <a:rPr dirty="0"/>
              <a:t> to manage containerized applications, enable auto-scaling, self-healing, service discovery, and rolling updates.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Version Control for Environments</a:t>
            </a:r>
          </a:p>
        </p:txBody>
      </p:sp>
      <p:sp>
        <p:nvSpPr>
          <p:cNvPr id="3" name="Content Placeholder 2"/>
          <p:cNvSpPr>
            <a:spLocks noGrp="1"/>
          </p:cNvSpPr>
          <p:nvPr>
            <p:ph idx="1"/>
          </p:nvPr>
        </p:nvSpPr>
        <p:spPr/>
        <p:txBody>
          <a:bodyPr wrap="square">
            <a:normAutofit fontScale="85000" lnSpcReduction="10000"/>
          </a:bodyPr>
          <a:lstStyle/>
          <a:p>
            <a:pPr algn="ctr">
              <a:defRPr sz="2400" b="1">
                <a:solidFill>
                  <a:srgbClr val="000000"/>
                </a:solidFill>
              </a:defRPr>
            </a:pPr>
            <a:r>
              <a:rPr dirty="0"/>
              <a:t>Description:</a:t>
            </a:r>
          </a:p>
          <a:p>
            <a:pPr>
              <a:defRPr sz="1800">
                <a:solidFill>
                  <a:srgbClr val="000000"/>
                </a:solidFill>
              </a:defRPr>
            </a:pPr>
            <a:r>
              <a:rPr dirty="0" err="1"/>
              <a:t>Dockerfiles</a:t>
            </a:r>
            <a:r>
              <a:rPr dirty="0"/>
              <a:t> and `docker-compose` configurations are plain text and can be versioned using Git. This makes infrastructure reproducible and traceable, just like application code.</a:t>
            </a:r>
          </a:p>
          <a:p>
            <a:pPr>
              <a:defRPr sz="1800">
                <a:solidFill>
                  <a:srgbClr val="000000"/>
                </a:solidFill>
              </a:defRPr>
            </a:pPr>
            <a:endParaRPr dirty="0"/>
          </a:p>
          <a:p>
            <a:pPr algn="ctr">
              <a:defRPr sz="2400" b="1">
                <a:solidFill>
                  <a:srgbClr val="000000"/>
                </a:solidFill>
              </a:defRPr>
            </a:pPr>
            <a:r>
              <a:rPr dirty="0"/>
              <a:t>Benefit:</a:t>
            </a:r>
          </a:p>
          <a:p>
            <a:pPr>
              <a:defRPr sz="1800">
                <a:solidFill>
                  <a:srgbClr val="000000"/>
                </a:solidFill>
              </a:defRPr>
            </a:pPr>
            <a:r>
              <a:rPr dirty="0"/>
              <a:t>You can easily roll back to a previous version of your application or configuration. Every change is tracked, reviewed, and reproducible — enabling better team collaboration and debugging.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Infrastructure as Code (IaC)</a:t>
            </a:r>
          </a:p>
        </p:txBody>
      </p:sp>
      <p:sp>
        <p:nvSpPr>
          <p:cNvPr id="3" name="Content Placeholder 2"/>
          <p:cNvSpPr>
            <a:spLocks noGrp="1"/>
          </p:cNvSpPr>
          <p:nvPr>
            <p:ph idx="1"/>
          </p:nvPr>
        </p:nvSpPr>
        <p:spPr/>
        <p:txBody>
          <a:bodyPr wrap="square">
            <a:normAutofit fontScale="77500" lnSpcReduction="20000"/>
          </a:bodyPr>
          <a:lstStyle/>
          <a:p>
            <a:endParaRPr/>
          </a:p>
          <a:p>
            <a:pPr algn="ctr">
              <a:defRPr sz="2400" b="1">
                <a:solidFill>
                  <a:srgbClr val="000000"/>
                </a:solidFill>
              </a:defRPr>
            </a:pPr>
            <a:r>
              <a:t>Description:</a:t>
            </a:r>
          </a:p>
          <a:p>
            <a:pPr>
              <a:defRPr sz="1800">
                <a:solidFill>
                  <a:srgbClr val="000000"/>
                </a:solidFill>
              </a:defRPr>
            </a:pPr>
            <a:r>
              <a:t>Docker supports infrastructure as code by allowing you to define entire environments through text files like `Dockerfile` and `docker-compose.yml`. This makes it easy to manage, test, and version infrastructure setups.</a:t>
            </a:r>
          </a:p>
          <a:p>
            <a:pPr>
              <a:defRPr sz="1800">
                <a:solidFill>
                  <a:srgbClr val="000000"/>
                </a:solidFill>
              </a:defRPr>
            </a:pPr>
            <a:endParaRPr/>
          </a:p>
          <a:p>
            <a:pPr algn="ctr">
              <a:defRPr sz="2400" b="1">
                <a:solidFill>
                  <a:srgbClr val="000000"/>
                </a:solidFill>
              </a:defRPr>
            </a:pPr>
            <a:r>
              <a:t>Benefit:</a:t>
            </a:r>
          </a:p>
          <a:p>
            <a:pPr>
              <a:defRPr sz="1800">
                <a:solidFill>
                  <a:srgbClr val="000000"/>
                </a:solidFill>
              </a:defRPr>
            </a:pPr>
            <a:r>
              <a:t>You can automate the setup of databases, caches, message queues, and more in your development or test environment. Complex environments can be replicated across teams or even continents in seconds.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Community &amp; Ecosystem</a:t>
            </a:r>
          </a:p>
        </p:txBody>
      </p:sp>
      <p:sp>
        <p:nvSpPr>
          <p:cNvPr id="3" name="Content Placeholder 2"/>
          <p:cNvSpPr>
            <a:spLocks noGrp="1"/>
          </p:cNvSpPr>
          <p:nvPr>
            <p:ph idx="1"/>
          </p:nvPr>
        </p:nvSpPr>
        <p:spPr/>
        <p:txBody>
          <a:bodyPr wrap="square">
            <a:noAutofit/>
          </a:bodyPr>
          <a:lstStyle/>
          <a:p>
            <a:pPr algn="ctr">
              <a:defRPr sz="2400" b="1">
                <a:solidFill>
                  <a:srgbClr val="000000"/>
                </a:solidFill>
              </a:defRPr>
            </a:pPr>
            <a:r>
              <a:rPr sz="1200" dirty="0"/>
              <a:t>Description:</a:t>
            </a:r>
          </a:p>
          <a:p>
            <a:pPr>
              <a:defRPr sz="1800">
                <a:solidFill>
                  <a:srgbClr val="000000"/>
                </a:solidFill>
              </a:defRPr>
            </a:pPr>
            <a:r>
              <a:rPr sz="1200" dirty="0"/>
              <a:t>Docker has a large and active community, which means there are thousands of pre-built images available on Docker Hub for everything from databases and programming languages to monitoring tools and proxies.</a:t>
            </a:r>
          </a:p>
          <a:p>
            <a:pPr algn="ctr">
              <a:defRPr sz="2400" b="1">
                <a:solidFill>
                  <a:srgbClr val="000000"/>
                </a:solidFill>
              </a:defRPr>
            </a:pPr>
            <a:r>
              <a:rPr sz="1200" dirty="0"/>
              <a:t>Ecosystem Tools:</a:t>
            </a:r>
          </a:p>
          <a:p>
            <a:pPr>
              <a:defRPr sz="1800">
                <a:solidFill>
                  <a:srgbClr val="000000"/>
                </a:solidFill>
              </a:defRPr>
            </a:pPr>
            <a:r>
              <a:rPr sz="1200" dirty="0"/>
              <a:t>- </a:t>
            </a:r>
            <a:r>
              <a:rPr sz="1200" b="1" dirty="0"/>
              <a:t>Docker Desktop</a:t>
            </a:r>
            <a:r>
              <a:rPr sz="1200" dirty="0"/>
              <a:t>: GUI for managing containers.</a:t>
            </a:r>
          </a:p>
          <a:p>
            <a:pPr>
              <a:defRPr sz="1800">
                <a:solidFill>
                  <a:srgbClr val="000000"/>
                </a:solidFill>
              </a:defRPr>
            </a:pPr>
            <a:r>
              <a:rPr sz="1200" dirty="0"/>
              <a:t>- </a:t>
            </a:r>
            <a:r>
              <a:rPr sz="1200" b="1" dirty="0" err="1"/>
              <a:t>Portainer</a:t>
            </a:r>
            <a:r>
              <a:rPr sz="1200" dirty="0"/>
              <a:t>: Web interface for Docker management.</a:t>
            </a:r>
          </a:p>
          <a:p>
            <a:pPr>
              <a:defRPr sz="1800">
                <a:solidFill>
                  <a:srgbClr val="000000"/>
                </a:solidFill>
              </a:defRPr>
            </a:pPr>
            <a:r>
              <a:rPr sz="1200" dirty="0"/>
              <a:t>- </a:t>
            </a:r>
            <a:r>
              <a:rPr sz="1200" b="1" dirty="0"/>
              <a:t>Dive</a:t>
            </a:r>
            <a:r>
              <a:rPr sz="1200" dirty="0"/>
              <a:t>: Tool for analyzing image layers.</a:t>
            </a:r>
          </a:p>
          <a:p>
            <a:pPr algn="ctr">
              <a:defRPr sz="2400" b="1">
                <a:solidFill>
                  <a:srgbClr val="000000"/>
                </a:solidFill>
              </a:defRPr>
            </a:pPr>
            <a:r>
              <a:rPr sz="1200" dirty="0"/>
              <a:t>Impact:</a:t>
            </a:r>
          </a:p>
          <a:p>
            <a:pPr>
              <a:defRPr sz="1800">
                <a:solidFill>
                  <a:srgbClr val="000000"/>
                </a:solidFill>
              </a:defRPr>
            </a:pPr>
            <a:r>
              <a:rPr sz="1200" dirty="0"/>
              <a:t>Strong community support ensures fast troubleshooting, rich documentation, and constant innovation.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What Are the Benefits of Using Docker?</a:t>
            </a:r>
          </a:p>
        </p:txBody>
      </p:sp>
      <p:sp>
        <p:nvSpPr>
          <p:cNvPr id="3" name="Content Placeholder 2"/>
          <p:cNvSpPr>
            <a:spLocks noGrp="1"/>
          </p:cNvSpPr>
          <p:nvPr>
            <p:ph idx="1"/>
          </p:nvPr>
        </p:nvSpPr>
        <p:spPr/>
        <p:txBody>
          <a:bodyPr wrap="square">
            <a:normAutofit lnSpcReduction="10000"/>
          </a:bodyPr>
          <a:lstStyle/>
          <a:p>
            <a:pPr algn="ctr">
              <a:defRPr sz="2400" b="1">
                <a:solidFill>
                  <a:srgbClr val="000000"/>
                </a:solidFill>
              </a:defRPr>
            </a:pPr>
            <a:r>
              <a:rPr dirty="0"/>
              <a:t>Introduction:</a:t>
            </a:r>
          </a:p>
          <a:p>
            <a:pPr>
              <a:defRPr sz="1800">
                <a:solidFill>
                  <a:srgbClr val="000000"/>
                </a:solidFill>
              </a:defRPr>
            </a:pPr>
            <a:r>
              <a:rPr dirty="0"/>
              <a:t>Docker is an open-source platform that enables developers to automate the deployment of applications inside lightweight, portable containers. Containers include the application code along with all its dependencies, configurations, and environment settings, which ensures that the application runs the same regardless of where it is deployed. Docker is central to modern DevOps workflows, continuous integration and delivery (CI/CD), microservices, and cloud-native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Consistency Across Environments</a:t>
            </a:r>
          </a:p>
        </p:txBody>
      </p:sp>
      <p:sp>
        <p:nvSpPr>
          <p:cNvPr id="3" name="Content Placeholder 2"/>
          <p:cNvSpPr>
            <a:spLocks noGrp="1"/>
          </p:cNvSpPr>
          <p:nvPr>
            <p:ph idx="1"/>
          </p:nvPr>
        </p:nvSpPr>
        <p:spPr/>
        <p:txBody>
          <a:bodyPr wrap="square">
            <a:normAutofit fontScale="77500" lnSpcReduction="20000"/>
          </a:bodyPr>
          <a:lstStyle/>
          <a:p>
            <a:pPr algn="ctr">
              <a:defRPr sz="2400" b="1">
                <a:solidFill>
                  <a:srgbClr val="000000"/>
                </a:solidFill>
              </a:defRPr>
            </a:pPr>
            <a:r>
              <a:rPr dirty="0"/>
              <a:t>Description:</a:t>
            </a:r>
          </a:p>
          <a:p>
            <a:pPr>
              <a:defRPr sz="1800">
                <a:solidFill>
                  <a:srgbClr val="000000"/>
                </a:solidFill>
              </a:defRPr>
            </a:pPr>
            <a:r>
              <a:rPr dirty="0"/>
              <a:t>One of Docker’s biggest strengths is its ability to ensure consistency across development, testing, and production environments. This is because Docker packages the application and its dependencies into a single image, ensuring that the behavior of the application is the same no matter where it runs.</a:t>
            </a:r>
          </a:p>
          <a:p>
            <a:pPr>
              <a:defRPr sz="1800">
                <a:solidFill>
                  <a:srgbClr val="000000"/>
                </a:solidFill>
              </a:defRPr>
            </a:pPr>
            <a:endParaRPr dirty="0"/>
          </a:p>
          <a:p>
            <a:pPr algn="ctr">
              <a:defRPr sz="2400" b="1">
                <a:solidFill>
                  <a:srgbClr val="000000"/>
                </a:solidFill>
              </a:defRPr>
            </a:pPr>
            <a:r>
              <a:rPr dirty="0"/>
              <a:t>Real-World Impact:</a:t>
            </a:r>
          </a:p>
          <a:p>
            <a:pPr>
              <a:defRPr sz="1800">
                <a:solidFill>
                  <a:srgbClr val="000000"/>
                </a:solidFill>
              </a:defRPr>
            </a:pPr>
            <a:r>
              <a:rPr dirty="0"/>
              <a:t>In traditional setups, subtle differences in environment configurations (OS versions, library versions, path settings) can cause applications to fail when moved to production. Docker eliminates this by creating a controlled and reproducible environment.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Isolation</a:t>
            </a:r>
          </a:p>
        </p:txBody>
      </p:sp>
      <p:sp>
        <p:nvSpPr>
          <p:cNvPr id="3" name="Content Placeholder 2"/>
          <p:cNvSpPr>
            <a:spLocks noGrp="1"/>
          </p:cNvSpPr>
          <p:nvPr>
            <p:ph idx="1"/>
          </p:nvPr>
        </p:nvSpPr>
        <p:spPr/>
        <p:txBody>
          <a:bodyPr wrap="square">
            <a:normAutofit fontScale="77500" lnSpcReduction="20000"/>
          </a:bodyPr>
          <a:lstStyle/>
          <a:p>
            <a:pPr algn="ctr">
              <a:defRPr sz="2400" b="1">
                <a:solidFill>
                  <a:srgbClr val="000000"/>
                </a:solidFill>
              </a:defRPr>
            </a:pPr>
            <a:r>
              <a:rPr dirty="0"/>
              <a:t>Description:</a:t>
            </a:r>
          </a:p>
          <a:p>
            <a:pPr>
              <a:defRPr sz="1800">
                <a:solidFill>
                  <a:srgbClr val="000000"/>
                </a:solidFill>
              </a:defRPr>
            </a:pPr>
            <a:r>
              <a:rPr dirty="0"/>
              <a:t>Each Docker container operates in complete isolation from the host system and from other containers. It has its own file system, processes, network interface, and resources. This provides a high degree of separation and security between applications.</a:t>
            </a:r>
          </a:p>
          <a:p>
            <a:pPr>
              <a:defRPr sz="1800">
                <a:solidFill>
                  <a:srgbClr val="000000"/>
                </a:solidFill>
              </a:defRPr>
            </a:pPr>
            <a:endParaRPr dirty="0"/>
          </a:p>
          <a:p>
            <a:pPr algn="ctr">
              <a:defRPr sz="2400" b="1">
                <a:solidFill>
                  <a:srgbClr val="000000"/>
                </a:solidFill>
              </a:defRPr>
            </a:pPr>
            <a:r>
              <a:rPr dirty="0"/>
              <a:t>Use Case:</a:t>
            </a:r>
          </a:p>
          <a:p>
            <a:pPr>
              <a:defRPr sz="1800">
                <a:solidFill>
                  <a:srgbClr val="000000"/>
                </a:solidFill>
              </a:defRPr>
            </a:pPr>
            <a:r>
              <a:rPr dirty="0"/>
              <a:t>Multiple applications with conflicting software requirements (e.g., different Python or Node versions) can run side-by-side on the same machine without any issues. This isolation also helps in testing or debugging environments that mimic production closely without interfering with actual production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415131"/>
            <a:ext cx="7200897" cy="977900"/>
          </a:xfrm>
        </p:spPr>
        <p:txBody>
          <a:bodyPr/>
          <a:lstStyle/>
          <a:p>
            <a:r>
              <a:rPr dirty="0"/>
              <a:t>Lightweight &amp; Fast</a:t>
            </a:r>
          </a:p>
        </p:txBody>
      </p:sp>
      <p:sp>
        <p:nvSpPr>
          <p:cNvPr id="3" name="Content Placeholder 2"/>
          <p:cNvSpPr>
            <a:spLocks noGrp="1"/>
          </p:cNvSpPr>
          <p:nvPr>
            <p:ph idx="1"/>
          </p:nvPr>
        </p:nvSpPr>
        <p:spPr>
          <a:xfrm>
            <a:off x="971552" y="1567655"/>
            <a:ext cx="7400924" cy="2489202"/>
          </a:xfrm>
        </p:spPr>
        <p:txBody>
          <a:bodyPr wrap="square">
            <a:noAutofit/>
          </a:bodyPr>
          <a:lstStyle/>
          <a:p>
            <a:pPr algn="ctr">
              <a:defRPr sz="2400" b="1">
                <a:solidFill>
                  <a:srgbClr val="000000"/>
                </a:solidFill>
              </a:defRPr>
            </a:pPr>
            <a:r>
              <a:rPr sz="1400" dirty="0"/>
              <a:t>Description:</a:t>
            </a:r>
          </a:p>
          <a:p>
            <a:pPr>
              <a:defRPr sz="1800">
                <a:solidFill>
                  <a:srgbClr val="000000"/>
                </a:solidFill>
              </a:defRPr>
            </a:pPr>
            <a:r>
              <a:rPr sz="1400" dirty="0"/>
              <a:t>Unlike traditional virtual machines, Docker containers do not require a full guest operating system. They share the host kernel and run as isolated processes. This architecture results in much faster startup times and lower overhead compared to VMs.</a:t>
            </a:r>
          </a:p>
          <a:p>
            <a:pPr algn="ctr">
              <a:defRPr sz="2400" b="1">
                <a:solidFill>
                  <a:srgbClr val="000000"/>
                </a:solidFill>
              </a:defRPr>
            </a:pPr>
            <a:r>
              <a:rPr sz="1400" dirty="0"/>
              <a:t>Benefits:</a:t>
            </a:r>
          </a:p>
          <a:p>
            <a:pPr>
              <a:defRPr sz="1800">
                <a:solidFill>
                  <a:srgbClr val="000000"/>
                </a:solidFill>
              </a:defRPr>
            </a:pPr>
            <a:r>
              <a:rPr sz="1400" dirty="0"/>
              <a:t>- Containers start in seconds (or less), allowing rapid scaling.</a:t>
            </a:r>
          </a:p>
          <a:p>
            <a:pPr>
              <a:defRPr sz="1800">
                <a:solidFill>
                  <a:srgbClr val="000000"/>
                </a:solidFill>
              </a:defRPr>
            </a:pPr>
            <a:r>
              <a:rPr sz="1400" dirty="0"/>
              <a:t>- Minimal resource usage (disk, CPU, memory), making them ideal for microservices or serverless-style deployments.</a:t>
            </a:r>
          </a:p>
          <a:p>
            <a:pPr algn="ctr">
              <a:defRPr sz="2400" b="1">
                <a:solidFill>
                  <a:srgbClr val="000000"/>
                </a:solidFill>
              </a:defRPr>
            </a:pPr>
            <a:r>
              <a:rPr sz="1400" dirty="0"/>
              <a:t>Technical Note:</a:t>
            </a:r>
          </a:p>
          <a:p>
            <a:pPr>
              <a:defRPr sz="1800">
                <a:solidFill>
                  <a:srgbClr val="000000"/>
                </a:solidFill>
              </a:defRPr>
            </a:pPr>
            <a:r>
              <a:rPr sz="1400" dirty="0"/>
              <a:t>Because containers are built from layered filesystems (like AUFS, </a:t>
            </a:r>
            <a:r>
              <a:rPr sz="1400" dirty="0" err="1"/>
              <a:t>OverlayFS</a:t>
            </a:r>
            <a:r>
              <a:rPr sz="1400" dirty="0"/>
              <a:t>), only the changes are stored during builds or updates, saving space and speeding up operations.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Portability</a:t>
            </a:r>
          </a:p>
        </p:txBody>
      </p:sp>
      <p:sp>
        <p:nvSpPr>
          <p:cNvPr id="3" name="Content Placeholder 2"/>
          <p:cNvSpPr>
            <a:spLocks noGrp="1"/>
          </p:cNvSpPr>
          <p:nvPr>
            <p:ph idx="1"/>
          </p:nvPr>
        </p:nvSpPr>
        <p:spPr/>
        <p:txBody>
          <a:bodyPr wrap="square">
            <a:normAutofit fontScale="85000" lnSpcReduction="20000"/>
          </a:bodyPr>
          <a:lstStyle/>
          <a:p>
            <a:pPr algn="ctr">
              <a:defRPr sz="2400" b="1">
                <a:solidFill>
                  <a:srgbClr val="000000"/>
                </a:solidFill>
              </a:defRPr>
            </a:pPr>
            <a:r>
              <a:rPr dirty="0"/>
              <a:t>Description:</a:t>
            </a:r>
          </a:p>
          <a:p>
            <a:pPr>
              <a:defRPr sz="1800">
                <a:solidFill>
                  <a:srgbClr val="000000"/>
                </a:solidFill>
              </a:defRPr>
            </a:pPr>
            <a:r>
              <a:rPr dirty="0"/>
              <a:t>A Docker image created on one platform (e.g., a developer’s laptop) can be run unmodified on any other system that supports Docker, whether it's a different OS, virtual machine, physical server, or a cloud platform.</a:t>
            </a:r>
          </a:p>
          <a:p>
            <a:pPr>
              <a:defRPr sz="1800">
                <a:solidFill>
                  <a:srgbClr val="000000"/>
                </a:solidFill>
              </a:defRPr>
            </a:pPr>
            <a:endParaRPr dirty="0"/>
          </a:p>
          <a:p>
            <a:pPr algn="ctr">
              <a:defRPr sz="2400" b="1">
                <a:solidFill>
                  <a:srgbClr val="000000"/>
                </a:solidFill>
              </a:defRPr>
            </a:pPr>
            <a:r>
              <a:rPr dirty="0"/>
              <a:t>Use Case:</a:t>
            </a:r>
          </a:p>
          <a:p>
            <a:pPr>
              <a:defRPr sz="1800">
                <a:solidFill>
                  <a:srgbClr val="000000"/>
                </a:solidFill>
              </a:defRPr>
            </a:pPr>
            <a:r>
              <a:rPr dirty="0"/>
              <a:t>Portability is critical in today’s hybrid cloud environments. You can build once and deploy the same image to AWS, GCP, Azure, or on-prem servers. This reduces integration issues and streamlines deployment pipelines.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Simplified Configuration</a:t>
            </a:r>
          </a:p>
        </p:txBody>
      </p:sp>
      <p:sp>
        <p:nvSpPr>
          <p:cNvPr id="3" name="Content Placeholder 2"/>
          <p:cNvSpPr>
            <a:spLocks noGrp="1"/>
          </p:cNvSpPr>
          <p:nvPr>
            <p:ph idx="1"/>
          </p:nvPr>
        </p:nvSpPr>
        <p:spPr/>
        <p:txBody>
          <a:bodyPr wrap="square">
            <a:normAutofit fontScale="85000" lnSpcReduction="10000"/>
          </a:bodyPr>
          <a:lstStyle/>
          <a:p>
            <a:pPr algn="ctr">
              <a:defRPr sz="2400" b="1">
                <a:solidFill>
                  <a:srgbClr val="000000"/>
                </a:solidFill>
              </a:defRPr>
            </a:pPr>
            <a:r>
              <a:rPr dirty="0"/>
              <a:t>Description:</a:t>
            </a:r>
          </a:p>
          <a:p>
            <a:pPr>
              <a:defRPr sz="1800">
                <a:solidFill>
                  <a:srgbClr val="000000"/>
                </a:solidFill>
              </a:defRPr>
            </a:pPr>
            <a:r>
              <a:rPr dirty="0"/>
              <a:t>All environment setup, dependency installation, and configuration can be scripted in a `</a:t>
            </a:r>
            <a:r>
              <a:rPr dirty="0" err="1"/>
              <a:t>Dockerfile</a:t>
            </a:r>
            <a:r>
              <a:rPr dirty="0"/>
              <a:t>`, which makes Docker highly suitable for infrastructure as code (</a:t>
            </a:r>
            <a:r>
              <a:rPr dirty="0" err="1"/>
              <a:t>IaC</a:t>
            </a:r>
            <a:r>
              <a:rPr dirty="0"/>
              <a:t>).</a:t>
            </a:r>
          </a:p>
          <a:p>
            <a:pPr>
              <a:defRPr sz="1800">
                <a:solidFill>
                  <a:srgbClr val="000000"/>
                </a:solidFill>
              </a:defRPr>
            </a:pPr>
            <a:endParaRPr dirty="0"/>
          </a:p>
          <a:p>
            <a:pPr algn="ctr">
              <a:defRPr sz="2400" b="1">
                <a:solidFill>
                  <a:srgbClr val="000000"/>
                </a:solidFill>
              </a:defRPr>
            </a:pPr>
            <a:r>
              <a:rPr dirty="0"/>
              <a:t>Use Case:</a:t>
            </a:r>
          </a:p>
          <a:p>
            <a:pPr>
              <a:defRPr sz="1800">
                <a:solidFill>
                  <a:srgbClr val="000000"/>
                </a:solidFill>
              </a:defRPr>
            </a:pPr>
            <a:r>
              <a:rPr dirty="0"/>
              <a:t>Developers can onboard faster by simply cloning a repository and running `docker-compose up` instead of manually setting up databases, language runtimes, or local web servers. This ensures new team members have identical environments instantly.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Efficient Resource Utilization</a:t>
            </a:r>
          </a:p>
        </p:txBody>
      </p:sp>
      <p:sp>
        <p:nvSpPr>
          <p:cNvPr id="3" name="Content Placeholder 2"/>
          <p:cNvSpPr>
            <a:spLocks noGrp="1"/>
          </p:cNvSpPr>
          <p:nvPr>
            <p:ph idx="1"/>
          </p:nvPr>
        </p:nvSpPr>
        <p:spPr/>
        <p:txBody>
          <a:bodyPr wrap="square">
            <a:normAutofit fontScale="85000" lnSpcReduction="20000"/>
          </a:bodyPr>
          <a:lstStyle/>
          <a:p>
            <a:pPr algn="ctr">
              <a:defRPr sz="2400" b="1">
                <a:solidFill>
                  <a:srgbClr val="000000"/>
                </a:solidFill>
              </a:defRPr>
            </a:pPr>
            <a:r>
              <a:rPr dirty="0"/>
              <a:t>Description:</a:t>
            </a:r>
          </a:p>
          <a:p>
            <a:pPr>
              <a:defRPr sz="1800">
                <a:solidFill>
                  <a:srgbClr val="000000"/>
                </a:solidFill>
              </a:defRPr>
            </a:pPr>
            <a:r>
              <a:rPr dirty="0"/>
              <a:t>Since containers share the host OS kernel, they consume significantly fewer resources than virtual machines. This allows for high-density deployments — multiple containers can run on the same server without the bloat of redundant OS instances.</a:t>
            </a:r>
          </a:p>
          <a:p>
            <a:pPr>
              <a:defRPr sz="1800">
                <a:solidFill>
                  <a:srgbClr val="000000"/>
                </a:solidFill>
              </a:defRPr>
            </a:pPr>
            <a:endParaRPr dirty="0"/>
          </a:p>
          <a:p>
            <a:pPr algn="ctr">
              <a:defRPr sz="2400" b="1">
                <a:solidFill>
                  <a:srgbClr val="000000"/>
                </a:solidFill>
              </a:defRPr>
            </a:pPr>
            <a:r>
              <a:rPr dirty="0"/>
              <a:t>Benefit:</a:t>
            </a:r>
          </a:p>
          <a:p>
            <a:pPr>
              <a:defRPr sz="1800">
                <a:solidFill>
                  <a:srgbClr val="000000"/>
                </a:solidFill>
              </a:defRPr>
            </a:pPr>
            <a:r>
              <a:rPr dirty="0"/>
              <a:t>This efficiency reduces hardware and cloud costs, improves application performance, and maximizes utilization of infrastructure. It’s especially useful in serverless architectures or when deploying multiple microservices on a single machine.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CI/CD Integration</a:t>
            </a:r>
          </a:p>
        </p:txBody>
      </p:sp>
      <p:sp>
        <p:nvSpPr>
          <p:cNvPr id="3" name="Content Placeholder 2"/>
          <p:cNvSpPr>
            <a:spLocks noGrp="1"/>
          </p:cNvSpPr>
          <p:nvPr>
            <p:ph idx="1"/>
          </p:nvPr>
        </p:nvSpPr>
        <p:spPr/>
        <p:txBody>
          <a:bodyPr wrap="square">
            <a:normAutofit fontScale="85000" lnSpcReduction="20000"/>
          </a:bodyPr>
          <a:lstStyle/>
          <a:p>
            <a:pPr algn="ctr">
              <a:defRPr sz="2400" b="1">
                <a:solidFill>
                  <a:srgbClr val="000000"/>
                </a:solidFill>
              </a:defRPr>
            </a:pPr>
            <a:r>
              <a:rPr dirty="0"/>
              <a:t>Description:</a:t>
            </a:r>
          </a:p>
          <a:p>
            <a:pPr>
              <a:defRPr sz="1800">
                <a:solidFill>
                  <a:srgbClr val="000000"/>
                </a:solidFill>
              </a:defRPr>
            </a:pPr>
            <a:r>
              <a:rPr dirty="0"/>
              <a:t>Docker integrates seamlessly with popular CI/CD platforms (e.g., Jenkins, GitHub Actions, GitLab CI). You can use Docker to create repeatable build environments, run tests, and deploy applications in isolated containers.</a:t>
            </a:r>
          </a:p>
          <a:p>
            <a:pPr>
              <a:defRPr sz="1800">
                <a:solidFill>
                  <a:srgbClr val="000000"/>
                </a:solidFill>
              </a:defRPr>
            </a:pPr>
            <a:endParaRPr dirty="0"/>
          </a:p>
          <a:p>
            <a:pPr algn="ctr">
              <a:defRPr sz="2400" b="1">
                <a:solidFill>
                  <a:srgbClr val="000000"/>
                </a:solidFill>
              </a:defRPr>
            </a:pPr>
            <a:r>
              <a:rPr dirty="0"/>
              <a:t>Benefit:</a:t>
            </a:r>
          </a:p>
          <a:p>
            <a:pPr>
              <a:defRPr sz="1800">
                <a:solidFill>
                  <a:srgbClr val="000000"/>
                </a:solidFill>
              </a:defRPr>
            </a:pPr>
            <a:r>
              <a:rPr dirty="0"/>
              <a:t>By containerizing the testing and deployment process, you ensure consistency across all pipeline stages. This drastically reduces build errors caused by environment mismatch and speeds up your software delivery lifecycle.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Theme1" id="{A0BE0CF8-0BCC-42B1-BB14-618D344F3CE9}" vid="{03653CD7-33D1-4DE3-8C18-F7B4279CEC2A}"/>
    </a:ext>
  </a:extLst>
</a:theme>
</file>

<file path=docProps/app.xml><?xml version="1.0" encoding="utf-8"?>
<Properties xmlns="http://schemas.openxmlformats.org/officeDocument/2006/extended-properties" xmlns:vt="http://schemas.openxmlformats.org/officeDocument/2006/docPropsVTypes">
  <Template>Theme1</Template>
  <TotalTime>6</TotalTime>
  <Words>1141</Words>
  <Application>Microsoft Office PowerPoint</Application>
  <PresentationFormat>On-screen Show (16:9)</PresentationFormat>
  <Paragraphs>85</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Garamond</vt:lpstr>
      <vt:lpstr>Theme1</vt:lpstr>
      <vt:lpstr>What Are the Benefits of Using Docker?</vt:lpstr>
      <vt:lpstr>What Are the Benefits of Using Docker?</vt:lpstr>
      <vt:lpstr>Consistency Across Environments</vt:lpstr>
      <vt:lpstr>Isolation</vt:lpstr>
      <vt:lpstr>Lightweight &amp; Fast</vt:lpstr>
      <vt:lpstr>Portability</vt:lpstr>
      <vt:lpstr>Simplified Configuration</vt:lpstr>
      <vt:lpstr>Efficient Resource Utilization</vt:lpstr>
      <vt:lpstr>CI/CD Integration</vt:lpstr>
      <vt:lpstr>Security</vt:lpstr>
      <vt:lpstr>Scalability &amp; Microservices</vt:lpstr>
      <vt:lpstr>Version Control for Environments</vt:lpstr>
      <vt:lpstr>Infrastructure as Code (IaC)</vt:lpstr>
      <vt:lpstr>Community &amp; Ecosystem</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14</cp:revision>
  <dcterms:created xsi:type="dcterms:W3CDTF">2013-01-27T09:14:16Z</dcterms:created>
  <dcterms:modified xsi:type="dcterms:W3CDTF">2025-04-08T15:53:19Z</dcterms:modified>
  <cp:category/>
</cp:coreProperties>
</file>