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AWS</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Takeaway</a:t>
            </a:r>
          </a:p>
        </p:txBody>
      </p:sp>
      <p:sp>
        <p:nvSpPr>
          <p:cNvPr id="3" name="Content Placeholder 2"/>
          <p:cNvSpPr>
            <a:spLocks noGrp="1"/>
          </p:cNvSpPr>
          <p:nvPr>
            <p:ph idx="1"/>
          </p:nvPr>
        </p:nvSpPr>
        <p:spPr/>
        <p:txBody>
          <a:bodyPr wrap="square"/>
          <a:lstStyle/>
          <a:p/>
          <a:p>
            <a:pPr>
              <a:defRPr sz="1800">
                <a:solidFill>
                  <a:srgbClr val="000000"/>
                </a:solidFill>
              </a:defRPr>
            </a:pPr>
            <a:r>
              <a:t/>
            </a:r>
            <a:r>
              <a:rPr b="1"/>
              <a:t>AWS has revolutionized how businesses build and manage digital infrastructure.</a:t>
            </a:r>
            <a:r>
              <a:t/>
            </a:r>
          </a:p>
          <a:p>
            <a:pPr>
              <a:defRPr sz="1800">
                <a:solidFill>
                  <a:srgbClr val="000000"/>
                </a:solidFill>
              </a:defRPr>
            </a:pPr>
            <a:r>
              <a:t>Its popularity stems from being a secure, scalable, and cost-effective cloud platform that supports a wide range of applications—from small web apps to enterprise-level AI and big data solutions. Learning AWS opens doors to cloud careers and modern development workflows.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Introduction to AWS</a:t>
            </a:r>
          </a:p>
          <a:p>
            <a:pPr/>
            <a:r>
              <a:t>What AWS Offers</a:t>
            </a:r>
          </a:p>
          <a:p>
            <a:pPr/>
            <a:r>
              <a:t>Why AWS is Popular</a:t>
            </a:r>
          </a:p>
          <a:p>
            <a:pPr/>
            <a:r>
              <a:t>AWS vs Traditional Hosting</a:t>
            </a:r>
          </a:p>
          <a:p>
            <a:pPr/>
            <a:r>
              <a:t>Basic AWS Architecture</a:t>
            </a:r>
          </a:p>
          <a:p>
            <a:pPr/>
            <a:r>
              <a:t>Getting Started with AWS</a:t>
            </a:r>
          </a:p>
          <a:p>
            <a:pPr/>
            <a:r>
              <a:t>Use Cases of AWS</a:t>
            </a:r>
          </a:p>
          <a:p>
            <a:pPr/>
            <a:r>
              <a:t>Popular Companies Using AWS</a:t>
            </a:r>
          </a:p>
          <a:p>
            <a:pPr/>
            <a:r>
              <a:t>Key Takeaway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AWS</a:t>
            </a:r>
          </a:p>
        </p:txBody>
      </p:sp>
      <p:sp>
        <p:nvSpPr>
          <p:cNvPr id="3" name="Content Placeholder 2"/>
          <p:cNvSpPr>
            <a:spLocks noGrp="1"/>
          </p:cNvSpPr>
          <p:nvPr>
            <p:ph idx="1"/>
          </p:nvPr>
        </p:nvSpPr>
        <p:spPr/>
        <p:txBody>
          <a:bodyPr wrap="square"/>
          <a:lstStyle/>
          <a:p/>
          <a:p>
            <a:pPr>
              <a:defRPr sz="1800">
                <a:solidFill>
                  <a:srgbClr val="000000"/>
                </a:solidFill>
              </a:defRPr>
            </a:pPr>
            <a:r>
              <a:t/>
            </a:r>
            <a:r>
              <a:rPr b="1"/>
              <a:t>Amazon Web Services (AWS)</a:t>
            </a:r>
            <a:r>
              <a:t> is a cloud computing platform launched by Amazon in 2006. It provides on-demand access to a wide array of IT resources over the internet, including servers, storage, databases, networking, analytics, machine learning, and more. AWS helps businesses eliminate the need for physical infrastructure, allowing them to build and scale applications faster, with greater flexibility and cost-efficiency.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AWS Offers</a:t>
            </a:r>
          </a:p>
        </p:txBody>
      </p:sp>
      <p:sp>
        <p:nvSpPr>
          <p:cNvPr id="3" name="Content Placeholder 2"/>
          <p:cNvSpPr>
            <a:spLocks noGrp="1"/>
          </p:cNvSpPr>
          <p:nvPr>
            <p:ph idx="1"/>
          </p:nvPr>
        </p:nvSpPr>
        <p:spPr/>
        <p:txBody>
          <a:bodyPr wrap="square"/>
          <a:lstStyle/>
          <a:p/>
          <a:p>
            <a:pPr>
              <a:defRPr sz="1800">
                <a:solidFill>
                  <a:srgbClr val="000000"/>
                </a:solidFill>
              </a:defRPr>
            </a:pPr>
            <a:r>
              <a:t>- </a:t>
            </a:r>
            <a:r>
              <a:rPr b="1"/>
              <a:t>Compute (EC2, Lambda)</a:t>
            </a:r>
            <a:r>
              <a:t>: Run virtual servers or serverless functions based on demand.</a:t>
            </a:r>
          </a:p>
          <a:p>
            <a:pPr>
              <a:defRPr sz="1800">
                <a:solidFill>
                  <a:srgbClr val="000000"/>
                </a:solidFill>
              </a:defRPr>
            </a:pPr>
            <a:r>
              <a:t>- </a:t>
            </a:r>
            <a:r>
              <a:rPr b="1"/>
              <a:t>Storage (S3, EBS, Glacier)</a:t>
            </a:r>
            <a:r>
              <a:t>: Store files, backups, or archived data with durability and scalability.</a:t>
            </a:r>
          </a:p>
          <a:p>
            <a:pPr>
              <a:defRPr sz="1800">
                <a:solidFill>
                  <a:srgbClr val="000000"/>
                </a:solidFill>
              </a:defRPr>
            </a:pPr>
            <a:r>
              <a:t>- </a:t>
            </a:r>
            <a:r>
              <a:rPr b="1"/>
              <a:t>Databases (RDS, DynamoDB)</a:t>
            </a:r>
            <a:r>
              <a:t>: Use relational or NoSQL databases without managing infrastructure.</a:t>
            </a:r>
          </a:p>
          <a:p>
            <a:pPr>
              <a:defRPr sz="1800">
                <a:solidFill>
                  <a:srgbClr val="000000"/>
                </a:solidFill>
              </a:defRPr>
            </a:pPr>
            <a:r>
              <a:t>- </a:t>
            </a:r>
            <a:r>
              <a:rPr b="1"/>
              <a:t>Networking (VPC, Route 53, CloudFront)</a:t>
            </a:r>
            <a:r>
              <a:t>: Build secure and globally distributed networks.</a:t>
            </a:r>
          </a:p>
          <a:p>
            <a:pPr>
              <a:defRPr sz="1800">
                <a:solidFill>
                  <a:srgbClr val="000000"/>
                </a:solidFill>
              </a:defRPr>
            </a:pPr>
            <a:r>
              <a:t>- </a:t>
            </a:r>
            <a:r>
              <a:rPr b="1"/>
              <a:t>Machine Learning (SageMaker, Rekognition)</a:t>
            </a:r>
            <a:r>
              <a:t>: Train, deploy, and scale ML models with managed infrastructure.</a:t>
            </a:r>
          </a:p>
          <a:p>
            <a:pPr>
              <a:defRPr sz="1800">
                <a:solidFill>
                  <a:srgbClr val="000000"/>
                </a:solidFill>
              </a:defRPr>
            </a:pPr>
            <a:r>
              <a:t>- </a:t>
            </a:r>
            <a:r>
              <a:rPr b="1"/>
              <a:t>Security &amp; Identity (IAM, KMS)</a:t>
            </a:r>
            <a:r>
              <a:t>: Control access to resources and encrypt data.</a:t>
            </a:r>
          </a:p>
          <a:p>
            <a:pPr>
              <a:defRPr sz="1800">
                <a:solidFill>
                  <a:srgbClr val="000000"/>
                </a:solidFill>
              </a:defRPr>
            </a:pPr>
            <a:r>
              <a:t>- </a:t>
            </a:r>
            <a:r>
              <a:rPr b="1"/>
              <a:t>Developer Tools (CodeBuild, CodeDeploy, CodePipeline)</a:t>
            </a:r>
            <a:r>
              <a:t>: Automate software development and delivery.</a:t>
            </a:r>
          </a:p>
          <a:p>
            <a:pPr>
              <a:defRPr sz="1800">
                <a:solidFill>
                  <a:srgbClr val="000000"/>
                </a:solidFill>
              </a:defRPr>
            </a:pPr>
            <a:r>
              <a:t>- </a:t>
            </a:r>
            <a:r>
              <a:rPr b="1"/>
              <a:t>Monitoring &amp; Management (CloudWatch, CloudTrail)</a:t>
            </a:r>
            <a:r>
              <a:t>: Gain operational visibility and ensure compliance.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AWS is Popular</a:t>
            </a:r>
          </a:p>
        </p:txBody>
      </p:sp>
      <p:sp>
        <p:nvSpPr>
          <p:cNvPr id="3" name="Content Placeholder 2"/>
          <p:cNvSpPr>
            <a:spLocks noGrp="1"/>
          </p:cNvSpPr>
          <p:nvPr>
            <p:ph idx="1"/>
          </p:nvPr>
        </p:nvSpPr>
        <p:spPr/>
        <p:txBody>
          <a:bodyPr wrap="square"/>
          <a:lstStyle/>
          <a:p/>
          <a:p>
            <a:pPr>
              <a:defRPr sz="1800">
                <a:solidFill>
                  <a:srgbClr val="000000"/>
                </a:solidFill>
              </a:defRPr>
            </a:pPr>
            <a:r>
              <a:t>- </a:t>
            </a:r>
            <a:r>
              <a:rPr b="1"/>
              <a:t>Market Dominance</a:t>
            </a:r>
            <a:r>
              <a:t>: AWS was the first major cloud provider and continues to hold a leading market share, trusted by startups, enterprises, and governments.</a:t>
            </a:r>
          </a:p>
          <a:p>
            <a:pPr>
              <a:defRPr sz="1800">
                <a:solidFill>
                  <a:srgbClr val="000000"/>
                </a:solidFill>
              </a:defRPr>
            </a:pPr>
            <a:r>
              <a:t>- </a:t>
            </a:r>
            <a:r>
              <a:rPr b="1"/>
              <a:t>Global Infrastructure</a:t>
            </a:r>
            <a:r>
              <a:t>: AWS has data centers across 30+ regions and 100+ availability zones, ensuring high availability and low latency.</a:t>
            </a:r>
          </a:p>
          <a:p>
            <a:pPr>
              <a:defRPr sz="1800">
                <a:solidFill>
                  <a:srgbClr val="000000"/>
                </a:solidFill>
              </a:defRPr>
            </a:pPr>
            <a:r>
              <a:t>- </a:t>
            </a:r>
            <a:r>
              <a:rPr b="1"/>
              <a:t>Scalability &amp; Performance</a:t>
            </a:r>
            <a:r>
              <a:t>: Automatically scale up/down resources to meet real-time demand, supporting applications from small to global scale.</a:t>
            </a:r>
          </a:p>
          <a:p>
            <a:pPr>
              <a:defRPr sz="1800">
                <a:solidFill>
                  <a:srgbClr val="000000"/>
                </a:solidFill>
              </a:defRPr>
            </a:pPr>
            <a:r>
              <a:t>- </a:t>
            </a:r>
            <a:r>
              <a:rPr b="1"/>
              <a:t>Flexible Pricing Models</a:t>
            </a:r>
            <a:r>
              <a:t>: Offers pay-as-you-go, reserved instances, and spot pricing to optimize cost.</a:t>
            </a:r>
          </a:p>
          <a:p>
            <a:pPr>
              <a:defRPr sz="1800">
                <a:solidFill>
                  <a:srgbClr val="000000"/>
                </a:solidFill>
              </a:defRPr>
            </a:pPr>
            <a:r>
              <a:t>- </a:t>
            </a:r>
            <a:r>
              <a:rPr b="1"/>
              <a:t>Robust Security</a:t>
            </a:r>
            <a:r>
              <a:t>: Provides encryption, identity access management, compliance certifications, and DDoS protection.</a:t>
            </a:r>
          </a:p>
          <a:p>
            <a:pPr>
              <a:defRPr sz="1800">
                <a:solidFill>
                  <a:srgbClr val="000000"/>
                </a:solidFill>
              </a:defRPr>
            </a:pPr>
            <a:r>
              <a:t>- </a:t>
            </a:r>
            <a:r>
              <a:rPr b="1"/>
              <a:t>Rapid Innovation</a:t>
            </a:r>
            <a:r>
              <a:t>: Continuously rolls out new services and improvements, enabling cutting-edge solutions.</a:t>
            </a:r>
          </a:p>
          <a:p>
            <a:pPr>
              <a:defRPr sz="1800">
                <a:solidFill>
                  <a:srgbClr val="000000"/>
                </a:solidFill>
              </a:defRPr>
            </a:pPr>
            <a:r>
              <a:t>- </a:t>
            </a:r>
            <a:r>
              <a:rPr b="1"/>
              <a:t>Strong Community &amp; Ecosystem</a:t>
            </a:r>
            <a:r>
              <a:t>: Huge knowledge base, user forums, certified professionals, and partner network.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AWS vs Traditional Hosting</a:t>
            </a:r>
          </a:p>
        </p:txBody>
      </p:sp>
      <p:graphicFrame>
        <p:nvGraphicFramePr>
          <p:cNvPr id="3" name="Table 2"/>
          <p:cNvGraphicFramePr>
            <a:graphicFrameLocks noGrp="1"/>
          </p:cNvGraphicFramePr>
          <p:nvPr/>
        </p:nvGraphicFramePr>
        <p:xfrm>
          <a:off x="457200" y="1371600"/>
          <a:ext cx="8229600" cy="4114800"/>
        </p:xfrm>
        <a:graphic>
          <a:graphicData uri="http://schemas.openxmlformats.org/drawingml/2006/table">
            <a:tbl>
              <a:tblPr firstRow="1" bandRow="1">
                <a:tableStyleId>{5C22544A-7EE6-4342-B048-85BDC9FD1C3A}</a:tableStyleId>
              </a:tblPr>
              <a:tblGrid>
                <a:gridCol w="2743200"/>
                <a:gridCol w="2743200"/>
                <a:gridCol w="2743200"/>
              </a:tblGrid>
              <a:tr h="685800">
                <a:tc>
                  <a:txBody>
                    <a:bodyPr/>
                    <a:lstStyle/>
                    <a:p>
                      <a:pPr>
                        <a:defRPr b="1"/>
                      </a:pPr>
                      <a:r>
                        <a:t>AWS</a:t>
                      </a:r>
                    </a:p>
                  </a:txBody>
                  <a:tcPr/>
                </a:tc>
                <a:tc>
                  <a:txBody>
                    <a:bodyPr/>
                    <a:lstStyle/>
                    <a:p>
                      <a:pPr>
                        <a:defRPr b="1"/>
                      </a:pPr>
                      <a:r>
                        <a:t>Feature</a:t>
                      </a:r>
                    </a:p>
                  </a:txBody>
                  <a:tcPr/>
                </a:tc>
                <a:tc>
                  <a:txBody>
                    <a:bodyPr/>
                    <a:lstStyle/>
                    <a:p>
                      <a:pPr>
                        <a:defRPr b="1"/>
                      </a:pPr>
                      <a:r>
                        <a:t>Traditional Hosting</a:t>
                      </a:r>
                    </a:p>
                  </a:txBody>
                  <a:tcPr/>
                </a:tc>
              </a:tr>
              <a:tr h="685800">
                <a:tc>
                  <a:txBody>
                    <a:bodyPr/>
                    <a:lstStyle/>
                    <a:p>
                      <a:r>
                        <a:t>Automatic, instant</a:t>
                      </a:r>
                    </a:p>
                  </a:txBody>
                  <a:tcPr/>
                </a:tc>
                <a:tc>
                  <a:txBody>
                    <a:bodyPr/>
                    <a:lstStyle/>
                    <a:p>
                      <a:r>
                        <a:t>Resource Scaling</a:t>
                      </a:r>
                    </a:p>
                  </a:txBody>
                  <a:tcPr/>
                </a:tc>
                <a:tc>
                  <a:txBody>
                    <a:bodyPr/>
                    <a:lstStyle/>
                    <a:p>
                      <a:r>
                        <a:t>Manual, slow</a:t>
                      </a:r>
                    </a:p>
                  </a:txBody>
                  <a:tcPr/>
                </a:tc>
              </a:tr>
              <a:tr h="685800">
                <a:tc>
                  <a:txBody>
                    <a:bodyPr/>
                    <a:lstStyle/>
                    <a:p>
                      <a:r>
                        <a:t>Pay-as-you-go</a:t>
                      </a:r>
                    </a:p>
                  </a:txBody>
                  <a:tcPr/>
                </a:tc>
                <a:tc>
                  <a:txBody>
                    <a:bodyPr/>
                    <a:lstStyle/>
                    <a:p>
                      <a:r>
                        <a:t>Pricing Model</a:t>
                      </a:r>
                    </a:p>
                  </a:txBody>
                  <a:tcPr/>
                </a:tc>
                <a:tc>
                  <a:txBody>
                    <a:bodyPr/>
                    <a:lstStyle/>
                    <a:p>
                      <a:r>
                        <a:t>Fixed monthly/yearly</a:t>
                      </a:r>
                    </a:p>
                  </a:txBody>
                  <a:tcPr/>
                </a:tc>
              </a:tr>
              <a:tr h="685800">
                <a:tc>
                  <a:txBody>
                    <a:bodyPr/>
                    <a:lstStyle/>
                    <a:p>
                      <a:r>
                        <a:t>Minutes with few clicks</a:t>
                      </a:r>
                    </a:p>
                  </a:txBody>
                  <a:tcPr/>
                </a:tc>
                <a:tc>
                  <a:txBody>
                    <a:bodyPr/>
                    <a:lstStyle/>
                    <a:p>
                      <a:r>
                        <a:t>Infrastructure Setup</a:t>
                      </a:r>
                    </a:p>
                  </a:txBody>
                  <a:tcPr/>
                </a:tc>
                <a:tc>
                  <a:txBody>
                    <a:bodyPr/>
                    <a:lstStyle/>
                    <a:p>
                      <a:r>
                        <a:t>Takes days</a:t>
                      </a:r>
                    </a:p>
                  </a:txBody>
                  <a:tcPr/>
                </a:tc>
              </a:tr>
              <a:tr h="685800">
                <a:tc>
                  <a:txBody>
                    <a:bodyPr/>
                    <a:lstStyle/>
                    <a:p>
                      <a:r>
                        <a:t>Multiple regions worldwide</a:t>
                      </a:r>
                    </a:p>
                  </a:txBody>
                  <a:tcPr/>
                </a:tc>
                <a:tc>
                  <a:txBody>
                    <a:bodyPr/>
                    <a:lstStyle/>
                    <a:p>
                      <a:r>
                        <a:t>Global Reach</a:t>
                      </a:r>
                    </a:p>
                  </a:txBody>
                  <a:tcPr/>
                </a:tc>
                <a:tc>
                  <a:txBody>
                    <a:bodyPr/>
                    <a:lstStyle/>
                    <a:p>
                      <a:r>
                        <a:t>Limited</a:t>
                      </a:r>
                    </a:p>
                  </a:txBody>
                  <a:tcPr/>
                </a:tc>
              </a:tr>
              <a:tr h="685800">
                <a:tc>
                  <a:txBody>
                    <a:bodyPr/>
                    <a:lstStyle/>
                    <a:p>
                      <a:r>
                        <a:t>Built-in features like backups, failover</a:t>
                      </a:r>
                    </a:p>
                  </a:txBody>
                  <a:tcPr/>
                </a:tc>
                <a:tc>
                  <a:txBody>
                    <a:bodyPr/>
                    <a:lstStyle/>
                    <a:p>
                      <a:r>
                        <a:t>Disaster Recovery</a:t>
                      </a:r>
                    </a:p>
                  </a:txBody>
                  <a:tcPr/>
                </a:tc>
                <a:tc>
                  <a:txBody>
                    <a:bodyPr/>
                    <a:lstStyle/>
                    <a:p>
                      <a:r>
                        <a:t>Manual setup</a:t>
                      </a:r>
                    </a:p>
                  </a:txBody>
                  <a:tcPr/>
                </a:tc>
              </a:tr>
            </a:tbl>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Basic AWS Architecture</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1800">
                <a:solidFill>
                  <a:srgbClr val="FFFFFF"/>
                </a:solidFill>
                <a:latin typeface="Courier New"/>
              </a:defRPr>
            </a:pPr>
            <a:r>
              <a:t>```plaintext</a:t>
            </a:r>
            <a:br/>
            <a:r>
              <a:t>+--------------+      +--------------+      +--------------+</a:t>
            </a:r>
            <a:br/>
            <a:r>
              <a:t>|   Internet   | ---&gt; |   Load       | ---&gt; |   EC2        |</a:t>
            </a:r>
            <a:br/>
            <a:r>
              <a:t>|              |      |   Balancer   |      |   Instances  |</a:t>
            </a:r>
            <a:br/>
            <a:r>
              <a:t>+--------------+      +--------------+      +--------------+</a:t>
            </a:r>
            <a:br/>
            <a:r>
              <a:t>                               |</a:t>
            </a:r>
            <a:br/>
            <a:r>
              <a:t>                               v</a:t>
            </a:r>
            <a:br/>
            <a:r>
              <a:t>                         +-------------+</a:t>
            </a:r>
            <a:br/>
            <a:r>
              <a:t>                         |    RDS DB   |</a:t>
            </a:r>
            <a:br/>
            <a:r>
              <a:t>                         +-------------+</a:t>
            </a:r>
            <a:br/>
            <a:r>
              <a:t>```</a:t>
            </a:r>
            <a:b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Getting Started with AWS</a:t>
            </a:r>
          </a:p>
        </p:txBody>
      </p:sp>
      <p:sp>
        <p:nvSpPr>
          <p:cNvPr id="3" name="Content Placeholder 2"/>
          <p:cNvSpPr>
            <a:spLocks noGrp="1"/>
          </p:cNvSpPr>
          <p:nvPr>
            <p:ph idx="1"/>
          </p:nvPr>
        </p:nvSpPr>
        <p:spPr/>
        <p:txBody>
          <a:bodyPr wrap="square"/>
          <a:lstStyle/>
          <a:p/>
          <a:p>
            <a:pPr>
              <a:defRPr sz="1800">
                <a:solidFill>
                  <a:srgbClr val="000000"/>
                </a:solidFill>
              </a:defRPr>
            </a:pPr>
            <a:r>
              <a:t>- </a:t>
            </a:r>
            <a:r>
              <a:rPr b="1"/>
              <a:t>Sign Up</a:t>
            </a:r>
            <a:r>
              <a:t>: Begin by creating a free account at [aws.amazon.com](https://aws.amazon.com). New users get access to the Free Tier for 12 months.</a:t>
            </a:r>
          </a:p>
          <a:p>
            <a:pPr>
              <a:defRPr sz="1800">
                <a:solidFill>
                  <a:srgbClr val="000000"/>
                </a:solidFill>
              </a:defRPr>
            </a:pPr>
            <a:r>
              <a:t>- </a:t>
            </a:r>
            <a:r>
              <a:rPr b="1"/>
              <a:t>AWS Free Tier</a:t>
            </a:r>
            <a:r>
              <a:t>: Offers limited usage of key services like EC2, S3, RDS, and Lambda without any cost.</a:t>
            </a:r>
          </a:p>
          <a:p>
            <a:pPr>
              <a:defRPr sz="1800">
                <a:solidFill>
                  <a:srgbClr val="000000"/>
                </a:solidFill>
              </a:defRPr>
            </a:pPr>
            <a:r>
              <a:t>- </a:t>
            </a:r>
            <a:r>
              <a:rPr b="1"/>
              <a:t>AWS Management Console</a:t>
            </a:r>
            <a:r>
              <a:t>: A user-friendly web interface to manage AWS resources.</a:t>
            </a:r>
          </a:p>
          <a:p>
            <a:pPr>
              <a:defRPr sz="1800">
                <a:solidFill>
                  <a:srgbClr val="000000"/>
                </a:solidFill>
              </a:defRPr>
            </a:pPr>
            <a:r>
              <a:t>- </a:t>
            </a:r>
            <a:r>
              <a:rPr b="1"/>
              <a:t>AWS CLI &amp; SDKs</a:t>
            </a:r>
            <a:r>
              <a:t>: Use command-line tools and programming language SDKs to automate tasks.</a:t>
            </a:r>
          </a:p>
          <a:p>
            <a:pPr>
              <a:defRPr sz="1800">
                <a:solidFill>
                  <a:srgbClr val="000000"/>
                </a:solidFill>
              </a:defRPr>
            </a:pPr>
            <a:r>
              <a:t>- </a:t>
            </a:r>
            <a:r>
              <a:rPr b="1"/>
              <a:t>Training &amp; Documentation</a:t>
            </a:r>
            <a:r>
              <a:t>: AWS provides detailed tutorials, whitepapers, and certification programs to help you learn.</a:t>
            </a:r>
          </a:p>
          <a:p>
            <a:pPr>
              <a:defRPr sz="1800">
                <a:solidFill>
                  <a:srgbClr val="000000"/>
                </a:solidFill>
              </a:defRPr>
            </a:pPr>
            <a:r>
              <a:t>- </a:t>
            </a:r>
            <a:r>
              <a:rPr b="1"/>
              <a:t>Experiment Safely</a:t>
            </a:r>
            <a:r>
              <a:t>: Use budgets and billing alerts to avoid unexpected charges during learning.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Use Cases of AWS</a:t>
            </a:r>
          </a:p>
        </p:txBody>
      </p:sp>
      <p:sp>
        <p:nvSpPr>
          <p:cNvPr id="3" name="Content Placeholder 2"/>
          <p:cNvSpPr>
            <a:spLocks noGrp="1"/>
          </p:cNvSpPr>
          <p:nvPr>
            <p:ph idx="1"/>
          </p:nvPr>
        </p:nvSpPr>
        <p:spPr/>
        <p:txBody>
          <a:bodyPr wrap="square"/>
          <a:lstStyle/>
          <a:p/>
          <a:p>
            <a:pPr>
              <a:defRPr sz="1800">
                <a:solidFill>
                  <a:srgbClr val="000000"/>
                </a:solidFill>
              </a:defRPr>
            </a:pPr>
            <a:r>
              <a:t>- </a:t>
            </a:r>
            <a:r>
              <a:rPr b="1"/>
              <a:t>Web Hosting</a:t>
            </a:r>
            <a:r>
              <a:t>: Easily host and scale static and dynamic websites using services like S3, EC2, and Route 53.</a:t>
            </a:r>
          </a:p>
          <a:p>
            <a:pPr>
              <a:defRPr sz="1800">
                <a:solidFill>
                  <a:srgbClr val="000000"/>
                </a:solidFill>
              </a:defRPr>
            </a:pPr>
            <a:r>
              <a:t>- </a:t>
            </a:r>
            <a:r>
              <a:rPr b="1"/>
              <a:t>App Deployment</a:t>
            </a:r>
            <a:r>
              <a:t>: Deploy full-stack web and mobile applications using Elastic Beanstalk or Lambda.</a:t>
            </a:r>
          </a:p>
          <a:p>
            <a:pPr>
              <a:defRPr sz="1800">
                <a:solidFill>
                  <a:srgbClr val="000000"/>
                </a:solidFill>
              </a:defRPr>
            </a:pPr>
            <a:r>
              <a:t>- </a:t>
            </a:r>
            <a:r>
              <a:rPr b="1"/>
              <a:t>Data Storage &amp; Backup</a:t>
            </a:r>
            <a:r>
              <a:t>: Store critical files securely in S3 or Glacier with automatic backups and lifecycle management.</a:t>
            </a:r>
          </a:p>
          <a:p>
            <a:pPr>
              <a:defRPr sz="1800">
                <a:solidFill>
                  <a:srgbClr val="000000"/>
                </a:solidFill>
              </a:defRPr>
            </a:pPr>
            <a:r>
              <a:t>- </a:t>
            </a:r>
            <a:r>
              <a:rPr b="1"/>
              <a:t>Machine Learning &amp; AI</a:t>
            </a:r>
            <a:r>
              <a:t>: Build and deploy AI models using SageMaker or use pre-trained models for vision, speech, and language tasks.</a:t>
            </a:r>
          </a:p>
          <a:p>
            <a:pPr>
              <a:defRPr sz="1800">
                <a:solidFill>
                  <a:srgbClr val="000000"/>
                </a:solidFill>
              </a:defRPr>
            </a:pPr>
            <a:r>
              <a:t>- </a:t>
            </a:r>
            <a:r>
              <a:rPr b="1"/>
              <a:t>IoT Solutions</a:t>
            </a:r>
            <a:r>
              <a:t>: Connect, manage, and analyze data from IoT devices with AWS IoT Core.</a:t>
            </a:r>
          </a:p>
          <a:p>
            <a:pPr>
              <a:defRPr sz="1800">
                <a:solidFill>
                  <a:srgbClr val="000000"/>
                </a:solidFill>
              </a:defRPr>
            </a:pPr>
            <a:r>
              <a:t>- </a:t>
            </a:r>
            <a:r>
              <a:rPr b="1"/>
              <a:t>Big Data &amp; Analytics</a:t>
            </a:r>
            <a:r>
              <a:t>: Process large-scale datasets in real time using Redshift, EMR, and Kinesis for data insights.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Popular Companies Using AWS</a:t>
            </a:r>
          </a:p>
        </p:txBody>
      </p:sp>
      <p:sp>
        <p:nvSpPr>
          <p:cNvPr id="3" name="Content Placeholder 2"/>
          <p:cNvSpPr>
            <a:spLocks noGrp="1"/>
          </p:cNvSpPr>
          <p:nvPr>
            <p:ph idx="1"/>
          </p:nvPr>
        </p:nvSpPr>
        <p:spPr/>
        <p:txBody>
          <a:bodyPr wrap="square"/>
          <a:lstStyle/>
          <a:p/>
          <a:p>
            <a:pPr>
              <a:defRPr sz="1800">
                <a:solidFill>
                  <a:srgbClr val="000000"/>
                </a:solidFill>
              </a:defRPr>
            </a:pPr>
            <a:r>
              <a:t>- </a:t>
            </a:r>
            <a:r>
              <a:rPr b="1"/>
              <a:t>Netflix</a:t>
            </a:r>
            <a:r>
              <a:t>: Streams billions of hours of video content monthly using AWS for scalability and performance.</a:t>
            </a:r>
          </a:p>
          <a:p>
            <a:pPr>
              <a:defRPr sz="1800">
                <a:solidFill>
                  <a:srgbClr val="000000"/>
                </a:solidFill>
              </a:defRPr>
            </a:pPr>
            <a:r>
              <a:t>- </a:t>
            </a:r>
            <a:r>
              <a:rPr b="1"/>
              <a:t>Airbnb</a:t>
            </a:r>
            <a:r>
              <a:t>: Runs its global vacation rental platform on AWS, ensuring high availability.</a:t>
            </a:r>
          </a:p>
          <a:p>
            <a:pPr>
              <a:defRPr sz="1800">
                <a:solidFill>
                  <a:srgbClr val="000000"/>
                </a:solidFill>
              </a:defRPr>
            </a:pPr>
            <a:r>
              <a:t>- </a:t>
            </a:r>
            <a:r>
              <a:rPr b="1"/>
              <a:t>NASA</a:t>
            </a:r>
            <a:r>
              <a:t>: Uses AWS for storing and sharing large space datasets.</a:t>
            </a:r>
          </a:p>
          <a:p>
            <a:pPr>
              <a:defRPr sz="1800">
                <a:solidFill>
                  <a:srgbClr val="000000"/>
                </a:solidFill>
              </a:defRPr>
            </a:pPr>
            <a:r>
              <a:t>- </a:t>
            </a:r>
            <a:r>
              <a:rPr b="1"/>
              <a:t>Samsung</a:t>
            </a:r>
            <a:r>
              <a:t>: Leverages AWS for mobile services, app hosting, and data analytics.</a:t>
            </a:r>
          </a:p>
          <a:p>
            <a:pPr>
              <a:defRPr sz="1800">
                <a:solidFill>
                  <a:srgbClr val="000000"/>
                </a:solidFill>
              </a:defRPr>
            </a:pPr>
            <a:r>
              <a:t>- </a:t>
            </a:r>
            <a:r>
              <a:rPr b="1"/>
              <a:t>Adobe</a:t>
            </a:r>
            <a:r>
              <a:t>: Runs its Creative Cloud and Document Cloud on AWS infrastructure.</a:t>
            </a:r>
          </a:p>
          <a:p>
            <a:pPr>
              <a:defRPr sz="1800">
                <a:solidFill>
                  <a:srgbClr val="000000"/>
                </a:solidFill>
              </a:defRPr>
            </a:pPr>
            <a:r>
              <a:t>- </a:t>
            </a:r>
            <a:r>
              <a:rPr b="1"/>
              <a:t>BMW</a:t>
            </a:r>
            <a:r>
              <a:t>: Uses AWS for connected car applications, data analytics, and mobility services.</a:t>
            </a:r>
          </a:p>
          <a:p>
            <a:pPr>
              <a:defRPr sz="1800">
                <a:solidFill>
                  <a:srgbClr val="000000"/>
                </a:solidFill>
              </a:defRPr>
            </a:pPr>
            <a:r>
              <a:t>These companies choose AWS due to its proven reliability, scalability, and global support infrastructure.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