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Auto Scaling</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 Scaling vs Manual Scaling</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822960">
                <a:tc>
                  <a:txBody>
                    <a:bodyPr/>
                    <a:lstStyle/>
                    <a:p>
                      <a:pPr>
                        <a:defRPr b="1"/>
                      </a:pPr>
                      <a:r>
                        <a:t>Aspect</a:t>
                      </a:r>
                    </a:p>
                  </a:txBody>
                  <a:tcPr/>
                </a:tc>
                <a:tc>
                  <a:txBody>
                    <a:bodyPr/>
                    <a:lstStyle/>
                    <a:p>
                      <a:pPr>
                        <a:defRPr b="1"/>
                      </a:pPr>
                      <a:r>
                        <a:t>Auto Scaling</a:t>
                      </a:r>
                    </a:p>
                  </a:txBody>
                  <a:tcPr/>
                </a:tc>
                <a:tc>
                  <a:txBody>
                    <a:bodyPr/>
                    <a:lstStyle/>
                    <a:p>
                      <a:pPr>
                        <a:defRPr b="1"/>
                      </a:pPr>
                      <a:r>
                        <a:t>Manual Scaling</a:t>
                      </a:r>
                    </a:p>
                  </a:txBody>
                  <a:tcPr/>
                </a:tc>
              </a:tr>
              <a:tr h="822960">
                <a:tc>
                  <a:txBody>
                    <a:bodyPr/>
                    <a:lstStyle/>
                    <a:p>
                      <a:r>
                        <a:t>Scaling Method</a:t>
                      </a:r>
                    </a:p>
                  </a:txBody>
                  <a:tcPr/>
                </a:tc>
                <a:tc>
                  <a:txBody>
                    <a:bodyPr/>
                    <a:lstStyle/>
                    <a:p>
                      <a:r>
                        <a:t>Automated by rules</a:t>
                      </a:r>
                    </a:p>
                  </a:txBody>
                  <a:tcPr/>
                </a:tc>
                <a:tc>
                  <a:txBody>
                    <a:bodyPr/>
                    <a:lstStyle/>
                    <a:p>
                      <a:r>
                        <a:t>Manually adjusted</a:t>
                      </a:r>
                    </a:p>
                  </a:txBody>
                  <a:tcPr/>
                </a:tc>
              </a:tr>
              <a:tr h="822960">
                <a:tc>
                  <a:txBody>
                    <a:bodyPr/>
                    <a:lstStyle/>
                    <a:p>
                      <a:r>
                        <a:t>Response Time</a:t>
                      </a:r>
                    </a:p>
                  </a:txBody>
                  <a:tcPr/>
                </a:tc>
                <a:tc>
                  <a:txBody>
                    <a:bodyPr/>
                    <a:lstStyle/>
                    <a:p>
                      <a:r>
                        <a:t>Fast and real-time</a:t>
                      </a:r>
                    </a:p>
                  </a:txBody>
                  <a:tcPr/>
                </a:tc>
                <a:tc>
                  <a:txBody>
                    <a:bodyPr/>
                    <a:lstStyle/>
                    <a:p>
                      <a:r>
                        <a:t>Slow and reactive</a:t>
                      </a:r>
                    </a:p>
                  </a:txBody>
                  <a:tcPr/>
                </a:tc>
              </a:tr>
              <a:tr h="822960">
                <a:tc>
                  <a:txBody>
                    <a:bodyPr/>
                    <a:lstStyle/>
                    <a:p>
                      <a:r>
                        <a:t>Cost Optimization</a:t>
                      </a:r>
                    </a:p>
                  </a:txBody>
                  <a:tcPr/>
                </a:tc>
                <a:tc>
                  <a:txBody>
                    <a:bodyPr/>
                    <a:lstStyle/>
                    <a:p>
                      <a:r>
                        <a:t>Efficient resource usage</a:t>
                      </a:r>
                    </a:p>
                  </a:txBody>
                  <a:tcPr/>
                </a:tc>
                <a:tc>
                  <a:txBody>
                    <a:bodyPr/>
                    <a:lstStyle/>
                    <a:p>
                      <a:r>
                        <a:t>Prone to over-provisioning</a:t>
                      </a:r>
                    </a:p>
                  </a:txBody>
                  <a:tcPr/>
                </a:tc>
              </a:tr>
              <a:tr h="822960">
                <a:tc>
                  <a:txBody>
                    <a:bodyPr/>
                    <a:lstStyle/>
                    <a:p>
                      <a:r>
                        <a:t>Effort Required</a:t>
                      </a:r>
                    </a:p>
                  </a:txBody>
                  <a:tcPr/>
                </a:tc>
                <a:tc>
                  <a:txBody>
                    <a:bodyPr/>
                    <a:lstStyle/>
                    <a:p>
                      <a:r>
                        <a:t>Minimal</a:t>
                      </a:r>
                    </a:p>
                  </a:txBody>
                  <a:tcPr/>
                </a:tc>
                <a:tc>
                  <a:txBody>
                    <a:bodyPr/>
                    <a:lstStyle/>
                    <a:p>
                      <a:r>
                        <a:t>High</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p>
            <a:pPr>
              <a:defRPr sz="1800">
                <a:solidFill>
                  <a:srgbClr val="000000"/>
                </a:solidFill>
              </a:defRPr>
            </a:pPr>
            <a:r>
              <a:t>AWS Auto Scaling is essential for any application that requires high availability, responsiveness, and cost-efficiency. By automating the management of compute resources, it ensures your application stays resilient under varying traffic conditions without unnecessary manual effort. It supports both reactive and proactive scaling strategies, making it highly adaptable for modern cloud-native architectures.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Auto Scaling</a:t>
            </a:r>
          </a:p>
          <a:p>
            <a:pPr/>
            <a:r>
              <a:t>Why Use Auto Scaling?</a:t>
            </a:r>
          </a:p>
          <a:p>
            <a:pPr/>
            <a:r>
              <a:t>How Auto Scaling Works</a:t>
            </a:r>
          </a:p>
          <a:p>
            <a:pPr/>
            <a:r>
              <a:t>Key Components of Auto Scaling</a:t>
            </a:r>
          </a:p>
          <a:p>
            <a:pPr/>
            <a:r>
              <a:t>Example: Scaling Policy (Code)</a:t>
            </a:r>
          </a:p>
          <a:p>
            <a:pPr/>
            <a:r>
              <a:t>Types of Auto Scaling</a:t>
            </a:r>
          </a:p>
          <a:p>
            <a:pPr/>
            <a:r>
              <a:t>Auto Scaling Group Configuration (Code)</a:t>
            </a:r>
          </a:p>
          <a:p>
            <a:pPr/>
            <a:r>
              <a:t>Benefits of AWS Auto Scaling</a:t>
            </a:r>
          </a:p>
          <a:p>
            <a:pPr/>
            <a:r>
              <a:t>Auto Scaling vs Manual Scaling</a:t>
            </a:r>
          </a:p>
          <a:p>
            <a:pPr/>
            <a:r>
              <a:t>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Auto Scaling</a:t>
            </a:r>
          </a:p>
        </p:txBody>
      </p:sp>
      <p:sp>
        <p:nvSpPr>
          <p:cNvPr id="3" name="Content Placeholder 2"/>
          <p:cNvSpPr>
            <a:spLocks noGrp="1"/>
          </p:cNvSpPr>
          <p:nvPr>
            <p:ph idx="1"/>
          </p:nvPr>
        </p:nvSpPr>
        <p:spPr/>
        <p:txBody>
          <a:bodyPr wrap="square"/>
          <a:lstStyle/>
          <a:p/>
          <a:p>
            <a:pPr>
              <a:defRPr sz="1800">
                <a:solidFill>
                  <a:srgbClr val="000000"/>
                </a:solidFill>
              </a:defRPr>
            </a:pPr>
            <a:r>
              <a:t/>
            </a:r>
            <a:r>
              <a:rPr b="1"/>
              <a:t>AWS Auto Scaling</a:t>
            </a:r>
            <a:r>
              <a:t> is a cloud-native service that dynamically adjusts your application’s compute capacity based on demand. This means it can automatically increase or decrease the number of Amazon EC2 instances or other AWS services as traffic to your app changes. The goal is to maintain application performance while minimizing cost. It works in real-time and removes the need for manual intervention.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Use Auto Scaling?</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Handles variable workloads</a:t>
            </a:r>
            <a:r>
              <a:t>: Auto Scaling ensures that your application can handle increased load during peak times and scale down during idle periods.</a:t>
            </a:r>
          </a:p>
          <a:p>
            <a:pPr>
              <a:defRPr sz="1800">
                <a:solidFill>
                  <a:srgbClr val="000000"/>
                </a:solidFill>
              </a:defRPr>
            </a:pPr>
            <a:r>
              <a:t>- </a:t>
            </a:r>
            <a:r>
              <a:rPr b="1"/>
              <a:t>High availability</a:t>
            </a:r>
            <a:r>
              <a:t>: Keeps your application running even if some instances fail.</a:t>
            </a:r>
          </a:p>
          <a:p>
            <a:pPr>
              <a:defRPr sz="1800">
                <a:solidFill>
                  <a:srgbClr val="000000"/>
                </a:solidFill>
              </a:defRPr>
            </a:pPr>
            <a:r>
              <a:t>- </a:t>
            </a:r>
            <a:r>
              <a:rPr b="1"/>
              <a:t>Operational efficiency</a:t>
            </a:r>
            <a:r>
              <a:t>: Reduces the need for manual monitoring and intervention.</a:t>
            </a:r>
          </a:p>
          <a:p>
            <a:pPr>
              <a:defRPr sz="1800">
                <a:solidFill>
                  <a:srgbClr val="000000"/>
                </a:solidFill>
              </a:defRPr>
            </a:pPr>
            <a:r>
              <a:t>- </a:t>
            </a:r>
            <a:r>
              <a:rPr b="1"/>
              <a:t>Cost-effective</a:t>
            </a:r>
            <a:r>
              <a:t>: Automatically removes unused instances, so you only pay for what you use.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Auto Scaling Works</a:t>
            </a:r>
          </a:p>
        </p:txBody>
      </p:sp>
      <p:sp>
        <p:nvSpPr>
          <p:cNvPr id="3" name="Content Placeholder 2"/>
          <p:cNvSpPr>
            <a:spLocks noGrp="1"/>
          </p:cNvSpPr>
          <p:nvPr>
            <p:ph idx="1"/>
          </p:nvPr>
        </p:nvSpPr>
        <p:spPr/>
        <p:txBody>
          <a:bodyPr wrap="square"/>
          <a:lstStyle/>
          <a:p/>
          <a:p>
            <a:pPr>
              <a:defRPr sz="1800">
                <a:solidFill>
                  <a:srgbClr val="000000"/>
                </a:solidFill>
              </a:defRPr>
            </a:pPr>
            <a:r>
              <a:t>1. </a:t>
            </a:r>
            <a:r>
              <a:rPr b="1"/>
              <a:t>Auto Scaling Group (ASG)</a:t>
            </a:r>
            <a:r>
              <a:t>: A logical grouping of EC2 instances that AWS manages collectively.</a:t>
            </a:r>
          </a:p>
          <a:p>
            <a:pPr>
              <a:defRPr sz="1800">
                <a:solidFill>
                  <a:srgbClr val="000000"/>
                </a:solidFill>
              </a:defRPr>
            </a:pPr>
            <a:r>
              <a:t>2. </a:t>
            </a:r>
            <a:r>
              <a:rPr b="1"/>
              <a:t>Launch Configuration or Template</a:t>
            </a:r>
            <a:r>
              <a:t>: Defines the configuration (AMI, instance type, etc.) for new instances.</a:t>
            </a:r>
          </a:p>
          <a:p>
            <a:pPr>
              <a:defRPr sz="1800">
                <a:solidFill>
                  <a:srgbClr val="000000"/>
                </a:solidFill>
              </a:defRPr>
            </a:pPr>
            <a:r>
              <a:t>3. </a:t>
            </a:r>
            <a:r>
              <a:rPr b="1"/>
              <a:t>Scaling Policies</a:t>
            </a:r>
            <a:r>
              <a:t>: Define the conditions under which the system should scale in or out.</a:t>
            </a:r>
          </a:p>
          <a:p>
            <a:pPr>
              <a:defRPr sz="1800">
                <a:solidFill>
                  <a:srgbClr val="000000"/>
                </a:solidFill>
              </a:defRPr>
            </a:pPr>
            <a:r>
              <a:t>4. </a:t>
            </a:r>
            <a:r>
              <a:rPr b="1"/>
              <a:t>CloudWatch Alarms</a:t>
            </a:r>
            <a:r>
              <a:t>: Trigger scaling policies based on metrics like CPU utilization.</a:t>
            </a:r>
          </a:p>
          <a:p>
            <a:pPr>
              <a:defRPr sz="1800">
                <a:solidFill>
                  <a:srgbClr val="000000"/>
                </a:solidFill>
              </a:defRPr>
            </a:pPr>
            <a:r>
              <a:t>5. </a:t>
            </a:r>
            <a:r>
              <a:rPr b="1"/>
              <a:t>Scaling Actions</a:t>
            </a:r>
            <a:r>
              <a:t>: Add or remove instances as needed to match demand with supply.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Components of Auto Scaling</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Launch Template/Configuration</a:t>
            </a:r>
            <a:r>
              <a:t>: Specifies the configuration for launching EC2 instances. It includes AMI ID, instance type, security groups, key pairs, and more.</a:t>
            </a:r>
          </a:p>
          <a:p>
            <a:pPr>
              <a:defRPr sz="1800">
                <a:solidFill>
                  <a:srgbClr val="000000"/>
                </a:solidFill>
              </a:defRPr>
            </a:pPr>
            <a:r>
              <a:t>- </a:t>
            </a:r>
            <a:r>
              <a:rPr b="1"/>
              <a:t>Auto Scaling Group (ASG)</a:t>
            </a:r>
            <a:r>
              <a:t>: The core of Auto Scaling. It maintains a specified number of instances across multiple Availability Zones.</a:t>
            </a:r>
          </a:p>
          <a:p>
            <a:pPr>
              <a:defRPr sz="1800">
                <a:solidFill>
                  <a:srgbClr val="000000"/>
                </a:solidFill>
              </a:defRPr>
            </a:pPr>
            <a:r>
              <a:t>- </a:t>
            </a:r>
            <a:r>
              <a:rPr b="1"/>
              <a:t>Scaling Policies</a:t>
            </a:r>
            <a:r>
              <a:t>: These are rules based on performance metrics or schedules that instruct AWS when to scale up or down. They can be simple thresholds or advanced step adjustments.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Scaling Policy (Code)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aws autoscaling put-scaling-policy \</a:t>
            </a:r>
            <a:br/>
            <a:r>
              <a:t>  --auto-scaling-group-name my-asg \</a:t>
            </a:r>
            <a:br/>
            <a:r>
              <a:t>  --policy-name scale-out \</a:t>
            </a:r>
            <a:br/>
            <a:r>
              <a:t>  --scaling-adjustment 1 \</a:t>
            </a:r>
            <a:br/>
            <a:r>
              <a:t>  --adjustment-type ChangeInCapacity</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Auto Scaling</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Dynamic Scaling</a:t>
            </a:r>
            <a:r>
              <a:t>: Automatically scales resources based on real-time metrics. For example, add instances when CPU usage exceeds 70%.</a:t>
            </a:r>
          </a:p>
          <a:p>
            <a:pPr>
              <a:defRPr sz="1800">
                <a:solidFill>
                  <a:srgbClr val="000000"/>
                </a:solidFill>
              </a:defRPr>
            </a:pPr>
            <a:r>
              <a:t>- </a:t>
            </a:r>
            <a:r>
              <a:rPr b="1"/>
              <a:t>Scheduled Scaling</a:t>
            </a:r>
            <a:r>
              <a:t>: Useful for predictable load patterns. You can schedule scale actions (e.g., every weekday at 9 AM).</a:t>
            </a:r>
          </a:p>
          <a:p>
            <a:pPr>
              <a:defRPr sz="1800">
                <a:solidFill>
                  <a:srgbClr val="000000"/>
                </a:solidFill>
              </a:defRPr>
            </a:pPr>
            <a:r>
              <a:t>- </a:t>
            </a:r>
            <a:r>
              <a:rPr b="1"/>
              <a:t>Predictive Scaling</a:t>
            </a:r>
            <a:r>
              <a:t>: Uses machine learning to analyze historical trends and forecast future traffic, allowing AWS to proactively adjust capacity before demand changes.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 Scaling Group Configuration (Code)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aws autoscaling create-auto-scaling-group \</a:t>
            </a:r>
            <a:br/>
            <a:r>
              <a:t>  --auto-scaling-group-name my-asg \</a:t>
            </a:r>
            <a:br/>
            <a:r>
              <a:t>  --launch-configuration-name my-launch-config \</a:t>
            </a:r>
            <a:br/>
            <a:r>
              <a:t>  --min-size 1 --max-size 5 --desired-capacity 2 \</a:t>
            </a:r>
            <a:br/>
            <a:r>
              <a:t>  --vpc-zone-identifier subnet-12345abc</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AWS Auto Scaling</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High availability</a:t>
            </a:r>
            <a:r>
              <a:t>: Ensures consistent performance by replacing unhealthy instances automatically.</a:t>
            </a:r>
          </a:p>
          <a:p>
            <a:pPr>
              <a:defRPr sz="1800">
                <a:solidFill>
                  <a:srgbClr val="000000"/>
                </a:solidFill>
              </a:defRPr>
            </a:pPr>
            <a:r>
              <a:t>- </a:t>
            </a:r>
            <a:r>
              <a:rPr b="1"/>
              <a:t>Cost efficiency</a:t>
            </a:r>
            <a:r>
              <a:t>: Reduces waste by terminating idle instances.</a:t>
            </a:r>
          </a:p>
          <a:p>
            <a:pPr>
              <a:defRPr sz="1800">
                <a:solidFill>
                  <a:srgbClr val="000000"/>
                </a:solidFill>
              </a:defRPr>
            </a:pPr>
            <a:r>
              <a:t>- </a:t>
            </a:r>
            <a:r>
              <a:rPr b="1"/>
              <a:t>Reduced manual work</a:t>
            </a:r>
            <a:r>
              <a:t>: Automatically reacts to load changes without human input.</a:t>
            </a:r>
          </a:p>
          <a:p>
            <a:pPr>
              <a:defRPr sz="1800">
                <a:solidFill>
                  <a:srgbClr val="000000"/>
                </a:solidFill>
              </a:defRPr>
            </a:pPr>
            <a:r>
              <a:t>- </a:t>
            </a:r>
            <a:r>
              <a:rPr b="1"/>
              <a:t>Scalable architecture</a:t>
            </a:r>
            <a:r>
              <a:t>: Adapts easily to growth and user demands, making it perfect for modern, microservice-oriented cloud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