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S3 Storage Classes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Glacier Deep Archive</a:t>
            </a:r>
          </a:p>
        </p:txBody>
      </p:sp>
      <p:sp>
        <p:nvSpPr>
          <p:cNvPr id="3" name="Content Placeholder 2"/>
          <p:cNvSpPr>
            <a:spLocks noGrp="1"/>
          </p:cNvSpPr>
          <p:nvPr>
            <p:ph idx="1"/>
          </p:nvPr>
        </p:nvSpPr>
        <p:spPr/>
        <p:txBody>
          <a:bodyPr wrap="square"/>
          <a:lstStyle/>
          <a:p/>
          <a:p>
            <a:pPr>
              <a:defRPr sz="1800">
                <a:solidFill>
                  <a:srgbClr val="000000"/>
                </a:solidFill>
              </a:defRPr>
            </a:pPr>
            <a:r>
              <a:t>S3 Glacier Deep Archive is the </a:t>
            </a:r>
            <a:r>
              <a:rPr b="1"/>
              <a:t>cheapest AWS storage option</a:t>
            </a:r>
            <a:r>
              <a:t>, designed for data that’s </a:t>
            </a:r>
            <a:r>
              <a:rPr b="1"/>
              <a:t>accessed once or twice a year</a:t>
            </a:r>
            <a:r>
              <a:t>, if at all. Retrieval can take </a:t>
            </a:r>
            <a:r>
              <a:rPr b="1"/>
              <a:t>12 to 48 hours</a:t>
            </a:r>
            <a:r>
              <a:t>, so it’s not suitable for anything that needs urgent access.</a:t>
            </a:r>
          </a:p>
          <a:p>
            <a:pPr>
              <a:defRPr sz="1800">
                <a:solidFill>
                  <a:srgbClr val="000000"/>
                </a:solidFill>
              </a:defRPr>
            </a:pPr>
          </a:p>
          <a:p>
            <a:pPr>
              <a:defRPr sz="1800">
                <a:solidFill>
                  <a:srgbClr val="000000"/>
                </a:solidFill>
              </a:defRPr>
            </a:pPr>
            <a:r>
              <a:t>Examples:</a:t>
            </a:r>
          </a:p>
          <a:p>
            <a:pPr>
              <a:defRPr sz="1800">
                <a:solidFill>
                  <a:srgbClr val="000000"/>
                </a:solidFill>
              </a:defRPr>
            </a:pPr>
            <a:r>
              <a:t>- Regulatory data retention (7–10 years)</a:t>
            </a:r>
          </a:p>
          <a:p>
            <a:pPr>
              <a:defRPr sz="1800">
                <a:solidFill>
                  <a:srgbClr val="000000"/>
                </a:solidFill>
              </a:defRPr>
            </a:pPr>
            <a:r>
              <a:t>- Old medical records</a:t>
            </a:r>
          </a:p>
          <a:p>
            <a:pPr>
              <a:defRPr sz="1800">
                <a:solidFill>
                  <a:srgbClr val="000000"/>
                </a:solidFill>
              </a:defRPr>
            </a:pPr>
            <a:r>
              <a:t>- Legal archives or security camera footage</a:t>
            </a:r>
          </a:p>
          <a:p>
            <a:pPr>
              <a:defRPr sz="1800">
                <a:solidFill>
                  <a:srgbClr val="000000"/>
                </a:solidFill>
              </a:defRPr>
            </a:pPr>
          </a:p>
          <a:p>
            <a:pPr>
              <a:defRPr sz="1800">
                <a:solidFill>
                  <a:srgbClr val="000000"/>
                </a:solidFill>
              </a:defRPr>
            </a:pPr>
            <a:r>
              <a:t>It's the equivalent of storing documents in a secure underground vault — safe and cheap, but slow to get to.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Choose a Storage Class</a:t>
            </a:r>
          </a:p>
        </p:txBody>
      </p:sp>
      <p:sp>
        <p:nvSpPr>
          <p:cNvPr id="3" name="Content Placeholder 2"/>
          <p:cNvSpPr>
            <a:spLocks noGrp="1"/>
          </p:cNvSpPr>
          <p:nvPr>
            <p:ph idx="1"/>
          </p:nvPr>
        </p:nvSpPr>
        <p:spPr/>
        <p:txBody>
          <a:bodyPr wrap="square"/>
          <a:lstStyle/>
          <a:p/>
          <a:p>
            <a:pPr>
              <a:defRPr sz="1800">
                <a:solidFill>
                  <a:srgbClr val="000000"/>
                </a:solidFill>
              </a:defRPr>
            </a:pPr>
            <a:r>
              <a:t>Making the right choice comes down to asking:</a:t>
            </a:r>
          </a:p>
          <a:p>
            <a:pPr>
              <a:defRPr sz="1800">
                <a:solidFill>
                  <a:srgbClr val="000000"/>
                </a:solidFill>
              </a:defRPr>
            </a:pPr>
          </a:p>
          <a:p>
            <a:pPr>
              <a:defRPr sz="1800">
                <a:solidFill>
                  <a:srgbClr val="000000"/>
                </a:solidFill>
              </a:defRPr>
            </a:pPr>
            <a:r>
              <a:t>- </a:t>
            </a:r>
            <a:r>
              <a:rPr b="1"/>
              <a:t>Do I need frequent access?</a:t>
            </a:r>
            <a:r>
              <a:t> → Use </a:t>
            </a:r>
            <a:r>
              <a:rPr b="1"/>
              <a:t>S3 Standard</a:t>
            </a:r>
            <a:r>
              <a:t>.</a:t>
            </a:r>
          </a:p>
          <a:p>
            <a:pPr>
              <a:defRPr sz="1800">
                <a:solidFill>
                  <a:srgbClr val="000000"/>
                </a:solidFill>
              </a:defRPr>
            </a:pPr>
            <a:r>
              <a:t>- </a:t>
            </a:r>
            <a:r>
              <a:rPr b="1"/>
              <a:t>Is access unpredictable?</a:t>
            </a:r>
            <a:r>
              <a:t> → Try </a:t>
            </a:r>
            <a:r>
              <a:rPr b="1"/>
              <a:t>Intelligent-Tiering</a:t>
            </a:r>
            <a:r>
              <a:t>.</a:t>
            </a:r>
          </a:p>
          <a:p>
            <a:pPr>
              <a:defRPr sz="1800">
                <a:solidFill>
                  <a:srgbClr val="000000"/>
                </a:solidFill>
              </a:defRPr>
            </a:pPr>
            <a:r>
              <a:t>- </a:t>
            </a:r>
            <a:r>
              <a:rPr b="1"/>
              <a:t>Is it rarely accessed but must be instantly available?</a:t>
            </a:r>
            <a:r>
              <a:t> → Use </a:t>
            </a:r>
            <a:r>
              <a:rPr b="1"/>
              <a:t>Standard-IA</a:t>
            </a:r>
            <a:r>
              <a:t>.</a:t>
            </a:r>
          </a:p>
          <a:p>
            <a:pPr>
              <a:defRPr sz="1800">
                <a:solidFill>
                  <a:srgbClr val="000000"/>
                </a:solidFill>
              </a:defRPr>
            </a:pPr>
            <a:r>
              <a:t>- </a:t>
            </a:r>
            <a:r>
              <a:rPr b="1"/>
              <a:t>Can I tolerate risk for cost savings?</a:t>
            </a:r>
            <a:r>
              <a:t> → </a:t>
            </a:r>
            <a:r>
              <a:rPr b="1"/>
              <a:t>One Zone-IA</a:t>
            </a:r>
            <a:r>
              <a:t>.</a:t>
            </a:r>
          </a:p>
          <a:p>
            <a:pPr>
              <a:defRPr sz="1800">
                <a:solidFill>
                  <a:srgbClr val="000000"/>
                </a:solidFill>
              </a:defRPr>
            </a:pPr>
            <a:r>
              <a:t>- </a:t>
            </a:r>
            <a:r>
              <a:rPr b="1"/>
              <a:t>Is it archival?</a:t>
            </a:r>
            <a:r>
              <a:t> → Choose </a:t>
            </a:r>
            <a:r>
              <a:rPr b="1"/>
              <a:t>Glacier</a:t>
            </a:r>
            <a:r>
              <a:t>.</a:t>
            </a:r>
          </a:p>
          <a:p>
            <a:pPr>
              <a:defRPr sz="1800">
                <a:solidFill>
                  <a:srgbClr val="000000"/>
                </a:solidFill>
              </a:defRPr>
            </a:pPr>
            <a:r>
              <a:t>- </a:t>
            </a:r>
            <a:r>
              <a:rPr b="1"/>
              <a:t>Is it deep archival (compliance/long term)?</a:t>
            </a:r>
            <a:r>
              <a:t> → </a:t>
            </a:r>
            <a:r>
              <a:rPr b="1"/>
              <a:t>Glacier Deep Archive</a:t>
            </a:r>
            <a:r>
              <a:t>.</a:t>
            </a:r>
          </a:p>
          <a:p>
            <a:pPr>
              <a:defRPr sz="1800">
                <a:solidFill>
                  <a:srgbClr val="000000"/>
                </a:solidFill>
              </a:defRPr>
            </a:pPr>
          </a:p>
          <a:p>
            <a:pPr>
              <a:defRPr sz="1800">
                <a:solidFill>
                  <a:srgbClr val="000000"/>
                </a:solidFill>
              </a:defRPr>
            </a:pPr>
            <a:r>
              <a:t>Also consider using </a:t>
            </a:r>
            <a:r>
              <a:rPr b="1"/>
              <a:t>lifecycle policies</a:t>
            </a:r>
            <a:r>
              <a:t> to migrate data automatically between classes over time.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Code: Upload with Storage Class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```python</a:t>
            </a:r>
            <a:br/>
            <a:r>
              <a:t>import boto3</a:t>
            </a:r>
            <a:br/>
            <a:br/>
            <a:r>
              <a:t>s3 = boto3.client('s3')</a:t>
            </a:r>
            <a:br/>
            <a:br/>
            <a:r>
              <a:t>s3.upload_file(</a:t>
            </a:r>
            <a:br/>
            <a:r>
              <a:t>    Filename='myfile.txt',</a:t>
            </a:r>
            <a:br/>
            <a:r>
              <a:t>    Bucket='mybucket',</a:t>
            </a:r>
            <a:br/>
            <a:r>
              <a:t>    Key='myfile.txt',</a:t>
            </a:r>
            <a:br/>
            <a:r>
              <a:t>    ExtraArgs={'StorageClass': 'STANDARD_IA'}</a:t>
            </a:r>
            <a:br/>
            <a:r>
              <a:t>)</a:t>
            </a:r>
            <a:br/>
            <a:r>
              <a:t>```</a:t>
            </a:r>
            <a:b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Takeaway</a:t>
            </a:r>
          </a:p>
        </p:txBody>
      </p:sp>
      <p:sp>
        <p:nvSpPr>
          <p:cNvPr id="3" name="Content Placeholder 2"/>
          <p:cNvSpPr>
            <a:spLocks noGrp="1"/>
          </p:cNvSpPr>
          <p:nvPr>
            <p:ph idx="1"/>
          </p:nvPr>
        </p:nvSpPr>
        <p:spPr/>
        <p:txBody>
          <a:bodyPr wrap="square"/>
          <a:lstStyle/>
          <a:p/>
          <a:p>
            <a:pPr>
              <a:defRPr sz="1800">
                <a:solidFill>
                  <a:srgbClr val="000000"/>
                </a:solidFill>
              </a:defRPr>
            </a:pPr>
            <a:r>
              <a:t>S3 storage classes give you </a:t>
            </a:r>
            <a:r>
              <a:rPr b="1"/>
              <a:t>powerful control</a:t>
            </a:r>
            <a:r>
              <a:t> over how you store and access data — from fast and frequent to deep and dormant.</a:t>
            </a:r>
          </a:p>
          <a:p>
            <a:pPr>
              <a:defRPr sz="1800">
                <a:solidFill>
                  <a:srgbClr val="000000"/>
                </a:solidFill>
              </a:defRPr>
            </a:pPr>
          </a:p>
          <a:p>
            <a:pPr>
              <a:defRPr sz="1800">
                <a:solidFill>
                  <a:srgbClr val="000000"/>
                </a:solidFill>
              </a:defRPr>
            </a:pPr>
            <a:r>
              <a:t>- Understand your </a:t>
            </a:r>
            <a:r>
              <a:rPr b="1"/>
              <a:t>data access patterns</a:t>
            </a:r>
            <a:r>
              <a:t/>
            </a:r>
          </a:p>
          <a:p>
            <a:pPr>
              <a:defRPr sz="1800">
                <a:solidFill>
                  <a:srgbClr val="000000"/>
                </a:solidFill>
              </a:defRPr>
            </a:pPr>
            <a:r>
              <a:t>- Leverage </a:t>
            </a:r>
            <a:r>
              <a:rPr b="1"/>
              <a:t>cost-efficient storage tiers</a:t>
            </a:r>
            <a:r>
              <a:t/>
            </a:r>
          </a:p>
          <a:p>
            <a:pPr>
              <a:defRPr sz="1800">
                <a:solidFill>
                  <a:srgbClr val="000000"/>
                </a:solidFill>
              </a:defRPr>
            </a:pPr>
            <a:r>
              <a:t>- Use </a:t>
            </a:r>
            <a:r>
              <a:rPr b="1"/>
              <a:t>automated transitions</a:t>
            </a:r>
            <a:r>
              <a:t> for optimal performance and savings</a:t>
            </a:r>
          </a:p>
          <a:p>
            <a:pPr>
              <a:defRPr sz="1800">
                <a:solidFill>
                  <a:srgbClr val="000000"/>
                </a:solidFill>
              </a:defRPr>
            </a:pPr>
          </a:p>
          <a:p>
            <a:pPr>
              <a:defRPr sz="1800">
                <a:solidFill>
                  <a:srgbClr val="000000"/>
                </a:solidFill>
              </a:defRPr>
            </a:pPr>
            <a:r>
              <a:t>This flexibility is key in building scalable, efficient, and budget-friendly cloud applications.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S3 Storage Classes</a:t>
            </a:r>
          </a:p>
          <a:p>
            <a:pPr/>
            <a:r>
              <a:t>Why Use Different Storage Classes?</a:t>
            </a:r>
          </a:p>
          <a:p>
            <a:pPr/>
            <a:r>
              <a:t>Overview of S3 Storage Classes</a:t>
            </a:r>
          </a:p>
          <a:p>
            <a:pPr/>
            <a:r>
              <a:t>S3 Standard</a:t>
            </a:r>
          </a:p>
          <a:p>
            <a:pPr/>
            <a:r>
              <a:t>S3 Intelligent-Tiering</a:t>
            </a:r>
          </a:p>
          <a:p>
            <a:pPr/>
            <a:r>
              <a:t>S3 Standard-IA</a:t>
            </a:r>
          </a:p>
          <a:p>
            <a:pPr/>
            <a:r>
              <a:t>S3 One Zone-IA</a:t>
            </a:r>
          </a:p>
          <a:p>
            <a:pPr/>
            <a:r>
              <a:t>S3 Glacier</a:t>
            </a:r>
          </a:p>
          <a:p>
            <a:pPr/>
            <a:r>
              <a:t>S3 Glacier Deep Archive</a:t>
            </a:r>
          </a:p>
          <a:p>
            <a:pPr/>
            <a:r>
              <a:t>How to Choose a Storage Class</a:t>
            </a:r>
          </a:p>
          <a:p>
            <a:pPr/>
            <a:r>
              <a:t>Sample Code: Upload with Storage Class</a:t>
            </a:r>
          </a:p>
          <a:p>
            <a:pPr/>
            <a:r>
              <a:t>Takeaway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S3 Storage Classes</a:t>
            </a:r>
          </a:p>
        </p:txBody>
      </p:sp>
      <p:sp>
        <p:nvSpPr>
          <p:cNvPr id="3" name="Content Placeholder 2"/>
          <p:cNvSpPr>
            <a:spLocks noGrp="1"/>
          </p:cNvSpPr>
          <p:nvPr>
            <p:ph idx="1"/>
          </p:nvPr>
        </p:nvSpPr>
        <p:spPr/>
        <p:txBody>
          <a:bodyPr wrap="square"/>
          <a:lstStyle/>
          <a:p/>
          <a:p>
            <a:pPr>
              <a:defRPr sz="1800">
                <a:solidFill>
                  <a:srgbClr val="000000"/>
                </a:solidFill>
              </a:defRPr>
            </a:pPr>
            <a:r>
              <a:t>Amazon S3 (Simple Storage Service) provides </a:t>
            </a:r>
            <a:r>
              <a:rPr b="1"/>
              <a:t>highly scalable, durable, and secure object storage</a:t>
            </a:r>
            <a:r>
              <a:t>. To optimize storage costs and access performance, AWS offers various </a:t>
            </a:r>
            <a:r>
              <a:rPr b="1"/>
              <a:t>storage classes</a:t>
            </a:r>
            <a:r>
              <a:t>, each tailored to different data access needs. </a:t>
            </a:r>
          </a:p>
          <a:p>
            <a:pPr>
              <a:defRPr sz="1800">
                <a:solidFill>
                  <a:srgbClr val="000000"/>
                </a:solidFill>
              </a:defRPr>
            </a:pPr>
          </a:p>
          <a:p>
            <a:pPr>
              <a:defRPr sz="1800">
                <a:solidFill>
                  <a:srgbClr val="000000"/>
                </a:solidFill>
              </a:defRPr>
            </a:pPr>
            <a:r>
              <a:t>For example, data that’s accessed frequently, like images on a website, can be stored in the </a:t>
            </a:r>
            <a:r>
              <a:rPr b="1"/>
              <a:t>S3 Standard</a:t>
            </a:r>
            <a:r>
              <a:t> class, whereas backup logs or compliance archives can go into </a:t>
            </a:r>
            <a:r>
              <a:rPr b="1"/>
              <a:t>S3 Glacier</a:t>
            </a:r>
            <a:r>
              <a:t> or </a:t>
            </a:r>
            <a:r>
              <a:rPr b="1"/>
              <a:t>Deep Archive</a:t>
            </a:r>
            <a:r>
              <a:t> for long-term, low-cost storage.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Use Different Storage Classes?</a:t>
            </a:r>
          </a:p>
        </p:txBody>
      </p:sp>
      <p:sp>
        <p:nvSpPr>
          <p:cNvPr id="3" name="Content Placeholder 2"/>
          <p:cNvSpPr>
            <a:spLocks noGrp="1"/>
          </p:cNvSpPr>
          <p:nvPr>
            <p:ph idx="1"/>
          </p:nvPr>
        </p:nvSpPr>
        <p:spPr/>
        <p:txBody>
          <a:bodyPr wrap="square"/>
          <a:lstStyle/>
          <a:p/>
          <a:p>
            <a:pPr>
              <a:defRPr sz="1800">
                <a:solidFill>
                  <a:srgbClr val="000000"/>
                </a:solidFill>
              </a:defRPr>
            </a:pPr>
            <a:r>
              <a:t>Not all data is accessed equally. Some files are downloaded frequently (like user photos), while others (like old logs or monthly reports) may sit untouched for years. AWS lets you choose the </a:t>
            </a:r>
            <a:r>
              <a:rPr b="1"/>
              <a:t>right storage class</a:t>
            </a:r>
            <a:r>
              <a:t> to align with your access frequency, performance needs, and budget.</a:t>
            </a:r>
          </a:p>
          <a:p>
            <a:pPr>
              <a:defRPr sz="1800">
                <a:solidFill>
                  <a:srgbClr val="000000"/>
                </a:solidFill>
              </a:defRPr>
            </a:pPr>
          </a:p>
          <a:p>
            <a:pPr>
              <a:defRPr sz="1800">
                <a:solidFill>
                  <a:srgbClr val="000000"/>
                </a:solidFill>
              </a:defRPr>
            </a:pPr>
            <a:r>
              <a:t>Additionally, AWS allows you to set </a:t>
            </a:r>
            <a:r>
              <a:rPr b="1"/>
              <a:t>lifecycle policies</a:t>
            </a:r>
            <a:r>
              <a:t> to automate transitions between classes, like moving files from S3 Standard to Glacier after 90 days of inactivity — saving cost without manual intervention.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S3 Storage Classes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057400"/>
                <a:gridCol w="2057400"/>
                <a:gridCol w="2057400"/>
                <a:gridCol w="2057400"/>
              </a:tblGrid>
              <a:tr h="587828">
                <a:tc>
                  <a:txBody>
                    <a:bodyPr/>
                    <a:lstStyle/>
                    <a:p>
                      <a:pPr>
                        <a:defRPr b="1"/>
                      </a:pPr>
                      <a:r>
                        <a:t>Availability</a:t>
                      </a:r>
                    </a:p>
                  </a:txBody>
                  <a:tcPr/>
                </a:tc>
                <a:tc>
                  <a:txBody>
                    <a:bodyPr/>
                    <a:lstStyle/>
                    <a:p>
                      <a:pPr>
                        <a:defRPr b="1"/>
                      </a:pPr>
                      <a:r>
                        <a:t>Class Name</a:t>
                      </a:r>
                    </a:p>
                  </a:txBody>
                  <a:tcPr/>
                </a:tc>
                <a:tc>
                  <a:txBody>
                    <a:bodyPr/>
                    <a:lstStyle/>
                    <a:p>
                      <a:pPr>
                        <a:defRPr b="1"/>
                      </a:pPr>
                      <a:r>
                        <a:t>Durability</a:t>
                      </a:r>
                    </a:p>
                  </a:txBody>
                  <a:tcPr/>
                </a:tc>
                <a:tc>
                  <a:txBody>
                    <a:bodyPr/>
                    <a:lstStyle/>
                    <a:p>
                      <a:pPr>
                        <a:defRPr b="1"/>
                      </a:pPr>
                      <a:r>
                        <a:t>Use Case</a:t>
                      </a:r>
                    </a:p>
                  </a:txBody>
                  <a:tcPr/>
                </a:tc>
              </a:tr>
              <a:tr h="587828">
                <a:tc>
                  <a:txBody>
                    <a:bodyPr/>
                    <a:lstStyle/>
                    <a:p>
                      <a:r>
                        <a:t>99.99%</a:t>
                      </a:r>
                    </a:p>
                  </a:txBody>
                  <a:tcPr/>
                </a:tc>
                <a:tc>
                  <a:txBody>
                    <a:bodyPr/>
                    <a:lstStyle/>
                    <a:p>
                      <a:r>
                        <a:t>S3 Standard</a:t>
                      </a:r>
                    </a:p>
                  </a:txBody>
                  <a:tcPr/>
                </a:tc>
                <a:tc>
                  <a:txBody>
                    <a:bodyPr/>
                    <a:lstStyle/>
                    <a:p>
                      <a:r>
                        <a:t>99.999999999%</a:t>
                      </a:r>
                    </a:p>
                  </a:txBody>
                  <a:tcPr/>
                </a:tc>
                <a:tc>
                  <a:txBody>
                    <a:bodyPr/>
                    <a:lstStyle/>
                    <a:p>
                      <a:r>
                        <a:t>Frequently accessed data</a:t>
                      </a:r>
                    </a:p>
                  </a:txBody>
                  <a:tcPr/>
                </a:tc>
              </a:tr>
              <a:tr h="587828">
                <a:tc>
                  <a:txBody>
                    <a:bodyPr/>
                    <a:lstStyle/>
                    <a:p>
                      <a:r>
                        <a:t>99.9%</a:t>
                      </a:r>
                    </a:p>
                  </a:txBody>
                  <a:tcPr/>
                </a:tc>
                <a:tc>
                  <a:txBody>
                    <a:bodyPr/>
                    <a:lstStyle/>
                    <a:p>
                      <a:r>
                        <a:t>S3 Intelligent-Tiering</a:t>
                      </a:r>
                    </a:p>
                  </a:txBody>
                  <a:tcPr/>
                </a:tc>
                <a:tc>
                  <a:txBody>
                    <a:bodyPr/>
                    <a:lstStyle/>
                    <a:p>
                      <a:r>
                        <a:t>99.999999999%</a:t>
                      </a:r>
                    </a:p>
                  </a:txBody>
                  <a:tcPr/>
                </a:tc>
                <a:tc>
                  <a:txBody>
                    <a:bodyPr/>
                    <a:lstStyle/>
                    <a:p>
                      <a:r>
                        <a:t>Unknown or changing access patterns</a:t>
                      </a:r>
                    </a:p>
                  </a:txBody>
                  <a:tcPr/>
                </a:tc>
              </a:tr>
              <a:tr h="587828">
                <a:tc>
                  <a:txBody>
                    <a:bodyPr/>
                    <a:lstStyle/>
                    <a:p>
                      <a:r>
                        <a:t>99.9%</a:t>
                      </a:r>
                    </a:p>
                  </a:txBody>
                  <a:tcPr/>
                </a:tc>
                <a:tc>
                  <a:txBody>
                    <a:bodyPr/>
                    <a:lstStyle/>
                    <a:p>
                      <a:r>
                        <a:t>S3 Standard-IA</a:t>
                      </a:r>
                    </a:p>
                  </a:txBody>
                  <a:tcPr/>
                </a:tc>
                <a:tc>
                  <a:txBody>
                    <a:bodyPr/>
                    <a:lstStyle/>
                    <a:p>
                      <a:r>
                        <a:t>99.999999999%</a:t>
                      </a:r>
                    </a:p>
                  </a:txBody>
                  <a:tcPr/>
                </a:tc>
                <a:tc>
                  <a:txBody>
                    <a:bodyPr/>
                    <a:lstStyle/>
                    <a:p>
                      <a:r>
                        <a:t>Infrequently accessed data</a:t>
                      </a:r>
                    </a:p>
                  </a:txBody>
                  <a:tcPr/>
                </a:tc>
              </a:tr>
              <a:tr h="587828">
                <a:tc>
                  <a:txBody>
                    <a:bodyPr/>
                    <a:lstStyle/>
                    <a:p>
                      <a:r>
                        <a:t>99.5%</a:t>
                      </a:r>
                    </a:p>
                  </a:txBody>
                  <a:tcPr/>
                </a:tc>
                <a:tc>
                  <a:txBody>
                    <a:bodyPr/>
                    <a:lstStyle/>
                    <a:p>
                      <a:r>
                        <a:t>S3 One Zone-IA</a:t>
                      </a:r>
                    </a:p>
                  </a:txBody>
                  <a:tcPr/>
                </a:tc>
                <a:tc>
                  <a:txBody>
                    <a:bodyPr/>
                    <a:lstStyle/>
                    <a:p>
                      <a:r>
                        <a:t>99.999999999%</a:t>
                      </a:r>
                    </a:p>
                  </a:txBody>
                  <a:tcPr/>
                </a:tc>
                <a:tc>
                  <a:txBody>
                    <a:bodyPr/>
                    <a:lstStyle/>
                    <a:p>
                      <a:r>
                        <a:t>Infrequent access, lower redundancy</a:t>
                      </a:r>
                    </a:p>
                  </a:txBody>
                  <a:tcPr/>
                </a:tc>
              </a:tr>
              <a:tr h="587828">
                <a:tc>
                  <a:txBody>
                    <a:bodyPr/>
                    <a:lstStyle/>
                    <a:p>
                      <a:r>
                        <a:t>Varies</a:t>
                      </a:r>
                    </a:p>
                  </a:txBody>
                  <a:tcPr/>
                </a:tc>
                <a:tc>
                  <a:txBody>
                    <a:bodyPr/>
                    <a:lstStyle/>
                    <a:p>
                      <a:r>
                        <a:t>S3 Glacier</a:t>
                      </a:r>
                    </a:p>
                  </a:txBody>
                  <a:tcPr/>
                </a:tc>
                <a:tc>
                  <a:txBody>
                    <a:bodyPr/>
                    <a:lstStyle/>
                    <a:p>
                      <a:r>
                        <a:t>99.999999999%</a:t>
                      </a:r>
                    </a:p>
                  </a:txBody>
                  <a:tcPr/>
                </a:tc>
                <a:tc>
                  <a:txBody>
                    <a:bodyPr/>
                    <a:lstStyle/>
                    <a:p>
                      <a:r>
                        <a:t>Archival, minutes to hours retrieval</a:t>
                      </a:r>
                    </a:p>
                  </a:txBody>
                  <a:tcPr/>
                </a:tc>
              </a:tr>
              <a:tr h="587832">
                <a:tc>
                  <a:txBody>
                    <a:bodyPr/>
                    <a:lstStyle/>
                    <a:p>
                      <a:r>
                        <a:t>Varies</a:t>
                      </a:r>
                    </a:p>
                  </a:txBody>
                  <a:tcPr/>
                </a:tc>
                <a:tc>
                  <a:txBody>
                    <a:bodyPr/>
                    <a:lstStyle/>
                    <a:p>
                      <a:r>
                        <a:t>S3 Glacier Deep Archive</a:t>
                      </a:r>
                    </a:p>
                  </a:txBody>
                  <a:tcPr/>
                </a:tc>
                <a:tc>
                  <a:txBody>
                    <a:bodyPr/>
                    <a:lstStyle/>
                    <a:p>
                      <a:r>
                        <a:t>99.999999999%</a:t>
                      </a:r>
                    </a:p>
                  </a:txBody>
                  <a:tcPr/>
                </a:tc>
                <a:tc>
                  <a:txBody>
                    <a:bodyPr/>
                    <a:lstStyle/>
                    <a:p>
                      <a:r>
                        <a:t>Long-term backup, 12+ hours retrieval</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Standard</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S3 Standard</a:t>
            </a:r>
            <a:r>
              <a:t> class is optimized for </a:t>
            </a:r>
            <a:r>
              <a:rPr b="1"/>
              <a:t>frequent access</a:t>
            </a:r>
            <a:r>
              <a:t>, offering high throughput and low latency. It's perfect for use cases like:</a:t>
            </a:r>
          </a:p>
          <a:p>
            <a:pPr>
              <a:defRPr sz="1800">
                <a:solidFill>
                  <a:srgbClr val="000000"/>
                </a:solidFill>
              </a:defRPr>
            </a:pPr>
            <a:r>
              <a:t>- Hosting static website assets</a:t>
            </a:r>
          </a:p>
          <a:p>
            <a:pPr>
              <a:defRPr sz="1800">
                <a:solidFill>
                  <a:srgbClr val="000000"/>
                </a:solidFill>
              </a:defRPr>
            </a:pPr>
            <a:r>
              <a:t>- App and mobile data storage</a:t>
            </a:r>
          </a:p>
          <a:p>
            <a:pPr>
              <a:defRPr sz="1800">
                <a:solidFill>
                  <a:srgbClr val="000000"/>
                </a:solidFill>
              </a:defRPr>
            </a:pPr>
            <a:r>
              <a:t>- Real-time analytics</a:t>
            </a:r>
          </a:p>
          <a:p>
            <a:pPr>
              <a:defRPr sz="1800">
                <a:solidFill>
                  <a:srgbClr val="000000"/>
                </a:solidFill>
              </a:defRPr>
            </a:pPr>
          </a:p>
          <a:p>
            <a:pPr>
              <a:defRPr sz="1800">
                <a:solidFill>
                  <a:srgbClr val="000000"/>
                </a:solidFill>
              </a:defRPr>
            </a:pPr>
            <a:r>
              <a:t>It provides </a:t>
            </a:r>
            <a:r>
              <a:rPr b="1"/>
              <a:t>99.99% availability</a:t>
            </a:r>
            <a:r>
              <a:t> and </a:t>
            </a:r>
            <a:r>
              <a:rPr b="1"/>
              <a:t>eleven 9s durability (99.999999999%)</a:t>
            </a:r>
            <a:r>
              <a:t>, making it highly reliable for mission-critical data.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Intelligent-Tiering</a:t>
            </a:r>
          </a:p>
        </p:txBody>
      </p:sp>
      <p:sp>
        <p:nvSpPr>
          <p:cNvPr id="3" name="Content Placeholder 2"/>
          <p:cNvSpPr>
            <a:spLocks noGrp="1"/>
          </p:cNvSpPr>
          <p:nvPr>
            <p:ph idx="1"/>
          </p:nvPr>
        </p:nvSpPr>
        <p:spPr/>
        <p:txBody>
          <a:bodyPr wrap="square"/>
          <a:lstStyle/>
          <a:p/>
          <a:p>
            <a:pPr>
              <a:defRPr sz="1800">
                <a:solidFill>
                  <a:srgbClr val="000000"/>
                </a:solidFill>
              </a:defRPr>
            </a:pPr>
            <a:r>
              <a:t>S3 Intelligent-Tiering automatically analyzes access patterns and moves your data between tiers:</a:t>
            </a:r>
          </a:p>
          <a:p>
            <a:pPr>
              <a:defRPr sz="1800">
                <a:solidFill>
                  <a:srgbClr val="000000"/>
                </a:solidFill>
              </a:defRPr>
            </a:pPr>
            <a:r>
              <a:t>- </a:t>
            </a:r>
            <a:r>
              <a:rPr b="1"/>
              <a:t>Frequent Access Tier</a:t>
            </a:r>
            <a:r>
              <a:t/>
            </a:r>
          </a:p>
          <a:p>
            <a:pPr>
              <a:defRPr sz="1800">
                <a:solidFill>
                  <a:srgbClr val="000000"/>
                </a:solidFill>
              </a:defRPr>
            </a:pPr>
            <a:r>
              <a:t>- </a:t>
            </a:r>
            <a:r>
              <a:rPr b="1"/>
              <a:t>Infrequent Access Tier</a:t>
            </a:r>
            <a:r>
              <a:t/>
            </a:r>
          </a:p>
          <a:p>
            <a:pPr>
              <a:defRPr sz="1800">
                <a:solidFill>
                  <a:srgbClr val="000000"/>
                </a:solidFill>
              </a:defRPr>
            </a:pPr>
          </a:p>
          <a:p>
            <a:pPr>
              <a:defRPr sz="1800">
                <a:solidFill>
                  <a:srgbClr val="000000"/>
                </a:solidFill>
              </a:defRPr>
            </a:pPr>
            <a:r>
              <a:t>This helps save money on rarely accessed files while avoiding manual data management. It's best when you can't predict access patterns — such as with user-generated content or unpredictable workloads.</a:t>
            </a:r>
          </a:p>
          <a:p>
            <a:pPr>
              <a:defRPr sz="1800">
                <a:solidFill>
                  <a:srgbClr val="000000"/>
                </a:solidFill>
              </a:defRPr>
            </a:pPr>
          </a:p>
          <a:p>
            <a:pPr>
              <a:defRPr sz="1800">
                <a:solidFill>
                  <a:srgbClr val="000000"/>
                </a:solidFill>
              </a:defRPr>
            </a:pPr>
            <a:r>
              <a:t>There’s a small monitoring fee per object, but the savings from automatic tiering often outweigh this.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Standard-IA</a:t>
            </a:r>
          </a:p>
        </p:txBody>
      </p:sp>
      <p:sp>
        <p:nvSpPr>
          <p:cNvPr id="3" name="Content Placeholder 2"/>
          <p:cNvSpPr>
            <a:spLocks noGrp="1"/>
          </p:cNvSpPr>
          <p:nvPr>
            <p:ph idx="1"/>
          </p:nvPr>
        </p:nvSpPr>
        <p:spPr/>
        <p:txBody>
          <a:bodyPr wrap="square"/>
          <a:lstStyle/>
          <a:p/>
          <a:p>
            <a:pPr>
              <a:defRPr sz="1800">
                <a:solidFill>
                  <a:srgbClr val="000000"/>
                </a:solidFill>
              </a:defRPr>
            </a:pPr>
            <a:r>
              <a:t>S3 Standard-Infrequent Access is great for </a:t>
            </a:r>
            <a:r>
              <a:rPr b="1"/>
              <a:t>data that’s read occasionally but must remain immediately available when needed</a:t>
            </a:r>
            <a:r>
              <a:t>. Think of it like a storage room that’s rarely opened, but must be fully stocked.</a:t>
            </a:r>
          </a:p>
          <a:p>
            <a:pPr>
              <a:defRPr sz="1800">
                <a:solidFill>
                  <a:srgbClr val="000000"/>
                </a:solidFill>
              </a:defRPr>
            </a:pPr>
          </a:p>
          <a:p>
            <a:pPr>
              <a:defRPr sz="1800">
                <a:solidFill>
                  <a:srgbClr val="000000"/>
                </a:solidFill>
              </a:defRPr>
            </a:pPr>
            <a:r>
              <a:t>You’ll pay lower storage fees than Standard, but </a:t>
            </a:r>
            <a:r>
              <a:rPr b="1"/>
              <a:t>pay per retrieval</a:t>
            </a:r>
            <a:r>
              <a:t>, making it ideal for:</a:t>
            </a:r>
          </a:p>
          <a:p>
            <a:pPr>
              <a:defRPr sz="1800">
                <a:solidFill>
                  <a:srgbClr val="000000"/>
                </a:solidFill>
              </a:defRPr>
            </a:pPr>
            <a:r>
              <a:t>- Backup files</a:t>
            </a:r>
          </a:p>
          <a:p>
            <a:pPr>
              <a:defRPr sz="1800">
                <a:solidFill>
                  <a:srgbClr val="000000"/>
                </a:solidFill>
              </a:defRPr>
            </a:pPr>
            <a:r>
              <a:t>- Disaster recovery snapshots</a:t>
            </a:r>
          </a:p>
          <a:p>
            <a:pPr>
              <a:defRPr sz="1800">
                <a:solidFill>
                  <a:srgbClr val="000000"/>
                </a:solidFill>
              </a:defRPr>
            </a:pPr>
            <a:r>
              <a:t>- Data archives that are read once in a while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One Zone-IA</a:t>
            </a:r>
          </a:p>
        </p:txBody>
      </p:sp>
      <p:sp>
        <p:nvSpPr>
          <p:cNvPr id="3" name="Content Placeholder 2"/>
          <p:cNvSpPr>
            <a:spLocks noGrp="1"/>
          </p:cNvSpPr>
          <p:nvPr>
            <p:ph idx="1"/>
          </p:nvPr>
        </p:nvSpPr>
        <p:spPr/>
        <p:txBody>
          <a:bodyPr wrap="square"/>
          <a:lstStyle/>
          <a:p/>
          <a:p>
            <a:pPr>
              <a:defRPr sz="1800">
                <a:solidFill>
                  <a:srgbClr val="000000"/>
                </a:solidFill>
              </a:defRPr>
            </a:pPr>
            <a:r>
              <a:t>Unlike other classes that replicate across </a:t>
            </a:r>
            <a:r>
              <a:rPr b="1"/>
              <a:t>multiple Availability Zones</a:t>
            </a:r>
            <a:r>
              <a:t>, S3 One Zone-IA stores your data in </a:t>
            </a:r>
            <a:r>
              <a:rPr b="1"/>
              <a:t>a single AZ</a:t>
            </a:r>
            <a:r>
              <a:t>.</a:t>
            </a:r>
          </a:p>
          <a:p>
            <a:pPr>
              <a:defRPr sz="1800">
                <a:solidFill>
                  <a:srgbClr val="000000"/>
                </a:solidFill>
              </a:defRPr>
            </a:pPr>
          </a:p>
          <a:p>
            <a:pPr>
              <a:defRPr sz="1800">
                <a:solidFill>
                  <a:srgbClr val="000000"/>
                </a:solidFill>
              </a:defRPr>
            </a:pPr>
            <a:r>
              <a:t>This results in </a:t>
            </a:r>
            <a:r>
              <a:rPr b="1"/>
              <a:t>cheaper storage</a:t>
            </a:r>
            <a:r>
              <a:t>, but reduced resilience. If the AZ goes down, your data might become unavailable or lost.</a:t>
            </a:r>
          </a:p>
          <a:p>
            <a:pPr>
              <a:defRPr sz="1800">
                <a:solidFill>
                  <a:srgbClr val="000000"/>
                </a:solidFill>
              </a:defRPr>
            </a:pPr>
          </a:p>
          <a:p>
            <a:pPr>
              <a:defRPr sz="1800">
                <a:solidFill>
                  <a:srgbClr val="000000"/>
                </a:solidFill>
              </a:defRPr>
            </a:pPr>
            <a:r>
              <a:t>Use this only for </a:t>
            </a:r>
            <a:r>
              <a:rPr b="1"/>
              <a:t>non-critical data</a:t>
            </a:r>
            <a:r>
              <a:t> that can be re-created easily, like processed logs, thumbnails, or backups of non-essential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Glacier</a:t>
            </a:r>
          </a:p>
        </p:txBody>
      </p:sp>
      <p:sp>
        <p:nvSpPr>
          <p:cNvPr id="3" name="Content Placeholder 2"/>
          <p:cNvSpPr>
            <a:spLocks noGrp="1"/>
          </p:cNvSpPr>
          <p:nvPr>
            <p:ph idx="1"/>
          </p:nvPr>
        </p:nvSpPr>
        <p:spPr/>
        <p:txBody>
          <a:bodyPr wrap="square"/>
          <a:lstStyle/>
          <a:p/>
          <a:p>
            <a:pPr>
              <a:defRPr sz="1800">
                <a:solidFill>
                  <a:srgbClr val="000000"/>
                </a:solidFill>
              </a:defRPr>
            </a:pPr>
            <a:r>
              <a:t>S3 Glacier is ideal for </a:t>
            </a:r>
            <a:r>
              <a:rPr b="1"/>
              <a:t>archiving data you rarely access</a:t>
            </a:r>
            <a:r>
              <a:t>, but still might need occasionally. It provides low-cost storage and supports retrieval in:</a:t>
            </a:r>
          </a:p>
          <a:p>
            <a:pPr>
              <a:defRPr sz="1800">
                <a:solidFill>
                  <a:srgbClr val="000000"/>
                </a:solidFill>
              </a:defRPr>
            </a:pPr>
            <a:r>
              <a:t>- </a:t>
            </a:r>
            <a:r>
              <a:rPr b="1"/>
              <a:t>Expedited</a:t>
            </a:r>
            <a:r>
              <a:t> (1–5 minutes)</a:t>
            </a:r>
          </a:p>
          <a:p>
            <a:pPr>
              <a:defRPr sz="1800">
                <a:solidFill>
                  <a:srgbClr val="000000"/>
                </a:solidFill>
              </a:defRPr>
            </a:pPr>
            <a:r>
              <a:t>- </a:t>
            </a:r>
            <a:r>
              <a:rPr b="1"/>
              <a:t>Standard</a:t>
            </a:r>
            <a:r>
              <a:t> (3–5 hours)</a:t>
            </a:r>
          </a:p>
          <a:p>
            <a:pPr>
              <a:defRPr sz="1800">
                <a:solidFill>
                  <a:srgbClr val="000000"/>
                </a:solidFill>
              </a:defRPr>
            </a:pPr>
            <a:r>
              <a:t>- </a:t>
            </a:r>
            <a:r>
              <a:rPr b="1"/>
              <a:t>Bulk</a:t>
            </a:r>
            <a:r>
              <a:t> (5–12 hours)</a:t>
            </a:r>
          </a:p>
          <a:p>
            <a:pPr>
              <a:defRPr sz="1800">
                <a:solidFill>
                  <a:srgbClr val="000000"/>
                </a:solidFill>
              </a:defRPr>
            </a:pPr>
          </a:p>
          <a:p>
            <a:pPr>
              <a:defRPr sz="1800">
                <a:solidFill>
                  <a:srgbClr val="000000"/>
                </a:solidFill>
              </a:defRPr>
            </a:pPr>
            <a:r>
              <a:t>Common use cases include:</a:t>
            </a:r>
          </a:p>
          <a:p>
            <a:pPr>
              <a:defRPr sz="1800">
                <a:solidFill>
                  <a:srgbClr val="000000"/>
                </a:solidFill>
              </a:defRPr>
            </a:pPr>
            <a:r>
              <a:t>- Financial records</a:t>
            </a:r>
          </a:p>
          <a:p>
            <a:pPr>
              <a:defRPr sz="1800">
                <a:solidFill>
                  <a:srgbClr val="000000"/>
                </a:solidFill>
              </a:defRPr>
            </a:pPr>
            <a:r>
              <a:t>- Compliance documentation</a:t>
            </a:r>
          </a:p>
          <a:p>
            <a:pPr>
              <a:defRPr sz="1800">
                <a:solidFill>
                  <a:srgbClr val="000000"/>
                </a:solidFill>
              </a:defRPr>
            </a:pPr>
            <a:r>
              <a:t>- Raw data archives</a:t>
            </a:r>
          </a:p>
          <a:p>
            <a:pPr>
              <a:defRPr sz="1800">
                <a:solidFill>
                  <a:srgbClr val="000000"/>
                </a:solidFill>
              </a:defRPr>
            </a:pPr>
          </a:p>
          <a:p>
            <a:pPr>
              <a:defRPr sz="1800">
                <a:solidFill>
                  <a:srgbClr val="000000"/>
                </a:solidFill>
              </a:defRPr>
            </a:pPr>
            <a:r>
              <a:t>It’s not instant, but it’s incredibly cost-effective for historical data storage.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