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8B532-7A00-4BB7-9B2E-88759948E38C}"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03DFF-2098-47A1-A1A9-AB063797A737}" type="slidenum">
              <a:rPr lang="en-US" smtClean="0"/>
              <a:t>‹#›</a:t>
            </a:fld>
            <a:endParaRPr lang="en-US"/>
          </a:p>
        </p:txBody>
      </p:sp>
    </p:spTree>
    <p:extLst>
      <p:ext uri="{BB962C8B-B14F-4D97-AF65-F5344CB8AC3E}">
        <p14:creationId xmlns:p14="http://schemas.microsoft.com/office/powerpoint/2010/main" val="1286645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What is System Design?</a:t>
            </a:r>
          </a:p>
          <a:p>
            <a:pPr>
              <a:buNone/>
            </a:pPr>
            <a:r>
              <a:rPr lang="en-US" dirty="0"/>
              <a:t>System design is basically the blueprint of a complex software system. Imagine you're building a house — you wouldn't start without an architectural plan, right? Similarly, in tech, system design lays out how everything will work together — the servers, the database, the APIs, even the way data flows between components.</a:t>
            </a:r>
          </a:p>
          <a:p>
            <a:pPr>
              <a:buNone/>
            </a:pPr>
            <a:r>
              <a:rPr lang="en-US" dirty="0"/>
              <a:t>It's about both </a:t>
            </a:r>
            <a:r>
              <a:rPr lang="en-US" b="1" dirty="0"/>
              <a:t>macro</a:t>
            </a:r>
            <a:r>
              <a:rPr lang="en-US" dirty="0"/>
              <a:t> and </a:t>
            </a:r>
            <a:r>
              <a:rPr lang="en-US" b="1" dirty="0"/>
              <a:t>micro</a:t>
            </a:r>
            <a:r>
              <a:rPr lang="en-US" dirty="0"/>
              <a:t> level decisions. Macro is like choosing cloud vs on-premise, micro is choosing between SQL and NoSQL, or even deciding the data type of a field.</a:t>
            </a:r>
          </a:p>
          <a:p>
            <a:pPr>
              <a:buNone/>
            </a:pPr>
            <a:r>
              <a:rPr lang="en-US" dirty="0"/>
              <a:t>System design makes sure that tech teams don’t just write code that works, but build systems that </a:t>
            </a:r>
            <a:r>
              <a:rPr lang="en-US" b="1" dirty="0"/>
              <a:t>scale</a:t>
            </a:r>
            <a:r>
              <a:rPr lang="en-US" dirty="0"/>
              <a:t>, are </a:t>
            </a:r>
            <a:r>
              <a:rPr lang="en-US" b="1" dirty="0"/>
              <a:t>resilient</a:t>
            </a:r>
            <a:r>
              <a:rPr lang="en-US" dirty="0"/>
              <a:t>, and </a:t>
            </a:r>
            <a:r>
              <a:rPr lang="en-US" b="1" dirty="0"/>
              <a:t>easy to maintain</a:t>
            </a:r>
            <a:r>
              <a:rPr lang="en-US" dirty="0"/>
              <a:t>.</a:t>
            </a:r>
          </a:p>
          <a:p>
            <a:pPr>
              <a:buNone/>
            </a:pPr>
            <a:r>
              <a:rPr lang="en-US" b="1" dirty="0"/>
              <a:t>Importance of System Design</a:t>
            </a:r>
          </a:p>
          <a:p>
            <a:pPr>
              <a:buNone/>
            </a:pPr>
            <a:r>
              <a:rPr lang="en-US" dirty="0"/>
              <a:t>Think of companies like Google or Amazon — they didn’t scale to millions of users because of just good code. They have rock-solid system designs behind the scenes.</a:t>
            </a:r>
          </a:p>
          <a:p>
            <a:pPr>
              <a:buNone/>
            </a:pPr>
            <a:r>
              <a:rPr lang="en-US" dirty="0"/>
              <a:t>When your app goes viral, it’s the system design that decides whether it breaks or handles the load like a pro. Good system design:</a:t>
            </a:r>
          </a:p>
          <a:p>
            <a:pPr>
              <a:buFont typeface="Arial" panose="020B0604020202020204" pitchFamily="34" charset="0"/>
              <a:buChar char="•"/>
            </a:pPr>
            <a:r>
              <a:rPr lang="en-US" dirty="0"/>
              <a:t>Reduces downtime,</a:t>
            </a:r>
          </a:p>
          <a:p>
            <a:pPr>
              <a:buFont typeface="Arial" panose="020B0604020202020204" pitchFamily="34" charset="0"/>
              <a:buChar char="•"/>
            </a:pPr>
            <a:r>
              <a:rPr lang="en-US" dirty="0"/>
              <a:t>Cuts cloud costs,</a:t>
            </a:r>
          </a:p>
          <a:p>
            <a:pPr>
              <a:buFont typeface="Arial" panose="020B0604020202020204" pitchFamily="34" charset="0"/>
              <a:buChar char="•"/>
            </a:pPr>
            <a:r>
              <a:rPr lang="en-US" dirty="0"/>
              <a:t>Improves user satisfaction, and</a:t>
            </a:r>
          </a:p>
          <a:p>
            <a:pPr>
              <a:buFont typeface="Arial" panose="020B0604020202020204" pitchFamily="34" charset="0"/>
              <a:buChar char="•"/>
            </a:pPr>
            <a:r>
              <a:rPr lang="en-US" dirty="0"/>
              <a:t>Speeds up development time later.</a:t>
            </a:r>
          </a:p>
          <a:p>
            <a:pPr>
              <a:buNone/>
            </a:pPr>
            <a:r>
              <a:rPr lang="en-US" dirty="0"/>
              <a:t>So, investing time in design upfront avoids a lot of pain in the long run.</a:t>
            </a:r>
          </a:p>
          <a:p>
            <a:pPr>
              <a:buNone/>
            </a:pPr>
            <a:r>
              <a:rPr lang="en-US" b="1" dirty="0"/>
              <a:t>Types of System Design</a:t>
            </a:r>
          </a:p>
          <a:p>
            <a:pPr>
              <a:buNone/>
            </a:pPr>
            <a:r>
              <a:rPr lang="en-US" dirty="0"/>
              <a:t>There are two major phases: HLD and LLD.</a:t>
            </a:r>
          </a:p>
          <a:p>
            <a:pPr>
              <a:buNone/>
            </a:pPr>
            <a:r>
              <a:rPr lang="en-US" b="1" dirty="0"/>
              <a:t>High-Level Design (HLD)</a:t>
            </a:r>
            <a:r>
              <a:rPr lang="en-US" dirty="0"/>
              <a:t>:</a:t>
            </a:r>
            <a:br>
              <a:rPr lang="en-US" dirty="0"/>
            </a:br>
            <a:r>
              <a:rPr lang="en-US" dirty="0"/>
              <a:t>This is like the city map — it shows how things are zoned and connected. You define APIs, how services talk, where the data lives, and what tech stack you’ll use.</a:t>
            </a:r>
          </a:p>
          <a:p>
            <a:pPr>
              <a:buNone/>
            </a:pPr>
            <a:r>
              <a:rPr lang="en-US" b="1" dirty="0"/>
              <a:t>Low-Level Design (LLD)</a:t>
            </a:r>
            <a:r>
              <a:rPr lang="en-US" dirty="0"/>
              <a:t>:</a:t>
            </a:r>
            <a:br>
              <a:rPr lang="en-US" dirty="0"/>
            </a:br>
            <a:r>
              <a:rPr lang="en-US" dirty="0"/>
              <a:t>Here, you go into the streets and buildings. You define the actual logic, class names, how caching works, database indexing — everything needed to convert a plan into working software.</a:t>
            </a:r>
          </a:p>
          <a:p>
            <a:pPr>
              <a:buNone/>
            </a:pPr>
            <a:r>
              <a:rPr lang="en-US" dirty="0"/>
              <a:t>Both are essential. Skipping either one is like building a skyscraper without knowing the foundation depth.</a:t>
            </a:r>
          </a:p>
          <a:p>
            <a:pPr>
              <a:buNone/>
            </a:pPr>
            <a:r>
              <a:rPr lang="en-US" b="1" dirty="0"/>
              <a:t>Core Concepts in System Design</a:t>
            </a:r>
          </a:p>
          <a:p>
            <a:pPr>
              <a:buNone/>
            </a:pPr>
            <a:r>
              <a:rPr lang="en-US" dirty="0"/>
              <a:t>These are your building blocks. If you master these, you can design almost any system:</a:t>
            </a:r>
          </a:p>
          <a:p>
            <a:pPr>
              <a:buFont typeface="Arial" panose="020B0604020202020204" pitchFamily="34" charset="0"/>
              <a:buChar char="•"/>
            </a:pPr>
            <a:r>
              <a:rPr lang="en-US" b="1" dirty="0"/>
              <a:t>Scalability</a:t>
            </a:r>
            <a:r>
              <a:rPr lang="en-US" dirty="0"/>
              <a:t> ensures your app doesn’t crash when 10x users arrive.</a:t>
            </a:r>
          </a:p>
          <a:p>
            <a:pPr>
              <a:buFont typeface="Arial" panose="020B0604020202020204" pitchFamily="34" charset="0"/>
              <a:buChar char="•"/>
            </a:pPr>
            <a:r>
              <a:rPr lang="en-US" b="1" dirty="0"/>
              <a:t>Load Balancing</a:t>
            </a:r>
            <a:r>
              <a:rPr lang="en-US" dirty="0"/>
              <a:t> handles traffic spikes.</a:t>
            </a:r>
          </a:p>
          <a:p>
            <a:pPr>
              <a:buFont typeface="Arial" panose="020B0604020202020204" pitchFamily="34" charset="0"/>
              <a:buChar char="•"/>
            </a:pPr>
            <a:r>
              <a:rPr lang="en-US" b="1" dirty="0"/>
              <a:t>Caching</a:t>
            </a:r>
            <a:r>
              <a:rPr lang="en-US" dirty="0"/>
              <a:t> speeds things up.</a:t>
            </a:r>
          </a:p>
          <a:p>
            <a:pPr>
              <a:buFont typeface="Arial" panose="020B0604020202020204" pitchFamily="34" charset="0"/>
              <a:buChar char="•"/>
            </a:pPr>
            <a:r>
              <a:rPr lang="en-US" b="1" dirty="0"/>
              <a:t>Database Design</a:t>
            </a:r>
            <a:r>
              <a:rPr lang="en-US" dirty="0"/>
              <a:t> affects data flow and query performance.</a:t>
            </a:r>
          </a:p>
          <a:p>
            <a:pPr>
              <a:buFont typeface="Arial" panose="020B0604020202020204" pitchFamily="34" charset="0"/>
              <a:buChar char="•"/>
            </a:pPr>
            <a:r>
              <a:rPr lang="en-US" b="1" dirty="0"/>
              <a:t>Consistency Models</a:t>
            </a:r>
            <a:r>
              <a:rPr lang="en-US" dirty="0"/>
              <a:t> balance accuracy vs speed in distributed systems.</a:t>
            </a:r>
          </a:p>
          <a:p>
            <a:pPr>
              <a:buFont typeface="Arial" panose="020B0604020202020204" pitchFamily="34" charset="0"/>
              <a:buChar char="•"/>
            </a:pPr>
            <a:r>
              <a:rPr lang="en-US" b="1" dirty="0"/>
              <a:t>API Design</a:t>
            </a:r>
            <a:r>
              <a:rPr lang="en-US" dirty="0"/>
              <a:t> connects everything together.</a:t>
            </a:r>
          </a:p>
          <a:p>
            <a:pPr>
              <a:buFont typeface="Arial" panose="020B0604020202020204" pitchFamily="34" charset="0"/>
              <a:buChar char="•"/>
            </a:pPr>
            <a:r>
              <a:rPr lang="en-US" b="1" dirty="0"/>
              <a:t>Security</a:t>
            </a:r>
            <a:r>
              <a:rPr lang="en-US" dirty="0"/>
              <a:t> and </a:t>
            </a:r>
            <a:r>
              <a:rPr lang="en-US" b="1" dirty="0"/>
              <a:t>Monitoring</a:t>
            </a:r>
            <a:r>
              <a:rPr lang="en-US" dirty="0"/>
              <a:t> keep everything stable and safe.</a:t>
            </a:r>
          </a:p>
          <a:p>
            <a:pPr>
              <a:buNone/>
            </a:pPr>
            <a:r>
              <a:rPr lang="en-US" dirty="0"/>
              <a:t>Understanding trade-offs between these concepts is what makes you a good system designer.</a:t>
            </a:r>
          </a:p>
          <a:p>
            <a:pPr>
              <a:buNone/>
            </a:pPr>
            <a:r>
              <a:rPr lang="en-US" b="1" dirty="0"/>
              <a:t>Scalability</a:t>
            </a:r>
          </a:p>
          <a:p>
            <a:pPr>
              <a:buNone/>
            </a:pPr>
            <a:r>
              <a:rPr lang="en-US" dirty="0"/>
              <a:t>There are two main ways to scale:</a:t>
            </a:r>
          </a:p>
          <a:p>
            <a:pPr>
              <a:buFont typeface="Arial" panose="020B0604020202020204" pitchFamily="34" charset="0"/>
              <a:buChar char="•"/>
            </a:pPr>
            <a:r>
              <a:rPr lang="en-US" b="1" dirty="0"/>
              <a:t>Horizontal Scaling</a:t>
            </a:r>
            <a:r>
              <a:rPr lang="en-US" dirty="0"/>
              <a:t>: Add more machines. Think of it like hiring more staff.</a:t>
            </a:r>
          </a:p>
          <a:p>
            <a:pPr>
              <a:buFont typeface="Arial" panose="020B0604020202020204" pitchFamily="34" charset="0"/>
              <a:buChar char="•"/>
            </a:pPr>
            <a:r>
              <a:rPr lang="en-US" b="1" dirty="0"/>
              <a:t>Vertical Scaling</a:t>
            </a:r>
            <a:r>
              <a:rPr lang="en-US" dirty="0"/>
              <a:t>: Upgrade your server’s CPU, RAM, etc.</a:t>
            </a:r>
          </a:p>
          <a:p>
            <a:pPr>
              <a:buNone/>
            </a:pPr>
            <a:r>
              <a:rPr lang="en-US" dirty="0"/>
              <a:t>Horizontal scaling is preferred for large systems because it's easier to keep growing. You might also need </a:t>
            </a:r>
            <a:r>
              <a:rPr lang="en-US" b="1" dirty="0"/>
              <a:t>sharding</a:t>
            </a:r>
            <a:r>
              <a:rPr lang="en-US" dirty="0"/>
              <a:t> (splitting the database) or </a:t>
            </a:r>
            <a:r>
              <a:rPr lang="en-US" b="1" dirty="0"/>
              <a:t>replication</a:t>
            </a:r>
            <a:r>
              <a:rPr lang="en-US" dirty="0"/>
              <a:t> (copying data across systems) to ensure performance doesn’t degrade with scale.</a:t>
            </a:r>
          </a:p>
          <a:p>
            <a:pPr>
              <a:buNone/>
            </a:pPr>
            <a:r>
              <a:rPr lang="en-US" b="1" dirty="0"/>
              <a:t>Load Balancing</a:t>
            </a:r>
          </a:p>
          <a:p>
            <a:pPr>
              <a:buNone/>
            </a:pPr>
            <a:r>
              <a:rPr lang="en-US" dirty="0"/>
              <a:t>Without load balancing, one server may get overloaded while others sit idle.</a:t>
            </a:r>
          </a:p>
          <a:p>
            <a:pPr>
              <a:buNone/>
            </a:pPr>
            <a:r>
              <a:rPr lang="en-US" dirty="0"/>
              <a:t>Think of a restaurant with multiple waiters — a good manager distributes customers equally. Load balancers do the same for traffic.</a:t>
            </a:r>
          </a:p>
          <a:p>
            <a:pPr>
              <a:buNone/>
            </a:pPr>
            <a:r>
              <a:rPr lang="en-US" dirty="0"/>
              <a:t>Also, they provide </a:t>
            </a:r>
            <a:r>
              <a:rPr lang="en-US" b="1" dirty="0"/>
              <a:t>fault tolerance</a:t>
            </a:r>
            <a:r>
              <a:rPr lang="en-US" dirty="0"/>
              <a:t>. If one server goes down, traffic is rerouted — no user even notices.</a:t>
            </a:r>
          </a:p>
          <a:p>
            <a:pPr>
              <a:buNone/>
            </a:pPr>
            <a:r>
              <a:rPr lang="en-US" b="1" dirty="0"/>
              <a:t>Caching</a:t>
            </a:r>
          </a:p>
          <a:p>
            <a:pPr>
              <a:buNone/>
            </a:pPr>
            <a:r>
              <a:rPr lang="en-US" dirty="0"/>
              <a:t>Caching is like using memory tricks in an exam. Instead of recalculating or </a:t>
            </a:r>
            <a:r>
              <a:rPr lang="en-US" dirty="0" err="1"/>
              <a:t>refetching</a:t>
            </a:r>
            <a:r>
              <a:rPr lang="en-US" dirty="0"/>
              <a:t> the same thing, you store it for reuse.</a:t>
            </a:r>
          </a:p>
          <a:p>
            <a:pPr>
              <a:buNone/>
            </a:pPr>
            <a:r>
              <a:rPr lang="en-US" dirty="0"/>
              <a:t>Example: When you open Instagram, your profile data is cached so it loads instantly.</a:t>
            </a:r>
          </a:p>
          <a:p>
            <a:pPr>
              <a:buNone/>
            </a:pPr>
            <a:r>
              <a:rPr lang="en-US" dirty="0"/>
              <a:t>The trick is to choose:</a:t>
            </a:r>
          </a:p>
          <a:p>
            <a:pPr>
              <a:buFont typeface="Arial" panose="020B0604020202020204" pitchFamily="34" charset="0"/>
              <a:buChar char="•"/>
            </a:pPr>
            <a:r>
              <a:rPr lang="en-US" dirty="0"/>
              <a:t>What to cache,</a:t>
            </a:r>
          </a:p>
          <a:p>
            <a:pPr>
              <a:buFont typeface="Arial" panose="020B0604020202020204" pitchFamily="34" charset="0"/>
              <a:buChar char="•"/>
            </a:pPr>
            <a:r>
              <a:rPr lang="en-US" dirty="0"/>
              <a:t>How long to keep it (TTL),</a:t>
            </a:r>
          </a:p>
          <a:p>
            <a:pPr>
              <a:buFont typeface="Arial" panose="020B0604020202020204" pitchFamily="34" charset="0"/>
              <a:buChar char="•"/>
            </a:pPr>
            <a:r>
              <a:rPr lang="en-US" dirty="0"/>
              <a:t>And how to invalidate or update it.</a:t>
            </a:r>
          </a:p>
          <a:p>
            <a:pPr>
              <a:buNone/>
            </a:pPr>
            <a:r>
              <a:rPr lang="en-US" dirty="0"/>
              <a:t>Bad cache = stale data. Good cache = lightning-fast system.</a:t>
            </a:r>
          </a:p>
          <a:p>
            <a:pPr>
              <a:buNone/>
            </a:pPr>
            <a:r>
              <a:rPr lang="en-US" b="1" dirty="0"/>
              <a:t>Database Design</a:t>
            </a:r>
          </a:p>
          <a:p>
            <a:pPr>
              <a:buNone/>
            </a:pPr>
            <a:r>
              <a:rPr lang="en-US" dirty="0"/>
              <a:t>Your database is the heart of your system. If it’s not designed well, the whole system will lag.</a:t>
            </a:r>
          </a:p>
          <a:p>
            <a:pPr>
              <a:buNone/>
            </a:pPr>
            <a:r>
              <a:rPr lang="en-US" b="1" dirty="0"/>
              <a:t>SQL</a:t>
            </a:r>
            <a:r>
              <a:rPr lang="en-US" dirty="0"/>
              <a:t> is great for structured data and relationships — e.g., banking systems.</a:t>
            </a:r>
            <a:br>
              <a:rPr lang="en-US" dirty="0"/>
            </a:br>
            <a:r>
              <a:rPr lang="en-US" b="1" dirty="0"/>
              <a:t>NoSQL</a:t>
            </a:r>
            <a:r>
              <a:rPr lang="en-US" dirty="0"/>
              <a:t> is great for scalability and flexibility — e.g., product catalogs, analytics.</a:t>
            </a:r>
          </a:p>
          <a:p>
            <a:pPr>
              <a:buNone/>
            </a:pPr>
            <a:r>
              <a:rPr lang="en-US" dirty="0"/>
              <a:t>Key decisions include:</a:t>
            </a:r>
          </a:p>
          <a:p>
            <a:pPr>
              <a:buFont typeface="Arial" panose="020B0604020202020204" pitchFamily="34" charset="0"/>
              <a:buChar char="•"/>
            </a:pPr>
            <a:r>
              <a:rPr lang="en-US" b="1" dirty="0"/>
              <a:t>Normalization</a:t>
            </a:r>
            <a:r>
              <a:rPr lang="en-US" dirty="0"/>
              <a:t> (to avoid data duplication),</a:t>
            </a:r>
          </a:p>
          <a:p>
            <a:pPr>
              <a:buFont typeface="Arial" panose="020B0604020202020204" pitchFamily="34" charset="0"/>
              <a:buChar char="•"/>
            </a:pPr>
            <a:r>
              <a:rPr lang="en-US" b="1" dirty="0"/>
              <a:t>Indexes</a:t>
            </a:r>
            <a:r>
              <a:rPr lang="en-US" dirty="0"/>
              <a:t> (for fast searches),</a:t>
            </a:r>
          </a:p>
          <a:p>
            <a:pPr>
              <a:buFont typeface="Arial" panose="020B0604020202020204" pitchFamily="34" charset="0"/>
              <a:buChar char="•"/>
            </a:pPr>
            <a:r>
              <a:rPr lang="en-US" b="1" dirty="0"/>
              <a:t>Sharding</a:t>
            </a:r>
            <a:r>
              <a:rPr lang="en-US" dirty="0"/>
              <a:t> (splitting large datasets),</a:t>
            </a:r>
          </a:p>
          <a:p>
            <a:pPr>
              <a:buFont typeface="Arial" panose="020B0604020202020204" pitchFamily="34" charset="0"/>
              <a:buChar char="•"/>
            </a:pPr>
            <a:r>
              <a:rPr lang="en-US" b="1" dirty="0"/>
              <a:t>Replication</a:t>
            </a:r>
            <a:r>
              <a:rPr lang="en-US" dirty="0"/>
              <a:t> (for fault tolerance).</a:t>
            </a:r>
          </a:p>
          <a:p>
            <a:pPr>
              <a:buNone/>
            </a:pPr>
            <a:r>
              <a:rPr lang="en-US" b="1" dirty="0"/>
              <a:t>CAP Theorem</a:t>
            </a:r>
          </a:p>
          <a:p>
            <a:pPr>
              <a:buNone/>
            </a:pPr>
            <a:r>
              <a:rPr lang="en-US" dirty="0"/>
              <a:t>In distributed systems, you can't have everything — there’s always a trade-off.</a:t>
            </a:r>
          </a:p>
          <a:p>
            <a:pPr>
              <a:buNone/>
            </a:pPr>
            <a:r>
              <a:rPr lang="en-US" dirty="0"/>
              <a:t>Let’s say you have:</a:t>
            </a:r>
          </a:p>
          <a:p>
            <a:pPr>
              <a:buFont typeface="Arial" panose="020B0604020202020204" pitchFamily="34" charset="0"/>
              <a:buChar char="•"/>
            </a:pPr>
            <a:r>
              <a:rPr lang="en-US" b="1" dirty="0"/>
              <a:t>C</a:t>
            </a:r>
            <a:r>
              <a:rPr lang="en-US" dirty="0"/>
              <a:t>onsistency: All users see the same data.</a:t>
            </a:r>
          </a:p>
          <a:p>
            <a:pPr>
              <a:buFont typeface="Arial" panose="020B0604020202020204" pitchFamily="34" charset="0"/>
              <a:buChar char="•"/>
            </a:pPr>
            <a:r>
              <a:rPr lang="en-US" b="1" dirty="0"/>
              <a:t>A</a:t>
            </a:r>
            <a:r>
              <a:rPr lang="en-US" dirty="0"/>
              <a:t>vailability: System always responds.</a:t>
            </a:r>
          </a:p>
          <a:p>
            <a:pPr>
              <a:buFont typeface="Arial" panose="020B0604020202020204" pitchFamily="34" charset="0"/>
              <a:buChar char="•"/>
            </a:pPr>
            <a:r>
              <a:rPr lang="en-US" b="1" dirty="0"/>
              <a:t>P</a:t>
            </a:r>
            <a:r>
              <a:rPr lang="en-US" dirty="0"/>
              <a:t>artition Tolerance: System works even with network failures.</a:t>
            </a:r>
          </a:p>
          <a:p>
            <a:pPr>
              <a:buNone/>
            </a:pPr>
            <a:r>
              <a:rPr lang="en-US" dirty="0"/>
              <a:t>CAP says: Pick any two. You can’t have all three at once.</a:t>
            </a:r>
          </a:p>
          <a:p>
            <a:pPr>
              <a:buNone/>
            </a:pPr>
            <a:r>
              <a:rPr lang="en-US" dirty="0"/>
              <a:t>For example, </a:t>
            </a:r>
            <a:r>
              <a:rPr lang="en-US" b="1" dirty="0"/>
              <a:t>AP systems</a:t>
            </a:r>
            <a:r>
              <a:rPr lang="en-US" dirty="0"/>
              <a:t> (like DynamoDB) favor availability and partition tolerance.</a:t>
            </a:r>
            <a:br>
              <a:rPr lang="en-US" dirty="0"/>
            </a:br>
            <a:r>
              <a:rPr lang="en-US" b="1" dirty="0"/>
              <a:t>CP systems</a:t>
            </a:r>
            <a:r>
              <a:rPr lang="en-US" dirty="0"/>
              <a:t> (like MongoDB in strict mode) favor consistency and partition tolerance.</a:t>
            </a:r>
          </a:p>
          <a:p>
            <a:pPr>
              <a:buNone/>
            </a:pPr>
            <a:r>
              <a:rPr lang="en-US" dirty="0"/>
              <a:t>Understanding this helps you design systems based on business priorities.</a:t>
            </a:r>
          </a:p>
          <a:p>
            <a:pPr>
              <a:buNone/>
            </a:pPr>
            <a:r>
              <a:rPr lang="en-US" b="1" dirty="0"/>
              <a:t>Message Queues</a:t>
            </a:r>
          </a:p>
          <a:p>
            <a:pPr>
              <a:buNone/>
            </a:pPr>
            <a:r>
              <a:rPr lang="en-US" dirty="0"/>
              <a:t>Message queues let services talk </a:t>
            </a:r>
            <a:r>
              <a:rPr lang="en-US" b="1" dirty="0"/>
              <a:t>asynchronously</a:t>
            </a:r>
            <a:r>
              <a:rPr lang="en-US" dirty="0"/>
              <a:t>.</a:t>
            </a:r>
          </a:p>
          <a:p>
            <a:pPr>
              <a:buNone/>
            </a:pPr>
            <a:r>
              <a:rPr lang="en-US" dirty="0"/>
              <a:t>Without them, Service A would wait for Service B to respond — slowing everything down.</a:t>
            </a:r>
          </a:p>
          <a:p>
            <a:pPr>
              <a:buNone/>
            </a:pPr>
            <a:r>
              <a:rPr lang="en-US" dirty="0"/>
              <a:t>With queues like Kafka or RabbitMQ, A just drops a message and moves on. B picks it up when ready. Great for:</a:t>
            </a:r>
          </a:p>
          <a:p>
            <a:pPr>
              <a:buFont typeface="Arial" panose="020B0604020202020204" pitchFamily="34" charset="0"/>
              <a:buChar char="•"/>
            </a:pPr>
            <a:r>
              <a:rPr lang="en-US" dirty="0"/>
              <a:t>Logging,</a:t>
            </a:r>
          </a:p>
          <a:p>
            <a:pPr>
              <a:buFont typeface="Arial" panose="020B0604020202020204" pitchFamily="34" charset="0"/>
              <a:buChar char="•"/>
            </a:pPr>
            <a:r>
              <a:rPr lang="en-US" dirty="0"/>
              <a:t>Background processing,</a:t>
            </a:r>
          </a:p>
          <a:p>
            <a:pPr>
              <a:buFont typeface="Arial" panose="020B0604020202020204" pitchFamily="34" charset="0"/>
              <a:buChar char="•"/>
            </a:pPr>
            <a:r>
              <a:rPr lang="en-US" dirty="0"/>
              <a:t>Decoupling systems.</a:t>
            </a:r>
          </a:p>
          <a:p>
            <a:pPr>
              <a:buNone/>
            </a:pPr>
            <a:r>
              <a:rPr lang="en-US" dirty="0"/>
              <a:t>Also helps handle </a:t>
            </a:r>
            <a:r>
              <a:rPr lang="en-US" b="1" dirty="0"/>
              <a:t>spikes in traffic</a:t>
            </a:r>
            <a:r>
              <a:rPr lang="en-US" dirty="0"/>
              <a:t> by buffering requests.</a:t>
            </a:r>
          </a:p>
          <a:p>
            <a:pPr>
              <a:buNone/>
            </a:pPr>
            <a:r>
              <a:rPr lang="en-US" b="1" dirty="0"/>
              <a:t>Microservices vs Monolith</a:t>
            </a:r>
          </a:p>
          <a:p>
            <a:pPr>
              <a:buNone/>
            </a:pPr>
            <a:r>
              <a:rPr lang="en-US" b="1" dirty="0"/>
              <a:t>Monolith</a:t>
            </a:r>
            <a:r>
              <a:rPr lang="en-US" dirty="0"/>
              <a:t>: All code in one place. Easy to start, hard to scale. One failure can crash the whole app.</a:t>
            </a:r>
          </a:p>
          <a:p>
            <a:pPr>
              <a:buNone/>
            </a:pPr>
            <a:r>
              <a:rPr lang="en-US" b="1" dirty="0"/>
              <a:t>Microservices</a:t>
            </a:r>
            <a:r>
              <a:rPr lang="en-US" dirty="0"/>
              <a:t>: Break the system into small independent services. Teams can work independently, scale services as needed.</a:t>
            </a:r>
          </a:p>
          <a:p>
            <a:pPr>
              <a:buNone/>
            </a:pPr>
            <a:r>
              <a:rPr lang="en-US" dirty="0"/>
              <a:t>But microservices need:</a:t>
            </a:r>
          </a:p>
          <a:p>
            <a:pPr>
              <a:buFont typeface="Arial" panose="020B0604020202020204" pitchFamily="34" charset="0"/>
              <a:buChar char="•"/>
            </a:pPr>
            <a:r>
              <a:rPr lang="en-US" dirty="0"/>
              <a:t>Smart API design,</a:t>
            </a:r>
          </a:p>
          <a:p>
            <a:pPr>
              <a:buFont typeface="Arial" panose="020B0604020202020204" pitchFamily="34" charset="0"/>
              <a:buChar char="•"/>
            </a:pPr>
            <a:r>
              <a:rPr lang="en-US" dirty="0"/>
              <a:t>DevOps maturity,</a:t>
            </a:r>
          </a:p>
          <a:p>
            <a:pPr>
              <a:buFont typeface="Arial" panose="020B0604020202020204" pitchFamily="34" charset="0"/>
              <a:buChar char="•"/>
            </a:pPr>
            <a:r>
              <a:rPr lang="en-US" dirty="0"/>
              <a:t>Monitoring across services.</a:t>
            </a:r>
          </a:p>
          <a:p>
            <a:pPr>
              <a:buNone/>
            </a:pPr>
            <a:r>
              <a:rPr lang="en-US" dirty="0"/>
              <a:t>So start monolith if you're small, move to microservices as you grow.</a:t>
            </a:r>
          </a:p>
          <a:p>
            <a:pPr>
              <a:buNone/>
            </a:pPr>
            <a:r>
              <a:rPr lang="en-US" b="1" dirty="0"/>
              <a:t>API Design</a:t>
            </a:r>
          </a:p>
          <a:p>
            <a:pPr>
              <a:buNone/>
            </a:pPr>
            <a:r>
              <a:rPr lang="en-US" dirty="0"/>
              <a:t>APIs are the glue. If you get them wrong, your system becomes hard to use and scale.</a:t>
            </a:r>
          </a:p>
          <a:p>
            <a:pPr>
              <a:buFont typeface="Arial" panose="020B0604020202020204" pitchFamily="34" charset="0"/>
              <a:buChar char="•"/>
            </a:pPr>
            <a:r>
              <a:rPr lang="en-US" b="1" dirty="0"/>
              <a:t>REST</a:t>
            </a:r>
            <a:r>
              <a:rPr lang="en-US" dirty="0"/>
              <a:t> is the standard, easy to cache and understand.</a:t>
            </a:r>
          </a:p>
          <a:p>
            <a:pPr>
              <a:buFont typeface="Arial" panose="020B0604020202020204" pitchFamily="34" charset="0"/>
              <a:buChar char="•"/>
            </a:pPr>
            <a:r>
              <a:rPr lang="en-US" b="1" dirty="0" err="1"/>
              <a:t>GraphQL</a:t>
            </a:r>
            <a:r>
              <a:rPr lang="en-US" dirty="0"/>
              <a:t> is flexible, especially for frontend-heavy apps.</a:t>
            </a:r>
          </a:p>
          <a:p>
            <a:pPr>
              <a:buFont typeface="Arial" panose="020B0604020202020204" pitchFamily="34" charset="0"/>
              <a:buChar char="•"/>
            </a:pPr>
            <a:r>
              <a:rPr lang="en-US" b="1" dirty="0" err="1"/>
              <a:t>gRPC</a:t>
            </a:r>
            <a:r>
              <a:rPr lang="en-US" dirty="0"/>
              <a:t> is fast and ideal for internal communication between microservices.</a:t>
            </a:r>
          </a:p>
          <a:p>
            <a:pPr>
              <a:buNone/>
            </a:pPr>
            <a:r>
              <a:rPr lang="en-US" dirty="0"/>
              <a:t>APIs should be:</a:t>
            </a:r>
          </a:p>
          <a:p>
            <a:pPr>
              <a:buFont typeface="Arial" panose="020B0604020202020204" pitchFamily="34" charset="0"/>
              <a:buChar char="•"/>
            </a:pPr>
            <a:r>
              <a:rPr lang="en-US" dirty="0"/>
              <a:t>Predictable,</a:t>
            </a:r>
          </a:p>
          <a:p>
            <a:pPr>
              <a:buFont typeface="Arial" panose="020B0604020202020204" pitchFamily="34" charset="0"/>
              <a:buChar char="•"/>
            </a:pPr>
            <a:r>
              <a:rPr lang="en-US" dirty="0"/>
              <a:t>Versioned,</a:t>
            </a:r>
          </a:p>
          <a:p>
            <a:pPr>
              <a:buFont typeface="Arial" panose="020B0604020202020204" pitchFamily="34" charset="0"/>
              <a:buChar char="•"/>
            </a:pPr>
            <a:r>
              <a:rPr lang="en-US" dirty="0"/>
              <a:t>Well-documented.</a:t>
            </a:r>
          </a:p>
          <a:p>
            <a:pPr>
              <a:buNone/>
            </a:pPr>
            <a:r>
              <a:rPr lang="en-US" dirty="0"/>
              <a:t>A poorly designed API slows everyone down.</a:t>
            </a:r>
          </a:p>
          <a:p>
            <a:pPr>
              <a:buNone/>
            </a:pPr>
            <a:r>
              <a:rPr lang="en-US" b="1" dirty="0"/>
              <a:t>Security</a:t>
            </a:r>
          </a:p>
          <a:p>
            <a:pPr>
              <a:buNone/>
            </a:pPr>
            <a:r>
              <a:rPr lang="en-US" dirty="0"/>
              <a:t>Security is non-negotiable. You need </a:t>
            </a:r>
            <a:r>
              <a:rPr lang="en-US" b="1" dirty="0"/>
              <a:t>zero trust architecture</a:t>
            </a:r>
            <a:r>
              <a:rPr lang="en-US" dirty="0"/>
              <a:t> — always verify, never assume.</a:t>
            </a:r>
          </a:p>
          <a:p>
            <a:pPr>
              <a:buFont typeface="Arial" panose="020B0604020202020204" pitchFamily="34" charset="0"/>
              <a:buChar char="•"/>
            </a:pPr>
            <a:r>
              <a:rPr lang="en-US" b="1" dirty="0"/>
              <a:t>Authentication</a:t>
            </a:r>
            <a:r>
              <a:rPr lang="en-US" dirty="0"/>
              <a:t>: Know who’s calling (OAuth, JWT).</a:t>
            </a:r>
          </a:p>
          <a:p>
            <a:pPr>
              <a:buFont typeface="Arial" panose="020B0604020202020204" pitchFamily="34" charset="0"/>
              <a:buChar char="•"/>
            </a:pPr>
            <a:r>
              <a:rPr lang="en-US" b="1" dirty="0"/>
              <a:t>Authorization</a:t>
            </a:r>
            <a:r>
              <a:rPr lang="en-US" dirty="0"/>
              <a:t>: What are they allowed to do?</a:t>
            </a:r>
          </a:p>
          <a:p>
            <a:pPr>
              <a:buFont typeface="Arial" panose="020B0604020202020204" pitchFamily="34" charset="0"/>
              <a:buChar char="•"/>
            </a:pPr>
            <a:r>
              <a:rPr lang="en-US" b="1" dirty="0"/>
              <a:t>Encryption</a:t>
            </a:r>
            <a:r>
              <a:rPr lang="en-US" dirty="0"/>
              <a:t>: Data should be safe in transit (HTTPS) and at rest (AES).</a:t>
            </a:r>
          </a:p>
          <a:p>
            <a:pPr>
              <a:buFont typeface="Arial" panose="020B0604020202020204" pitchFamily="34" charset="0"/>
              <a:buChar char="•"/>
            </a:pPr>
            <a:r>
              <a:rPr lang="en-US" b="1" dirty="0"/>
              <a:t>Rate Limiting</a:t>
            </a:r>
            <a:r>
              <a:rPr lang="en-US" dirty="0"/>
              <a:t>: Stop abuse and bot attacks.</a:t>
            </a:r>
          </a:p>
          <a:p>
            <a:pPr>
              <a:buNone/>
            </a:pPr>
            <a:r>
              <a:rPr lang="en-US" dirty="0"/>
              <a:t>Also, always </a:t>
            </a:r>
            <a:r>
              <a:rPr lang="en-US" b="1" dirty="0"/>
              <a:t>log sensitive actions</a:t>
            </a:r>
            <a:r>
              <a:rPr lang="en-US" dirty="0"/>
              <a:t> and set </a:t>
            </a:r>
            <a:r>
              <a:rPr lang="en-US" b="1" dirty="0"/>
              <a:t>alerts for suspicious activity</a:t>
            </a:r>
            <a:r>
              <a:rPr lang="en-US" dirty="0"/>
              <a:t>.</a:t>
            </a:r>
          </a:p>
          <a:p>
            <a:pPr>
              <a:buNone/>
            </a:pPr>
            <a:r>
              <a:rPr lang="en-US" b="1" dirty="0"/>
              <a:t>Monitoring &amp; Logging</a:t>
            </a:r>
          </a:p>
          <a:p>
            <a:pPr>
              <a:buNone/>
            </a:pPr>
            <a:r>
              <a:rPr lang="en-US" dirty="0"/>
              <a:t>You can’t fix what you can’t see.</a:t>
            </a:r>
          </a:p>
          <a:p>
            <a:pPr>
              <a:buFont typeface="Arial" panose="020B0604020202020204" pitchFamily="34" charset="0"/>
              <a:buChar char="•"/>
            </a:pPr>
            <a:r>
              <a:rPr lang="en-US" b="1" dirty="0"/>
              <a:t>Logs</a:t>
            </a:r>
            <a:r>
              <a:rPr lang="en-US" dirty="0"/>
              <a:t> tell you what happened.</a:t>
            </a:r>
          </a:p>
          <a:p>
            <a:pPr>
              <a:buFont typeface="Arial" panose="020B0604020202020204" pitchFamily="34" charset="0"/>
              <a:buChar char="•"/>
            </a:pPr>
            <a:r>
              <a:rPr lang="en-US" b="1" dirty="0"/>
              <a:t>Metrics</a:t>
            </a:r>
            <a:r>
              <a:rPr lang="en-US" dirty="0"/>
              <a:t> tell you how the system is performing.</a:t>
            </a:r>
          </a:p>
          <a:p>
            <a:pPr>
              <a:buFont typeface="Arial" panose="020B0604020202020204" pitchFamily="34" charset="0"/>
              <a:buChar char="•"/>
            </a:pPr>
            <a:r>
              <a:rPr lang="en-US" b="1" dirty="0"/>
              <a:t>Alerts</a:t>
            </a:r>
            <a:r>
              <a:rPr lang="en-US" dirty="0"/>
              <a:t> tell you when something’s wrong.</a:t>
            </a:r>
          </a:p>
          <a:p>
            <a:pPr>
              <a:buNone/>
            </a:pPr>
            <a:r>
              <a:rPr lang="en-US" dirty="0"/>
              <a:t>Tools like Prometheus, Grafana, and ELK Stack give you real-time visibility. It’s like a health monitor for your app.</a:t>
            </a:r>
          </a:p>
          <a:p>
            <a:pPr>
              <a:buNone/>
            </a:pPr>
            <a:r>
              <a:rPr lang="en-US" b="1" dirty="0"/>
              <a:t>System Design Process</a:t>
            </a:r>
          </a:p>
          <a:p>
            <a:pPr>
              <a:buNone/>
            </a:pPr>
            <a:r>
              <a:rPr lang="en-US" dirty="0"/>
              <a:t>A good design starts with asking the right questions:</a:t>
            </a:r>
          </a:p>
          <a:p>
            <a:pPr>
              <a:buFont typeface="+mj-lt"/>
              <a:buAutoNum type="arabicPeriod"/>
            </a:pPr>
            <a:r>
              <a:rPr lang="en-US" dirty="0"/>
              <a:t>Who are the users?</a:t>
            </a:r>
          </a:p>
          <a:p>
            <a:pPr>
              <a:buFont typeface="+mj-lt"/>
              <a:buAutoNum type="arabicPeriod"/>
            </a:pPr>
            <a:r>
              <a:rPr lang="en-US" dirty="0"/>
              <a:t>What’s the scale?</a:t>
            </a:r>
          </a:p>
          <a:p>
            <a:pPr>
              <a:buFont typeface="+mj-lt"/>
              <a:buAutoNum type="arabicPeriod"/>
            </a:pPr>
            <a:r>
              <a:rPr lang="en-US" dirty="0"/>
              <a:t>What are the functional and non-functional requirements?</a:t>
            </a:r>
          </a:p>
          <a:p>
            <a:pPr>
              <a:buNone/>
            </a:pPr>
            <a:r>
              <a:rPr lang="en-US" dirty="0"/>
              <a:t>Then you go step-by-step:</a:t>
            </a:r>
          </a:p>
          <a:p>
            <a:pPr>
              <a:buFont typeface="Arial" panose="020B0604020202020204" pitchFamily="34" charset="0"/>
              <a:buChar char="•"/>
            </a:pPr>
            <a:r>
              <a:rPr lang="en-US" dirty="0"/>
              <a:t>Define use cases and APIs.</a:t>
            </a:r>
          </a:p>
          <a:p>
            <a:pPr>
              <a:buFont typeface="Arial" panose="020B0604020202020204" pitchFamily="34" charset="0"/>
              <a:buChar char="•"/>
            </a:pPr>
            <a:r>
              <a:rPr lang="en-US" dirty="0"/>
              <a:t>Design data models.</a:t>
            </a:r>
          </a:p>
          <a:p>
            <a:pPr>
              <a:buFont typeface="Arial" panose="020B0604020202020204" pitchFamily="34" charset="0"/>
              <a:buChar char="•"/>
            </a:pPr>
            <a:r>
              <a:rPr lang="en-US" dirty="0"/>
              <a:t>Pick your architecture.</a:t>
            </a:r>
          </a:p>
          <a:p>
            <a:pPr>
              <a:buFont typeface="Arial" panose="020B0604020202020204" pitchFamily="34" charset="0"/>
              <a:buChar char="•"/>
            </a:pPr>
            <a:r>
              <a:rPr lang="en-US" dirty="0"/>
              <a:t>Plan for scale and failure.</a:t>
            </a:r>
          </a:p>
          <a:p>
            <a:pPr>
              <a:buFont typeface="Arial" panose="020B0604020202020204" pitchFamily="34" charset="0"/>
              <a:buChar char="•"/>
            </a:pPr>
            <a:r>
              <a:rPr lang="en-US" dirty="0"/>
              <a:t>Secure everything.</a:t>
            </a:r>
          </a:p>
          <a:p>
            <a:pPr>
              <a:buFont typeface="Arial" panose="020B0604020202020204" pitchFamily="34" charset="0"/>
              <a:buChar char="•"/>
            </a:pPr>
            <a:r>
              <a:rPr lang="en-US" dirty="0"/>
              <a:t>Add monitoring.</a:t>
            </a:r>
          </a:p>
          <a:p>
            <a:pPr>
              <a:buNone/>
            </a:pPr>
            <a:r>
              <a:rPr lang="en-US" dirty="0"/>
              <a:t>It’s not a one-time task. Keep revisiting as the system grows.</a:t>
            </a:r>
          </a:p>
          <a:p>
            <a:pPr>
              <a:buNone/>
            </a:pPr>
            <a:r>
              <a:rPr lang="en-US" b="1" dirty="0"/>
              <a:t>Example: Design a URL Shortener</a:t>
            </a:r>
          </a:p>
          <a:p>
            <a:pPr>
              <a:buNone/>
            </a:pPr>
            <a:r>
              <a:rPr lang="en-US" dirty="0"/>
              <a:t>Let’s break this down:</a:t>
            </a:r>
          </a:p>
          <a:p>
            <a:pPr>
              <a:buFont typeface="Arial" panose="020B0604020202020204" pitchFamily="34" charset="0"/>
              <a:buChar char="•"/>
            </a:pPr>
            <a:r>
              <a:rPr lang="en-US" dirty="0"/>
              <a:t>A </a:t>
            </a:r>
            <a:r>
              <a:rPr lang="en-US" b="1" dirty="0"/>
              <a:t>POST</a:t>
            </a:r>
            <a:r>
              <a:rPr lang="en-US" dirty="0"/>
              <a:t> API accepts a long URL, returns a short one.</a:t>
            </a:r>
          </a:p>
          <a:p>
            <a:pPr>
              <a:buFont typeface="Arial" panose="020B0604020202020204" pitchFamily="34" charset="0"/>
              <a:buChar char="•"/>
            </a:pPr>
            <a:r>
              <a:rPr lang="en-US" dirty="0"/>
              <a:t>A </a:t>
            </a:r>
            <a:r>
              <a:rPr lang="en-US" b="1" dirty="0"/>
              <a:t>GET</a:t>
            </a:r>
            <a:r>
              <a:rPr lang="en-US" dirty="0"/>
              <a:t> API redirects the short URL to the long one.</a:t>
            </a:r>
          </a:p>
          <a:p>
            <a:pPr>
              <a:buFont typeface="Arial" panose="020B0604020202020204" pitchFamily="34" charset="0"/>
              <a:buChar char="•"/>
            </a:pPr>
            <a:r>
              <a:rPr lang="en-US" dirty="0"/>
              <a:t>Use a </a:t>
            </a:r>
            <a:r>
              <a:rPr lang="en-US" b="1" dirty="0"/>
              <a:t>hashing function</a:t>
            </a:r>
            <a:r>
              <a:rPr lang="en-US" dirty="0"/>
              <a:t> or generate random strings for the short URLs.</a:t>
            </a:r>
          </a:p>
          <a:p>
            <a:pPr>
              <a:buFont typeface="Arial" panose="020B0604020202020204" pitchFamily="34" charset="0"/>
              <a:buChar char="•"/>
            </a:pPr>
            <a:r>
              <a:rPr lang="en-US" dirty="0"/>
              <a:t>Store mappings in a DB.</a:t>
            </a:r>
          </a:p>
          <a:p>
            <a:pPr>
              <a:buFont typeface="Arial" panose="020B0604020202020204" pitchFamily="34" charset="0"/>
              <a:buChar char="•"/>
            </a:pPr>
            <a:r>
              <a:rPr lang="en-US" dirty="0"/>
              <a:t>Add </a:t>
            </a:r>
            <a:r>
              <a:rPr lang="en-US" b="1" dirty="0"/>
              <a:t>cache</a:t>
            </a:r>
            <a:r>
              <a:rPr lang="en-US" dirty="0"/>
              <a:t> like Redis for popular URLs.</a:t>
            </a:r>
          </a:p>
          <a:p>
            <a:pPr>
              <a:buFont typeface="Arial" panose="020B0604020202020204" pitchFamily="34" charset="0"/>
              <a:buChar char="•"/>
            </a:pPr>
            <a:r>
              <a:rPr lang="en-US" dirty="0"/>
              <a:t>Track analytics: Click count, geolocation.</a:t>
            </a:r>
          </a:p>
          <a:p>
            <a:pPr>
              <a:buFont typeface="Arial" panose="020B0604020202020204" pitchFamily="34" charset="0"/>
              <a:buChar char="•"/>
            </a:pPr>
            <a:r>
              <a:rPr lang="en-US" dirty="0"/>
              <a:t>Add rate limiting to prevent abuse.</a:t>
            </a:r>
          </a:p>
          <a:p>
            <a:pPr>
              <a:buNone/>
            </a:pPr>
            <a:r>
              <a:rPr lang="en-US" dirty="0"/>
              <a:t>Simple in theory, but at scale — it needs solid design.</a:t>
            </a:r>
          </a:p>
          <a:p>
            <a:pPr>
              <a:buNone/>
            </a:pPr>
            <a:r>
              <a:rPr lang="en-US" b="1" dirty="0"/>
              <a:t>Example: Design Netflix</a:t>
            </a:r>
          </a:p>
          <a:p>
            <a:pPr>
              <a:buNone/>
            </a:pPr>
            <a:r>
              <a:rPr lang="en-US" dirty="0"/>
              <a:t>Netflix isn’t just a video player — it’s a system of systems.</a:t>
            </a:r>
          </a:p>
          <a:p>
            <a:pPr>
              <a:buFont typeface="Arial" panose="020B0604020202020204" pitchFamily="34" charset="0"/>
              <a:buChar char="•"/>
            </a:pPr>
            <a:r>
              <a:rPr lang="en-US" dirty="0"/>
              <a:t>Videos are stored in cold (archive) or hot (frequent) storage.</a:t>
            </a:r>
          </a:p>
          <a:p>
            <a:pPr>
              <a:buFont typeface="Arial" panose="020B0604020202020204" pitchFamily="34" charset="0"/>
              <a:buChar char="•"/>
            </a:pPr>
            <a:r>
              <a:rPr lang="en-US" dirty="0"/>
              <a:t>CDNs deliver content close to users for smooth streaming.</a:t>
            </a:r>
          </a:p>
          <a:p>
            <a:pPr>
              <a:buFont typeface="Arial" panose="020B0604020202020204" pitchFamily="34" charset="0"/>
              <a:buChar char="•"/>
            </a:pPr>
            <a:r>
              <a:rPr lang="en-US" dirty="0"/>
              <a:t>Login, subscriptions, profiles — all managed via microservices.</a:t>
            </a:r>
          </a:p>
          <a:p>
            <a:pPr>
              <a:buFont typeface="Arial" panose="020B0604020202020204" pitchFamily="34" charset="0"/>
              <a:buChar char="•"/>
            </a:pPr>
            <a:r>
              <a:rPr lang="en-US" dirty="0"/>
              <a:t>Recommendations use ML models based on user behavior.</a:t>
            </a:r>
          </a:p>
          <a:p>
            <a:pPr>
              <a:buFont typeface="Arial" panose="020B0604020202020204" pitchFamily="34" charset="0"/>
              <a:buChar char="•"/>
            </a:pPr>
            <a:r>
              <a:rPr lang="en-US" dirty="0"/>
              <a:t>Monitoring is 24/7 to handle spikes, especially during popular show launches.</a:t>
            </a:r>
          </a:p>
          <a:p>
            <a:endParaRPr lang="en-US" dirty="0"/>
          </a:p>
        </p:txBody>
      </p:sp>
      <p:sp>
        <p:nvSpPr>
          <p:cNvPr id="4" name="Slide Number Placeholder 3"/>
          <p:cNvSpPr>
            <a:spLocks noGrp="1"/>
          </p:cNvSpPr>
          <p:nvPr>
            <p:ph type="sldNum" sz="quarter" idx="5"/>
          </p:nvPr>
        </p:nvSpPr>
        <p:spPr/>
        <p:txBody>
          <a:bodyPr/>
          <a:lstStyle/>
          <a:p>
            <a:fld id="{DA603DFF-2098-47A1-A1A9-AB063797A737}" type="slidenum">
              <a:rPr lang="en-US" smtClean="0"/>
              <a:t>1</a:t>
            </a:fld>
            <a:endParaRPr lang="en-US"/>
          </a:p>
        </p:txBody>
      </p:sp>
    </p:spTree>
    <p:extLst>
      <p:ext uri="{BB962C8B-B14F-4D97-AF65-F5344CB8AC3E}">
        <p14:creationId xmlns:p14="http://schemas.microsoft.com/office/powerpoint/2010/main" val="4178168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"C:/Users/YourName/Videos/system_design_interview_guide.mp4",</a:t>
            </a:r>
          </a:p>
          <a:p>
            <a:r>
              <a:rPr lang="en-US" dirty="0"/>
              <a:t>  "title": "🧠 System Design Mastery for Interviews! | Full Guide with Real Examples 💡",</a:t>
            </a:r>
          </a:p>
          <a:p>
            <a:r>
              <a:rPr lang="en-US" dirty="0"/>
              <a:t>  "description": "📘 Dive deep into System Design with this comprehensive interview prep guide! Whether you're preparing for FAANG interviews or other top tech companies, this video breaks down the most crucial concepts step-by-step:\n\n✅ What is System Design?\n✅ Why it's important for scalable architecture\n✅ High-Level Design (HLD) vs Low-Level Design (LLD)\n✅ Core topics: Load Balancing, Caching, Database Design, CAP Theorem\n✅ Real-world Examples: Design URL Shortener, Netflix\n✅ Tools &amp; Tech Stack for System Design\n\n🚀 Perfect for software engineers, backend developers, and aspiring system architects!\n\n🔧 Technologies Covered:\n- Load Balancers (Nginx, </a:t>
            </a:r>
            <a:r>
              <a:rPr lang="en-US" dirty="0" err="1"/>
              <a:t>HAProxy</a:t>
            </a:r>
            <a:r>
              <a:rPr lang="en-US" dirty="0"/>
              <a:t>)\n- Caching (Redis, Memcached)\n- Databases (PostgreSQL, MongoDB, Cassandra)\n- Message Queues (Kafka, RabbitMQ, AWS SQS)\n- Containers &amp; Orchestration (Docker, Kubernetes)\n\n📌 Don't forget to:\n👍 Like\n💬 Comment\n🔔 Subscribe for more deep-dive engineering content\n\</a:t>
            </a:r>
            <a:r>
              <a:rPr lang="en-US" dirty="0" err="1"/>
              <a:t>n#SystemDesign</a:t>
            </a:r>
            <a:r>
              <a:rPr lang="en-US" dirty="0"/>
              <a:t> #SoftwareEngineering #InterviewPrep #FAANG #BackendEngineering #Microservices #Scalability #TechInterview #SystemArchitecture",</a:t>
            </a:r>
          </a:p>
          <a:p>
            <a:r>
              <a:rPr lang="en-US" dirty="0"/>
              <a:t>  "tags": [</a:t>
            </a:r>
          </a:p>
          <a:p>
            <a:r>
              <a:rPr lang="en-US" dirty="0"/>
              <a:t>    "System Design",</a:t>
            </a:r>
          </a:p>
          <a:p>
            <a:r>
              <a:rPr lang="en-US" dirty="0"/>
              <a:t>    "System Design Interview",</a:t>
            </a:r>
          </a:p>
          <a:p>
            <a:r>
              <a:rPr lang="en-US" dirty="0"/>
              <a:t>    "Scalability",</a:t>
            </a:r>
          </a:p>
          <a:p>
            <a:r>
              <a:rPr lang="en-US" dirty="0"/>
              <a:t>    "Software Engineering",</a:t>
            </a:r>
          </a:p>
          <a:p>
            <a:r>
              <a:rPr lang="en-US" dirty="0"/>
              <a:t>    "Backend Engineering",</a:t>
            </a:r>
          </a:p>
          <a:p>
            <a:r>
              <a:rPr lang="en-US" dirty="0"/>
              <a:t>    "High Level Design",</a:t>
            </a:r>
          </a:p>
          <a:p>
            <a:r>
              <a:rPr lang="en-US" dirty="0"/>
              <a:t>    "Low Level Design",</a:t>
            </a:r>
          </a:p>
          <a:p>
            <a:r>
              <a:rPr lang="en-US" dirty="0"/>
              <a:t>    "FAANG Interview",</a:t>
            </a:r>
          </a:p>
          <a:p>
            <a:r>
              <a:rPr lang="en-US" dirty="0"/>
              <a:t>    "Tech Interview Prep",</a:t>
            </a:r>
          </a:p>
          <a:p>
            <a:r>
              <a:rPr lang="en-US" dirty="0"/>
              <a:t>    "Load Balancing",</a:t>
            </a:r>
          </a:p>
          <a:p>
            <a:r>
              <a:rPr lang="en-US" dirty="0"/>
              <a:t>    "Caching",</a:t>
            </a:r>
          </a:p>
          <a:p>
            <a:r>
              <a:rPr lang="en-US" dirty="0"/>
              <a:t>    "Database Design",</a:t>
            </a:r>
          </a:p>
          <a:p>
            <a:r>
              <a:rPr lang="en-US" dirty="0"/>
              <a:t>    "Microservices",</a:t>
            </a:r>
          </a:p>
          <a:p>
            <a:r>
              <a:rPr lang="en-US" dirty="0"/>
              <a:t>    "URL Shortener Design",</a:t>
            </a:r>
          </a:p>
          <a:p>
            <a:r>
              <a:rPr lang="en-US" dirty="0"/>
              <a:t>    "Netflix System Design"</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"C:/Users/YourName/Videos/system_design_thumbnail.png",</a:t>
            </a:r>
          </a:p>
          <a:p>
            <a:r>
              <a:rPr lang="en-US" dirty="0"/>
              <a:t>  "</a:t>
            </a:r>
            <a:r>
              <a:rPr lang="en-US" dirty="0" err="1"/>
              <a:t>playlistName</a:t>
            </a:r>
            <a:r>
              <a:rPr lang="en-US" dirty="0"/>
              <a:t>": "System Design Interview Series",</a:t>
            </a:r>
          </a:p>
          <a:p>
            <a:r>
              <a:rPr lang="en-US" dirty="0"/>
              <a:t>  "</a:t>
            </a:r>
            <a:r>
              <a:rPr lang="en-US" dirty="0" err="1"/>
              <a:t>publishAt</a:t>
            </a:r>
            <a:r>
              <a:rPr lang="en-US" dirty="0"/>
              <a:t>": "2025-04-12 10:00:00",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a:t>}</a:t>
            </a:r>
          </a:p>
          <a:p>
            <a:endParaRPr lang="en-US" dirty="0"/>
          </a:p>
        </p:txBody>
      </p:sp>
      <p:sp>
        <p:nvSpPr>
          <p:cNvPr id="4" name="Slide Number Placeholder 3"/>
          <p:cNvSpPr>
            <a:spLocks noGrp="1"/>
          </p:cNvSpPr>
          <p:nvPr>
            <p:ph type="sldNum" sz="quarter" idx="5"/>
          </p:nvPr>
        </p:nvSpPr>
        <p:spPr/>
        <p:txBody>
          <a:bodyPr/>
          <a:lstStyle/>
          <a:p>
            <a:fld id="{DA603DFF-2098-47A1-A1A9-AB063797A737}" type="slidenum">
              <a:rPr lang="en-US" smtClean="0"/>
              <a:t>2</a:t>
            </a:fld>
            <a:endParaRPr lang="en-US"/>
          </a:p>
        </p:txBody>
      </p:sp>
    </p:spTree>
    <p:extLst>
      <p:ext uri="{BB962C8B-B14F-4D97-AF65-F5344CB8AC3E}">
        <p14:creationId xmlns:p14="http://schemas.microsoft.com/office/powerpoint/2010/main" val="1369380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C1FF6DA9-008F-8B48-92A6-B652298478BF}"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617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677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943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238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075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683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00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714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1428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753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BCAD085-E8A6-8845-BD4E-CB4CCA059FC4}" type="datetimeFigureOut">
              <a:rPr lang="en-US" smtClean="0"/>
              <a:t>4/11/2025</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70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BCAD085-E8A6-8845-BD4E-CB4CCA059FC4}" type="datetimeFigureOut">
              <a:rPr lang="en-US" smtClean="0"/>
              <a:t>4/11/2025</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1FF6DA9-008F-8B48-92A6-B652298478BF}"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075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What is System Design?</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CAP Theorem</a:t>
            </a:r>
          </a:p>
        </p:txBody>
      </p:sp>
      <p:sp>
        <p:nvSpPr>
          <p:cNvPr id="3" name="Content Placeholder 2"/>
          <p:cNvSpPr>
            <a:spLocks noGrp="1"/>
          </p:cNvSpPr>
          <p:nvPr>
            <p:ph idx="1"/>
          </p:nvPr>
        </p:nvSpPr>
        <p:spPr>
          <a:xfrm>
            <a:off x="1088685" y="1511798"/>
            <a:ext cx="7202456" cy="3028311"/>
          </a:xfrm>
        </p:spPr>
        <p:txBody>
          <a:bodyPr wrap="square">
            <a:normAutofit fontScale="92500" lnSpcReduction="20000"/>
          </a:bodyPr>
          <a:lstStyle/>
          <a:p>
            <a:pPr algn="ctr">
              <a:defRPr sz="2400" b="1">
                <a:solidFill>
                  <a:srgbClr val="000000"/>
                </a:solidFill>
              </a:defRPr>
            </a:pPr>
            <a:r>
              <a:rPr dirty="0"/>
              <a:t>CAP Theorem:</a:t>
            </a:r>
          </a:p>
          <a:p>
            <a:pPr>
              <a:defRPr sz="1800">
                <a:solidFill>
                  <a:srgbClr val="000000"/>
                </a:solidFill>
              </a:defRPr>
            </a:pPr>
            <a:r>
              <a:rPr dirty="0"/>
              <a:t>In a distributed system, you can only achieve two of the following three guarantees:</a:t>
            </a:r>
          </a:p>
          <a:p>
            <a:pPr>
              <a:defRPr sz="1800">
                <a:solidFill>
                  <a:srgbClr val="000000"/>
                </a:solidFill>
              </a:defRPr>
            </a:pPr>
            <a:r>
              <a:rPr dirty="0"/>
              <a:t>- </a:t>
            </a:r>
            <a:r>
              <a:rPr b="1" dirty="0"/>
              <a:t>Consistency</a:t>
            </a:r>
            <a:r>
              <a:rPr dirty="0"/>
              <a:t>: Every read receives the most recent write.</a:t>
            </a:r>
          </a:p>
          <a:p>
            <a:pPr>
              <a:defRPr sz="1800">
                <a:solidFill>
                  <a:srgbClr val="000000"/>
                </a:solidFill>
              </a:defRPr>
            </a:pPr>
            <a:r>
              <a:rPr dirty="0"/>
              <a:t>- </a:t>
            </a:r>
            <a:r>
              <a:rPr b="1" dirty="0"/>
              <a:t>Availability</a:t>
            </a:r>
            <a:r>
              <a:rPr dirty="0"/>
              <a:t>: Every request gets a response, without guarantee it contains the latest write.</a:t>
            </a:r>
          </a:p>
          <a:p>
            <a:pPr>
              <a:defRPr sz="1800">
                <a:solidFill>
                  <a:srgbClr val="000000"/>
                </a:solidFill>
              </a:defRPr>
            </a:pPr>
            <a:r>
              <a:rPr dirty="0"/>
              <a:t>- </a:t>
            </a:r>
            <a:r>
              <a:rPr b="1" dirty="0"/>
              <a:t>Partition Tolerance</a:t>
            </a:r>
            <a:r>
              <a:rPr dirty="0"/>
              <a:t>: The system continues to operate despite network partitions.</a:t>
            </a:r>
          </a:p>
          <a:p>
            <a:pPr>
              <a:defRPr sz="1800">
                <a:solidFill>
                  <a:srgbClr val="000000"/>
                </a:solidFill>
              </a:defRPr>
            </a:pPr>
            <a:r>
              <a:rPr dirty="0"/>
              <a:t>This theorem helps choose trade-offs based on the system’s requirements.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Message Queues</a:t>
            </a:r>
          </a:p>
        </p:txBody>
      </p:sp>
      <p:sp>
        <p:nvSpPr>
          <p:cNvPr id="3" name="Content Placeholder 2"/>
          <p:cNvSpPr>
            <a:spLocks noGrp="1"/>
          </p:cNvSpPr>
          <p:nvPr>
            <p:ph idx="1"/>
          </p:nvPr>
        </p:nvSpPr>
        <p:spPr>
          <a:xfrm>
            <a:off x="1088685" y="1511798"/>
            <a:ext cx="7202456" cy="3028311"/>
          </a:xfrm>
        </p:spPr>
        <p:txBody>
          <a:bodyPr wrap="square">
            <a:normAutofit/>
          </a:bodyPr>
          <a:lstStyle/>
          <a:p>
            <a:pPr algn="ctr">
              <a:defRPr sz="2400" b="1">
                <a:solidFill>
                  <a:srgbClr val="000000"/>
                </a:solidFill>
              </a:defRPr>
            </a:pPr>
            <a:r>
              <a:rPr sz="2000" dirty="0"/>
              <a:t>Asynchronous Communication:</a:t>
            </a:r>
          </a:p>
          <a:p>
            <a:pPr>
              <a:defRPr sz="1800">
                <a:solidFill>
                  <a:srgbClr val="000000"/>
                </a:solidFill>
              </a:defRPr>
            </a:pPr>
            <a:r>
              <a:rPr sz="2000" dirty="0"/>
              <a:t>Message queues like Kafka, RabbitMQ, and SQS enable components to communicate without waiting for each other.</a:t>
            </a:r>
          </a:p>
          <a:p>
            <a:pPr>
              <a:defRPr sz="1800">
                <a:solidFill>
                  <a:srgbClr val="000000"/>
                </a:solidFill>
              </a:defRPr>
            </a:pPr>
            <a:endParaRPr sz="2000" dirty="0"/>
          </a:p>
          <a:p>
            <a:pPr>
              <a:defRPr sz="1800">
                <a:solidFill>
                  <a:srgbClr val="000000"/>
                </a:solidFill>
              </a:defRPr>
            </a:pPr>
            <a:r>
              <a:rPr sz="2000" dirty="0"/>
              <a:t>They are essential for decoupling services, buffering load, and ensuring eventual consistency in microservice architectures.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Microservices vs Monolith</a:t>
            </a:r>
          </a:p>
        </p:txBody>
      </p:sp>
      <p:sp>
        <p:nvSpPr>
          <p:cNvPr id="3" name="Content Placeholder 2"/>
          <p:cNvSpPr>
            <a:spLocks noGrp="1"/>
          </p:cNvSpPr>
          <p:nvPr>
            <p:ph idx="1"/>
          </p:nvPr>
        </p:nvSpPr>
        <p:spPr>
          <a:xfrm>
            <a:off x="1088685" y="1511798"/>
            <a:ext cx="7202456" cy="3028311"/>
          </a:xfrm>
        </p:spPr>
        <p:txBody>
          <a:bodyPr wrap="square">
            <a:normAutofit fontScale="92500" lnSpcReduction="20000"/>
          </a:bodyPr>
          <a:lstStyle/>
          <a:p>
            <a:pPr algn="ctr">
              <a:defRPr sz="2400" b="1">
                <a:solidFill>
                  <a:srgbClr val="000000"/>
                </a:solidFill>
              </a:defRPr>
            </a:pPr>
            <a:r>
              <a:rPr dirty="0"/>
              <a:t>Monolith:</a:t>
            </a:r>
          </a:p>
          <a:p>
            <a:pPr>
              <a:defRPr sz="1800">
                <a:solidFill>
                  <a:srgbClr val="000000"/>
                </a:solidFill>
              </a:defRPr>
            </a:pPr>
            <a:r>
              <a:rPr dirty="0"/>
              <a:t>- Single codebase, tightly integrated.</a:t>
            </a:r>
          </a:p>
          <a:p>
            <a:pPr>
              <a:defRPr sz="1800">
                <a:solidFill>
                  <a:srgbClr val="000000"/>
                </a:solidFill>
              </a:defRPr>
            </a:pPr>
            <a:r>
              <a:rPr dirty="0"/>
              <a:t>- Easier to develop initially but hard to scale.</a:t>
            </a:r>
          </a:p>
          <a:p>
            <a:pPr algn="ctr">
              <a:defRPr sz="2400" b="1">
                <a:solidFill>
                  <a:srgbClr val="000000"/>
                </a:solidFill>
              </a:defRPr>
            </a:pPr>
            <a:r>
              <a:rPr dirty="0"/>
              <a:t>Microservices:</a:t>
            </a:r>
          </a:p>
          <a:p>
            <a:pPr>
              <a:defRPr sz="1800">
                <a:solidFill>
                  <a:srgbClr val="000000"/>
                </a:solidFill>
              </a:defRPr>
            </a:pPr>
            <a:r>
              <a:rPr dirty="0"/>
              <a:t>- Services are independently deployable.</a:t>
            </a:r>
          </a:p>
          <a:p>
            <a:pPr>
              <a:defRPr sz="1800">
                <a:solidFill>
                  <a:srgbClr val="000000"/>
                </a:solidFill>
              </a:defRPr>
            </a:pPr>
            <a:r>
              <a:rPr dirty="0"/>
              <a:t>- Allows for better scalability and team ownership.</a:t>
            </a:r>
          </a:p>
          <a:p>
            <a:pPr>
              <a:defRPr sz="1800">
                <a:solidFill>
                  <a:srgbClr val="000000"/>
                </a:solidFill>
              </a:defRPr>
            </a:pPr>
            <a:r>
              <a:rPr dirty="0"/>
              <a:t>Microservices introduce complexity in communication, monitoring, and deployment but offer better agility for large-scale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API Design</a:t>
            </a:r>
          </a:p>
        </p:txBody>
      </p:sp>
      <p:sp>
        <p:nvSpPr>
          <p:cNvPr id="3" name="Content Placeholder 2"/>
          <p:cNvSpPr>
            <a:spLocks noGrp="1"/>
          </p:cNvSpPr>
          <p:nvPr>
            <p:ph idx="1"/>
          </p:nvPr>
        </p:nvSpPr>
        <p:spPr>
          <a:xfrm>
            <a:off x="1088685" y="1511799"/>
            <a:ext cx="7202456" cy="3092858"/>
          </a:xfrm>
        </p:spPr>
        <p:txBody>
          <a:bodyPr wrap="square">
            <a:normAutofit/>
          </a:bodyPr>
          <a:lstStyle/>
          <a:p>
            <a:pPr algn="ctr">
              <a:defRPr sz="2400" b="1">
                <a:solidFill>
                  <a:srgbClr val="000000"/>
                </a:solidFill>
              </a:defRPr>
            </a:pPr>
            <a:r>
              <a:rPr dirty="0"/>
              <a:t>Common API Styles:</a:t>
            </a:r>
          </a:p>
          <a:p>
            <a:pPr>
              <a:defRPr sz="1800">
                <a:solidFill>
                  <a:srgbClr val="000000"/>
                </a:solidFill>
              </a:defRPr>
            </a:pPr>
            <a:r>
              <a:rPr dirty="0"/>
              <a:t>- </a:t>
            </a:r>
            <a:r>
              <a:rPr b="1" dirty="0"/>
              <a:t>REST</a:t>
            </a:r>
            <a:r>
              <a:rPr dirty="0"/>
              <a:t> – Resource-based, HTTP-based, simple.</a:t>
            </a:r>
          </a:p>
          <a:p>
            <a:pPr>
              <a:defRPr sz="1800">
                <a:solidFill>
                  <a:srgbClr val="000000"/>
                </a:solidFill>
              </a:defRPr>
            </a:pPr>
            <a:r>
              <a:rPr dirty="0"/>
              <a:t>- </a:t>
            </a:r>
            <a:r>
              <a:rPr b="1" dirty="0" err="1"/>
              <a:t>GraphQL</a:t>
            </a:r>
            <a:r>
              <a:rPr dirty="0"/>
              <a:t> – Query exactly what you need.</a:t>
            </a:r>
          </a:p>
          <a:p>
            <a:pPr>
              <a:defRPr sz="1800">
                <a:solidFill>
                  <a:srgbClr val="000000"/>
                </a:solidFill>
              </a:defRPr>
            </a:pPr>
            <a:r>
              <a:rPr dirty="0"/>
              <a:t>- </a:t>
            </a:r>
            <a:r>
              <a:rPr b="1" dirty="0" err="1"/>
              <a:t>gRPC</a:t>
            </a:r>
            <a:r>
              <a:rPr dirty="0"/>
              <a:t> – High performance, suitable for internal service-to-service communication.</a:t>
            </a:r>
          </a:p>
          <a:p>
            <a:pPr>
              <a:defRPr sz="1800">
                <a:solidFill>
                  <a:srgbClr val="000000"/>
                </a:solidFill>
              </a:defRPr>
            </a:pPr>
            <a:endParaRPr dirty="0"/>
          </a:p>
          <a:p>
            <a:pPr>
              <a:defRPr sz="1800">
                <a:solidFill>
                  <a:srgbClr val="000000"/>
                </a:solidFill>
              </a:defRPr>
            </a:pPr>
            <a:r>
              <a:rPr dirty="0"/>
              <a:t>API design affects system flexibility, scalability, and integration capability.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a:t>
            </a:r>
          </a:p>
        </p:txBody>
      </p:sp>
      <p:sp>
        <p:nvSpPr>
          <p:cNvPr id="3" name="Content Placeholder 2"/>
          <p:cNvSpPr>
            <a:spLocks noGrp="1"/>
          </p:cNvSpPr>
          <p:nvPr>
            <p:ph idx="1"/>
          </p:nvPr>
        </p:nvSpPr>
        <p:spPr>
          <a:xfrm>
            <a:off x="1088685" y="1511798"/>
            <a:ext cx="7202456" cy="3028311"/>
          </a:xfrm>
        </p:spPr>
        <p:txBody>
          <a:bodyPr wrap="square">
            <a:normAutofit fontScale="92500" lnSpcReduction="20000"/>
          </a:bodyPr>
          <a:lstStyle/>
          <a:p>
            <a:pPr algn="ctr">
              <a:defRPr sz="2400" b="1">
                <a:solidFill>
                  <a:srgbClr val="000000"/>
                </a:solidFill>
              </a:defRPr>
            </a:pPr>
            <a:r>
              <a:rPr dirty="0"/>
              <a:t>Key Security Elements:</a:t>
            </a:r>
          </a:p>
          <a:p>
            <a:pPr>
              <a:defRPr sz="1800">
                <a:solidFill>
                  <a:srgbClr val="000000"/>
                </a:solidFill>
              </a:defRPr>
            </a:pPr>
            <a:r>
              <a:rPr dirty="0"/>
              <a:t>- </a:t>
            </a:r>
            <a:r>
              <a:rPr b="1" dirty="0"/>
              <a:t>Authentication</a:t>
            </a:r>
            <a:r>
              <a:rPr dirty="0"/>
              <a:t>: Verifying identity (OAuth, JWT).</a:t>
            </a:r>
          </a:p>
          <a:p>
            <a:pPr>
              <a:defRPr sz="1800">
                <a:solidFill>
                  <a:srgbClr val="000000"/>
                </a:solidFill>
              </a:defRPr>
            </a:pPr>
            <a:r>
              <a:rPr dirty="0"/>
              <a:t>- </a:t>
            </a:r>
            <a:r>
              <a:rPr b="1" dirty="0"/>
              <a:t>Authorization</a:t>
            </a:r>
            <a:r>
              <a:rPr dirty="0"/>
              <a:t>: Verifying permissions.</a:t>
            </a:r>
          </a:p>
          <a:p>
            <a:pPr>
              <a:defRPr sz="1800">
                <a:solidFill>
                  <a:srgbClr val="000000"/>
                </a:solidFill>
              </a:defRPr>
            </a:pPr>
            <a:r>
              <a:rPr dirty="0"/>
              <a:t>- </a:t>
            </a:r>
            <a:r>
              <a:rPr b="1" dirty="0"/>
              <a:t>Data Encryption</a:t>
            </a:r>
            <a:r>
              <a:rPr dirty="0"/>
              <a:t>: Protecting data in transit and at rest.</a:t>
            </a:r>
          </a:p>
          <a:p>
            <a:pPr>
              <a:defRPr sz="1800">
                <a:solidFill>
                  <a:srgbClr val="000000"/>
                </a:solidFill>
              </a:defRPr>
            </a:pPr>
            <a:r>
              <a:rPr dirty="0"/>
              <a:t>- </a:t>
            </a:r>
            <a:r>
              <a:rPr b="1" dirty="0"/>
              <a:t>Rate Limiting</a:t>
            </a:r>
            <a:r>
              <a:rPr dirty="0"/>
              <a:t>: Prevent abuse and DoS attacks.</a:t>
            </a:r>
          </a:p>
          <a:p>
            <a:pPr>
              <a:defRPr sz="1800">
                <a:solidFill>
                  <a:srgbClr val="000000"/>
                </a:solidFill>
              </a:defRPr>
            </a:pPr>
            <a:endParaRPr dirty="0"/>
          </a:p>
          <a:p>
            <a:pPr>
              <a:defRPr sz="1800">
                <a:solidFill>
                  <a:srgbClr val="000000"/>
                </a:solidFill>
              </a:defRPr>
            </a:pPr>
            <a:r>
              <a:rPr dirty="0"/>
              <a:t>Security must be embedded at every layer of the system from APIs to databases.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Monitoring &amp; Logging</a:t>
            </a:r>
          </a:p>
        </p:txBody>
      </p:sp>
      <p:sp>
        <p:nvSpPr>
          <p:cNvPr id="3" name="Content Placeholder 2"/>
          <p:cNvSpPr>
            <a:spLocks noGrp="1"/>
          </p:cNvSpPr>
          <p:nvPr>
            <p:ph idx="1"/>
          </p:nvPr>
        </p:nvSpPr>
        <p:spPr>
          <a:xfrm>
            <a:off x="1088685" y="1511798"/>
            <a:ext cx="7202456" cy="3028311"/>
          </a:xfrm>
        </p:spPr>
        <p:txBody>
          <a:bodyPr wrap="square">
            <a:normAutofit/>
          </a:bodyPr>
          <a:lstStyle/>
          <a:p>
            <a:pPr algn="ctr">
              <a:defRPr sz="2400" b="1">
                <a:solidFill>
                  <a:srgbClr val="000000"/>
                </a:solidFill>
              </a:defRPr>
            </a:pPr>
            <a:r>
              <a:rPr dirty="0"/>
              <a:t>Observability:</a:t>
            </a:r>
          </a:p>
          <a:p>
            <a:pPr>
              <a:defRPr sz="1800">
                <a:solidFill>
                  <a:srgbClr val="000000"/>
                </a:solidFill>
              </a:defRPr>
            </a:pPr>
            <a:r>
              <a:rPr dirty="0"/>
              <a:t>- </a:t>
            </a:r>
            <a:r>
              <a:rPr b="1" dirty="0"/>
              <a:t>Logs</a:t>
            </a:r>
            <a:r>
              <a:rPr dirty="0"/>
              <a:t>: Help diagnose issues and audit events.</a:t>
            </a:r>
          </a:p>
          <a:p>
            <a:pPr>
              <a:defRPr sz="1800">
                <a:solidFill>
                  <a:srgbClr val="000000"/>
                </a:solidFill>
              </a:defRPr>
            </a:pPr>
            <a:r>
              <a:rPr dirty="0"/>
              <a:t>- </a:t>
            </a:r>
            <a:r>
              <a:rPr b="1" dirty="0"/>
              <a:t>Metrics</a:t>
            </a:r>
            <a:r>
              <a:rPr dirty="0"/>
              <a:t>: Track performance and system health.</a:t>
            </a:r>
          </a:p>
          <a:p>
            <a:pPr>
              <a:defRPr sz="1800">
                <a:solidFill>
                  <a:srgbClr val="000000"/>
                </a:solidFill>
              </a:defRPr>
            </a:pPr>
            <a:r>
              <a:rPr dirty="0"/>
              <a:t>- </a:t>
            </a:r>
            <a:r>
              <a:rPr b="1" dirty="0"/>
              <a:t>Alerts</a:t>
            </a:r>
            <a:r>
              <a:rPr dirty="0"/>
              <a:t>: Notify of anomalies or failures.</a:t>
            </a:r>
          </a:p>
          <a:p>
            <a:pPr>
              <a:defRPr sz="1800">
                <a:solidFill>
                  <a:srgbClr val="000000"/>
                </a:solidFill>
              </a:defRPr>
            </a:pPr>
            <a:endParaRPr dirty="0"/>
          </a:p>
          <a:p>
            <a:pPr>
              <a:defRPr sz="1800">
                <a:solidFill>
                  <a:srgbClr val="000000"/>
                </a:solidFill>
              </a:defRPr>
            </a:pPr>
            <a:r>
              <a:rPr dirty="0"/>
              <a:t>Monitoring tools like Prometheus, Grafana, and ELK Stack help in maintaining uptime and improving system reliability.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Design Process</a:t>
            </a:r>
          </a:p>
        </p:txBody>
      </p:sp>
      <p:sp>
        <p:nvSpPr>
          <p:cNvPr id="3" name="Content Placeholder 2"/>
          <p:cNvSpPr>
            <a:spLocks noGrp="1"/>
          </p:cNvSpPr>
          <p:nvPr>
            <p:ph idx="1"/>
          </p:nvPr>
        </p:nvSpPr>
        <p:spPr>
          <a:xfrm>
            <a:off x="1088685" y="1511798"/>
            <a:ext cx="7532801" cy="3288801"/>
          </a:xfrm>
        </p:spPr>
        <p:txBody>
          <a:bodyPr wrap="square">
            <a:noAutofit/>
          </a:bodyPr>
          <a:lstStyle/>
          <a:p>
            <a:pPr algn="ctr">
              <a:defRPr sz="2400" b="1">
                <a:solidFill>
                  <a:srgbClr val="000000"/>
                </a:solidFill>
              </a:defRPr>
            </a:pPr>
            <a:r>
              <a:rPr lang="en-US" sz="1100" dirty="0"/>
              <a:t>S</a:t>
            </a:r>
            <a:r>
              <a:rPr sz="1100" dirty="0"/>
              <a:t>tep-by-Step Approach:</a:t>
            </a:r>
          </a:p>
          <a:p>
            <a:pPr>
              <a:defRPr sz="1800">
                <a:solidFill>
                  <a:srgbClr val="000000"/>
                </a:solidFill>
              </a:defRPr>
            </a:pPr>
            <a:r>
              <a:rPr sz="1100" dirty="0"/>
              <a:t>1. </a:t>
            </a:r>
            <a:r>
              <a:rPr sz="1100" b="1" dirty="0"/>
              <a:t>Clarify Requirements</a:t>
            </a:r>
            <a:r>
              <a:rPr sz="1100" dirty="0"/>
              <a:t> – Functional vs Non-functional.</a:t>
            </a:r>
          </a:p>
          <a:p>
            <a:pPr>
              <a:defRPr sz="1800">
                <a:solidFill>
                  <a:srgbClr val="000000"/>
                </a:solidFill>
              </a:defRPr>
            </a:pPr>
            <a:r>
              <a:rPr sz="1100" dirty="0"/>
              <a:t>2. </a:t>
            </a:r>
            <a:r>
              <a:rPr sz="1100" b="1" dirty="0"/>
              <a:t>Define APIs &amp; Use Cases</a:t>
            </a:r>
            <a:r>
              <a:rPr sz="1100" dirty="0"/>
              <a:t> – Input/output, data flow.</a:t>
            </a:r>
          </a:p>
          <a:p>
            <a:pPr>
              <a:defRPr sz="1800">
                <a:solidFill>
                  <a:srgbClr val="000000"/>
                </a:solidFill>
              </a:defRPr>
            </a:pPr>
            <a:r>
              <a:rPr sz="1100" dirty="0"/>
              <a:t>3. </a:t>
            </a:r>
            <a:r>
              <a:rPr sz="1100" b="1" dirty="0"/>
              <a:t>Design Data Models</a:t>
            </a:r>
            <a:r>
              <a:rPr sz="1100" dirty="0"/>
              <a:t> – Schema, relationships, indexes.</a:t>
            </a:r>
          </a:p>
          <a:p>
            <a:pPr>
              <a:defRPr sz="1800">
                <a:solidFill>
                  <a:srgbClr val="000000"/>
                </a:solidFill>
              </a:defRPr>
            </a:pPr>
            <a:r>
              <a:rPr sz="1100" dirty="0"/>
              <a:t>4. </a:t>
            </a:r>
            <a:r>
              <a:rPr sz="1100" b="1" dirty="0"/>
              <a:t>Choose Architecture</a:t>
            </a:r>
            <a:r>
              <a:rPr sz="1100" dirty="0"/>
              <a:t> – Monolith, microservices, hybrid.</a:t>
            </a:r>
          </a:p>
          <a:p>
            <a:pPr>
              <a:defRPr sz="1800">
                <a:solidFill>
                  <a:srgbClr val="000000"/>
                </a:solidFill>
              </a:defRPr>
            </a:pPr>
            <a:r>
              <a:rPr sz="1100" dirty="0"/>
              <a:t>5. </a:t>
            </a:r>
            <a:r>
              <a:rPr sz="1100" b="1" dirty="0"/>
              <a:t>Plan for Scalability</a:t>
            </a:r>
            <a:r>
              <a:rPr sz="1100" dirty="0"/>
              <a:t> – Load balancing, caching, sharding.</a:t>
            </a:r>
          </a:p>
          <a:p>
            <a:pPr>
              <a:defRPr sz="1800">
                <a:solidFill>
                  <a:srgbClr val="000000"/>
                </a:solidFill>
              </a:defRPr>
            </a:pPr>
            <a:r>
              <a:rPr sz="1100" dirty="0"/>
              <a:t>6. </a:t>
            </a:r>
            <a:r>
              <a:rPr sz="1100" b="1" dirty="0"/>
              <a:t>Handle Failures</a:t>
            </a:r>
            <a:r>
              <a:rPr sz="1100" dirty="0"/>
              <a:t> – Retry logic, redundancy, monitoring.</a:t>
            </a:r>
          </a:p>
          <a:p>
            <a:pPr>
              <a:defRPr sz="1800">
                <a:solidFill>
                  <a:srgbClr val="000000"/>
                </a:solidFill>
              </a:defRPr>
            </a:pPr>
            <a:r>
              <a:rPr sz="1100" dirty="0"/>
              <a:t>7. </a:t>
            </a:r>
            <a:r>
              <a:rPr sz="1100" b="1" dirty="0"/>
              <a:t>Secure the System</a:t>
            </a:r>
            <a:r>
              <a:rPr sz="1100" dirty="0"/>
              <a:t> – Authentication, authorization, encryption.</a:t>
            </a:r>
          </a:p>
          <a:p>
            <a:pPr>
              <a:defRPr sz="1800">
                <a:solidFill>
                  <a:srgbClr val="000000"/>
                </a:solidFill>
              </a:defRPr>
            </a:pPr>
            <a:r>
              <a:rPr sz="1100" dirty="0"/>
              <a:t>8. </a:t>
            </a:r>
            <a:r>
              <a:rPr sz="1100" b="1" dirty="0"/>
              <a:t>Set Up Monitoring</a:t>
            </a:r>
            <a:r>
              <a:rPr sz="1100" dirty="0"/>
              <a:t> – Logging, metrics, alerts.</a:t>
            </a:r>
          </a:p>
          <a:p>
            <a:pPr>
              <a:defRPr sz="1800">
                <a:solidFill>
                  <a:srgbClr val="000000"/>
                </a:solidFill>
              </a:defRPr>
            </a:pPr>
            <a:r>
              <a:rPr sz="1100" dirty="0"/>
              <a:t>This iterative and collaborative process ensures the system is robust, efficient, and adaptable.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Design a URL Shortener</a:t>
            </a:r>
          </a:p>
        </p:txBody>
      </p:sp>
      <p:sp>
        <p:nvSpPr>
          <p:cNvPr id="3" name="Content Placeholder 2"/>
          <p:cNvSpPr>
            <a:spLocks noGrp="1"/>
          </p:cNvSpPr>
          <p:nvPr>
            <p:ph idx="1"/>
          </p:nvPr>
        </p:nvSpPr>
        <p:spPr>
          <a:xfrm>
            <a:off x="1088685" y="1511798"/>
            <a:ext cx="7202456" cy="3028311"/>
          </a:xfrm>
        </p:spPr>
        <p:txBody>
          <a:bodyPr wrap="square">
            <a:normAutofit fontScale="85000" lnSpcReduction="20000"/>
          </a:bodyPr>
          <a:lstStyle/>
          <a:p>
            <a:pPr algn="ctr">
              <a:defRPr sz="2400" b="1">
                <a:solidFill>
                  <a:srgbClr val="000000"/>
                </a:solidFill>
              </a:defRPr>
            </a:pPr>
            <a:r>
              <a:rPr dirty="0"/>
              <a:t>Components:</a:t>
            </a:r>
          </a:p>
          <a:p>
            <a:pPr>
              <a:defRPr sz="1800">
                <a:solidFill>
                  <a:srgbClr val="000000"/>
                </a:solidFill>
              </a:defRPr>
            </a:pPr>
            <a:r>
              <a:rPr dirty="0"/>
              <a:t>- </a:t>
            </a:r>
            <a:r>
              <a:rPr b="1" dirty="0"/>
              <a:t>API Layer</a:t>
            </a:r>
            <a:r>
              <a:rPr dirty="0"/>
              <a:t>: Handles POST and GET requests.</a:t>
            </a:r>
          </a:p>
          <a:p>
            <a:pPr>
              <a:defRPr sz="1800">
                <a:solidFill>
                  <a:srgbClr val="000000"/>
                </a:solidFill>
              </a:defRPr>
            </a:pPr>
            <a:r>
              <a:rPr dirty="0"/>
              <a:t>- </a:t>
            </a:r>
            <a:r>
              <a:rPr b="1" dirty="0"/>
              <a:t>Hash Generator</a:t>
            </a:r>
            <a:r>
              <a:rPr dirty="0"/>
              <a:t>: Converts long URLs to short hashes.</a:t>
            </a:r>
          </a:p>
          <a:p>
            <a:pPr>
              <a:defRPr sz="1800">
                <a:solidFill>
                  <a:srgbClr val="000000"/>
                </a:solidFill>
              </a:defRPr>
            </a:pPr>
            <a:r>
              <a:rPr dirty="0"/>
              <a:t>- </a:t>
            </a:r>
            <a:r>
              <a:rPr b="1" dirty="0"/>
              <a:t>Database</a:t>
            </a:r>
            <a:r>
              <a:rPr dirty="0"/>
              <a:t>: Stores long ↔ short URL mappings.</a:t>
            </a:r>
          </a:p>
          <a:p>
            <a:pPr>
              <a:defRPr sz="1800">
                <a:solidFill>
                  <a:srgbClr val="000000"/>
                </a:solidFill>
              </a:defRPr>
            </a:pPr>
            <a:r>
              <a:rPr dirty="0"/>
              <a:t>- </a:t>
            </a:r>
            <a:r>
              <a:rPr b="1" dirty="0"/>
              <a:t>Cache</a:t>
            </a:r>
            <a:r>
              <a:rPr dirty="0"/>
              <a:t>: For frequently accessed short URLs.</a:t>
            </a:r>
          </a:p>
          <a:p>
            <a:pPr>
              <a:defRPr sz="1800">
                <a:solidFill>
                  <a:srgbClr val="000000"/>
                </a:solidFill>
              </a:defRPr>
            </a:pPr>
            <a:r>
              <a:rPr dirty="0"/>
              <a:t>- </a:t>
            </a:r>
            <a:r>
              <a:rPr b="1" dirty="0"/>
              <a:t>Analytics Service</a:t>
            </a:r>
            <a:r>
              <a:rPr dirty="0"/>
              <a:t>: Tracks URL clicks and usage.</a:t>
            </a:r>
          </a:p>
          <a:p>
            <a:pPr>
              <a:defRPr sz="1800">
                <a:solidFill>
                  <a:srgbClr val="000000"/>
                </a:solidFill>
              </a:defRPr>
            </a:pPr>
            <a:r>
              <a:rPr dirty="0"/>
              <a:t>- </a:t>
            </a:r>
            <a:r>
              <a:rPr b="1" dirty="0"/>
              <a:t>Rate Limiter</a:t>
            </a:r>
            <a:r>
              <a:rPr dirty="0"/>
              <a:t>: Prevents spamming.</a:t>
            </a:r>
          </a:p>
          <a:p>
            <a:pPr>
              <a:defRPr sz="1800">
                <a:solidFill>
                  <a:srgbClr val="000000"/>
                </a:solidFill>
              </a:defRPr>
            </a:pPr>
            <a:r>
              <a:rPr dirty="0"/>
              <a:t>Challenges include collision handling, scalability, and tracking analytics without performance loss.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Design Netflix</a:t>
            </a:r>
          </a:p>
        </p:txBody>
      </p:sp>
      <p:sp>
        <p:nvSpPr>
          <p:cNvPr id="3" name="Content Placeholder 2"/>
          <p:cNvSpPr>
            <a:spLocks noGrp="1"/>
          </p:cNvSpPr>
          <p:nvPr>
            <p:ph idx="1"/>
          </p:nvPr>
        </p:nvSpPr>
        <p:spPr>
          <a:xfrm>
            <a:off x="1088685" y="1511798"/>
            <a:ext cx="7202456" cy="2954065"/>
          </a:xfrm>
        </p:spPr>
        <p:txBody>
          <a:bodyPr wrap="square">
            <a:normAutofit fontScale="92500" lnSpcReduction="20000"/>
          </a:bodyPr>
          <a:lstStyle/>
          <a:p>
            <a:pPr algn="ctr">
              <a:defRPr sz="2400" b="1">
                <a:solidFill>
                  <a:srgbClr val="000000"/>
                </a:solidFill>
              </a:defRPr>
            </a:pPr>
            <a:r>
              <a:rPr dirty="0"/>
              <a:t>Key Features:</a:t>
            </a:r>
          </a:p>
          <a:p>
            <a:pPr>
              <a:defRPr sz="1800">
                <a:solidFill>
                  <a:srgbClr val="000000"/>
                </a:solidFill>
              </a:defRPr>
            </a:pPr>
            <a:r>
              <a:rPr dirty="0"/>
              <a:t>- </a:t>
            </a:r>
            <a:r>
              <a:rPr b="1" dirty="0"/>
              <a:t>Content Delivery</a:t>
            </a:r>
            <a:r>
              <a:rPr dirty="0"/>
              <a:t>: Use CDNs to stream video content globally.</a:t>
            </a:r>
          </a:p>
          <a:p>
            <a:pPr>
              <a:defRPr sz="1800">
                <a:solidFill>
                  <a:srgbClr val="000000"/>
                </a:solidFill>
              </a:defRPr>
            </a:pPr>
            <a:r>
              <a:rPr dirty="0"/>
              <a:t>- </a:t>
            </a:r>
            <a:r>
              <a:rPr b="1" dirty="0"/>
              <a:t>User Authentication</a:t>
            </a:r>
            <a:r>
              <a:rPr dirty="0"/>
              <a:t>: Secure login and session management.</a:t>
            </a:r>
          </a:p>
          <a:p>
            <a:pPr>
              <a:defRPr sz="1800">
                <a:solidFill>
                  <a:srgbClr val="000000"/>
                </a:solidFill>
              </a:defRPr>
            </a:pPr>
            <a:r>
              <a:rPr dirty="0"/>
              <a:t>- </a:t>
            </a:r>
            <a:r>
              <a:rPr b="1" dirty="0"/>
              <a:t>Recommendation Engine</a:t>
            </a:r>
            <a:r>
              <a:rPr dirty="0"/>
              <a:t>: ML-based personalized content.</a:t>
            </a:r>
          </a:p>
          <a:p>
            <a:pPr>
              <a:defRPr sz="1800">
                <a:solidFill>
                  <a:srgbClr val="000000"/>
                </a:solidFill>
              </a:defRPr>
            </a:pPr>
            <a:r>
              <a:rPr dirty="0"/>
              <a:t>- </a:t>
            </a:r>
            <a:r>
              <a:rPr b="1" dirty="0"/>
              <a:t>Scalable Backend</a:t>
            </a:r>
            <a:r>
              <a:rPr dirty="0"/>
              <a:t>: Microservices architecture.</a:t>
            </a:r>
          </a:p>
          <a:p>
            <a:pPr>
              <a:defRPr sz="1800">
                <a:solidFill>
                  <a:srgbClr val="000000"/>
                </a:solidFill>
              </a:defRPr>
            </a:pPr>
            <a:r>
              <a:rPr dirty="0"/>
              <a:t>- </a:t>
            </a:r>
            <a:r>
              <a:rPr b="1" dirty="0"/>
              <a:t>Video Storage</a:t>
            </a:r>
            <a:r>
              <a:rPr dirty="0"/>
              <a:t>: Use cold and hot storage strategies.</a:t>
            </a:r>
          </a:p>
          <a:p>
            <a:pPr>
              <a:defRPr sz="1800">
                <a:solidFill>
                  <a:srgbClr val="000000"/>
                </a:solidFill>
              </a:defRPr>
            </a:pPr>
            <a:r>
              <a:rPr dirty="0"/>
              <a:t>High availability, minimal buffering, and seamless cross-device experience are crucial design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System Design?</a:t>
            </a:r>
          </a:p>
        </p:txBody>
      </p:sp>
      <p:sp>
        <p:nvSpPr>
          <p:cNvPr id="3" name="Content Placeholder 2"/>
          <p:cNvSpPr>
            <a:spLocks noGrp="1"/>
          </p:cNvSpPr>
          <p:nvPr>
            <p:ph idx="1"/>
          </p:nvPr>
        </p:nvSpPr>
        <p:spPr>
          <a:xfrm>
            <a:off x="1088685" y="1529109"/>
            <a:ext cx="7202456" cy="2587960"/>
          </a:xfrm>
        </p:spPr>
        <p:txBody>
          <a:bodyPr wrap="square">
            <a:noAutofit/>
          </a:bodyPr>
          <a:lstStyle/>
          <a:p>
            <a:pPr>
              <a:defRPr sz="1800">
                <a:solidFill>
                  <a:srgbClr val="000000"/>
                </a:solidFill>
              </a:defRPr>
            </a:pPr>
            <a:r>
              <a:rPr sz="1800" dirty="0"/>
              <a:t>System design is the process of defining the architecture, components, modules, interfaces, and data for a system to satisfy specified requirements. It focuses on creating scalable, reliable, and maintainable systems that solve real-world problems.</a:t>
            </a:r>
          </a:p>
          <a:p>
            <a:pPr>
              <a:defRPr sz="1800">
                <a:solidFill>
                  <a:srgbClr val="000000"/>
                </a:solidFill>
              </a:defRPr>
            </a:pPr>
            <a:r>
              <a:rPr sz="1800" dirty="0"/>
              <a:t>It involves high-level decision-making like how to structure services, databases, APIs, and data flow, and low-level concerns like class diagrams and database indexes. System design is the bridge between abstract business requirements and real-world engineering implementations.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Importance of System Design</a:t>
            </a:r>
          </a:p>
        </p:txBody>
      </p:sp>
      <p:sp>
        <p:nvSpPr>
          <p:cNvPr id="3" name="Content Placeholder 2"/>
          <p:cNvSpPr>
            <a:spLocks noGrp="1"/>
          </p:cNvSpPr>
          <p:nvPr>
            <p:ph idx="1"/>
          </p:nvPr>
        </p:nvSpPr>
        <p:spPr>
          <a:xfrm>
            <a:off x="1088685" y="1511799"/>
            <a:ext cx="7202456" cy="2913244"/>
          </a:xfrm>
        </p:spPr>
        <p:txBody>
          <a:bodyPr wrap="square">
            <a:normAutofit fontScale="77500" lnSpcReduction="20000"/>
          </a:bodyPr>
          <a:lstStyle/>
          <a:p>
            <a:pPr algn="ctr">
              <a:defRPr sz="2400" b="1">
                <a:solidFill>
                  <a:srgbClr val="000000"/>
                </a:solidFill>
              </a:defRPr>
            </a:pPr>
            <a:r>
              <a:rPr dirty="0"/>
              <a:t>Why System Design Matters:</a:t>
            </a:r>
          </a:p>
          <a:p>
            <a:pPr>
              <a:defRPr sz="1800">
                <a:solidFill>
                  <a:srgbClr val="000000"/>
                </a:solidFill>
              </a:defRPr>
            </a:pPr>
            <a:r>
              <a:rPr dirty="0"/>
              <a:t>- ✅ </a:t>
            </a:r>
            <a:r>
              <a:rPr b="1" dirty="0"/>
              <a:t>Scalability</a:t>
            </a:r>
            <a:r>
              <a:rPr dirty="0"/>
              <a:t> – Handle growth in users/data.</a:t>
            </a:r>
          </a:p>
          <a:p>
            <a:pPr>
              <a:defRPr sz="1800">
                <a:solidFill>
                  <a:srgbClr val="000000"/>
                </a:solidFill>
              </a:defRPr>
            </a:pPr>
            <a:r>
              <a:rPr dirty="0"/>
              <a:t>- ✅ </a:t>
            </a:r>
            <a:r>
              <a:rPr b="1" dirty="0"/>
              <a:t>Reliability</a:t>
            </a:r>
            <a:r>
              <a:rPr dirty="0"/>
              <a:t> – Stay functional even during failures.</a:t>
            </a:r>
          </a:p>
          <a:p>
            <a:pPr>
              <a:defRPr sz="1800">
                <a:solidFill>
                  <a:srgbClr val="000000"/>
                </a:solidFill>
              </a:defRPr>
            </a:pPr>
            <a:r>
              <a:rPr dirty="0"/>
              <a:t>- ✅ </a:t>
            </a:r>
            <a:r>
              <a:rPr b="1" dirty="0"/>
              <a:t>Maintainability</a:t>
            </a:r>
            <a:r>
              <a:rPr dirty="0"/>
              <a:t> – Easy to modify and extend.</a:t>
            </a:r>
          </a:p>
          <a:p>
            <a:pPr>
              <a:defRPr sz="1800">
                <a:solidFill>
                  <a:srgbClr val="000000"/>
                </a:solidFill>
              </a:defRPr>
            </a:pPr>
            <a:r>
              <a:rPr dirty="0"/>
              <a:t>- ✅ </a:t>
            </a:r>
            <a:r>
              <a:rPr b="1" dirty="0"/>
              <a:t>Performance</a:t>
            </a:r>
            <a:r>
              <a:rPr dirty="0"/>
              <a:t> – Fast and responsive system.</a:t>
            </a:r>
          </a:p>
          <a:p>
            <a:pPr>
              <a:defRPr sz="1800">
                <a:solidFill>
                  <a:srgbClr val="000000"/>
                </a:solidFill>
              </a:defRPr>
            </a:pPr>
            <a:r>
              <a:rPr dirty="0"/>
              <a:t>- ✅ </a:t>
            </a:r>
            <a:r>
              <a:rPr b="1" dirty="0"/>
              <a:t>Cost-Efficiency</a:t>
            </a:r>
            <a:r>
              <a:rPr dirty="0"/>
              <a:t> – Uses resources optimally.</a:t>
            </a:r>
          </a:p>
          <a:p>
            <a:pPr>
              <a:defRPr sz="1800">
                <a:solidFill>
                  <a:srgbClr val="000000"/>
                </a:solidFill>
              </a:defRPr>
            </a:pPr>
            <a:endParaRPr dirty="0"/>
          </a:p>
          <a:p>
            <a:pPr>
              <a:defRPr sz="1800">
                <a:solidFill>
                  <a:srgbClr val="000000"/>
                </a:solidFill>
              </a:defRPr>
            </a:pPr>
            <a:r>
              <a:rPr dirty="0"/>
              <a:t>Good system design ensures your application can evolve with changing business needs while delivering a consistent user experience and minimizing downtime and technical debt.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System Design</a:t>
            </a:r>
          </a:p>
        </p:txBody>
      </p:sp>
      <p:sp>
        <p:nvSpPr>
          <p:cNvPr id="3" name="Content Placeholder 2"/>
          <p:cNvSpPr>
            <a:spLocks noGrp="1"/>
          </p:cNvSpPr>
          <p:nvPr>
            <p:ph idx="1"/>
          </p:nvPr>
        </p:nvSpPr>
        <p:spPr/>
        <p:txBody>
          <a:bodyPr wrap="square">
            <a:normAutofit fontScale="77500" lnSpcReduction="20000"/>
          </a:bodyPr>
          <a:lstStyle/>
          <a:p>
            <a:pPr algn="ctr">
              <a:defRPr sz="2400" b="1">
                <a:solidFill>
                  <a:srgbClr val="000000"/>
                </a:solidFill>
              </a:defRPr>
            </a:pPr>
            <a:r>
              <a:rPr dirty="0"/>
              <a:t>High-Level Design (HLD)</a:t>
            </a:r>
          </a:p>
          <a:p>
            <a:pPr>
              <a:defRPr sz="1800">
                <a:solidFill>
                  <a:srgbClr val="000000"/>
                </a:solidFill>
              </a:defRPr>
            </a:pPr>
            <a:r>
              <a:rPr dirty="0"/>
              <a:t>HLD provides a macro perspective, focusing on system architecture, service interaction, protocols, and technology stack. It includes components like API gateways, databases, load balancers, and external integrations.</a:t>
            </a:r>
          </a:p>
          <a:p>
            <a:pPr>
              <a:defRPr sz="1800">
                <a:solidFill>
                  <a:srgbClr val="000000"/>
                </a:solidFill>
              </a:defRPr>
            </a:pPr>
            <a:endParaRPr dirty="0"/>
          </a:p>
          <a:p>
            <a:pPr algn="ctr">
              <a:defRPr sz="2400" b="1">
                <a:solidFill>
                  <a:srgbClr val="000000"/>
                </a:solidFill>
              </a:defRPr>
            </a:pPr>
            <a:r>
              <a:rPr dirty="0"/>
              <a:t>Low-Level Design (LLD)</a:t>
            </a:r>
          </a:p>
          <a:p>
            <a:pPr>
              <a:defRPr sz="1800">
                <a:solidFill>
                  <a:srgbClr val="000000"/>
                </a:solidFill>
              </a:defRPr>
            </a:pPr>
            <a:r>
              <a:rPr dirty="0"/>
              <a:t>LLD zooms into specific modules and involves detailed implementation plans including class diagrams, logic flow, function signatures, and data types. It converts HLD into working software modules.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Core Concepts in System Design</a:t>
            </a:r>
          </a:p>
        </p:txBody>
      </p:sp>
      <p:sp>
        <p:nvSpPr>
          <p:cNvPr id="3" name="Content Placeholder 2"/>
          <p:cNvSpPr>
            <a:spLocks noGrp="1"/>
          </p:cNvSpPr>
          <p:nvPr>
            <p:ph idx="1"/>
          </p:nvPr>
        </p:nvSpPr>
        <p:spPr>
          <a:xfrm>
            <a:off x="1088685" y="1511798"/>
            <a:ext cx="7202456" cy="3028311"/>
          </a:xfrm>
        </p:spPr>
        <p:txBody>
          <a:bodyPr wrap="square">
            <a:normAutofit fontScale="70000" lnSpcReduction="20000"/>
          </a:bodyPr>
          <a:lstStyle/>
          <a:p>
            <a:pPr>
              <a:defRPr sz="1800">
                <a:solidFill>
                  <a:srgbClr val="000000"/>
                </a:solidFill>
              </a:defRPr>
            </a:pPr>
            <a:r>
              <a:rPr dirty="0"/>
              <a:t>Includes key areas such as:</a:t>
            </a:r>
          </a:p>
          <a:p>
            <a:pPr>
              <a:defRPr sz="1800">
                <a:solidFill>
                  <a:srgbClr val="000000"/>
                </a:solidFill>
              </a:defRPr>
            </a:pPr>
            <a:r>
              <a:rPr dirty="0"/>
              <a:t>- </a:t>
            </a:r>
            <a:r>
              <a:rPr b="1" dirty="0"/>
              <a:t>Scalability</a:t>
            </a:r>
            <a:r>
              <a:rPr dirty="0"/>
              <a:t>: System's ability to handle increased load.</a:t>
            </a:r>
          </a:p>
          <a:p>
            <a:pPr>
              <a:defRPr sz="1800">
                <a:solidFill>
                  <a:srgbClr val="000000"/>
                </a:solidFill>
              </a:defRPr>
            </a:pPr>
            <a:r>
              <a:rPr dirty="0"/>
              <a:t>- </a:t>
            </a:r>
            <a:r>
              <a:rPr b="1" dirty="0"/>
              <a:t>Load Balancing</a:t>
            </a:r>
            <a:r>
              <a:rPr dirty="0"/>
              <a:t>: Efficient distribution of traffic.</a:t>
            </a:r>
          </a:p>
          <a:p>
            <a:pPr>
              <a:defRPr sz="1800">
                <a:solidFill>
                  <a:srgbClr val="000000"/>
                </a:solidFill>
              </a:defRPr>
            </a:pPr>
            <a:r>
              <a:rPr dirty="0"/>
              <a:t>- </a:t>
            </a:r>
            <a:r>
              <a:rPr b="1" dirty="0"/>
              <a:t>Caching</a:t>
            </a:r>
            <a:r>
              <a:rPr dirty="0"/>
              <a:t>: Temporarily storing data for fast retrieval.</a:t>
            </a:r>
          </a:p>
          <a:p>
            <a:pPr>
              <a:defRPr sz="1800">
                <a:solidFill>
                  <a:srgbClr val="000000"/>
                </a:solidFill>
              </a:defRPr>
            </a:pPr>
            <a:r>
              <a:rPr dirty="0"/>
              <a:t>- </a:t>
            </a:r>
            <a:r>
              <a:rPr b="1" dirty="0"/>
              <a:t>Database Design</a:t>
            </a:r>
            <a:r>
              <a:rPr dirty="0"/>
              <a:t>: Structuring data storage for performance.</a:t>
            </a:r>
          </a:p>
          <a:p>
            <a:pPr>
              <a:defRPr sz="1800">
                <a:solidFill>
                  <a:srgbClr val="000000"/>
                </a:solidFill>
              </a:defRPr>
            </a:pPr>
            <a:r>
              <a:rPr dirty="0"/>
              <a:t>- </a:t>
            </a:r>
            <a:r>
              <a:rPr b="1" dirty="0"/>
              <a:t>Data Consistency Models</a:t>
            </a:r>
            <a:r>
              <a:rPr dirty="0"/>
              <a:t>: Maintaining accuracy across systems.</a:t>
            </a:r>
          </a:p>
          <a:p>
            <a:pPr>
              <a:defRPr sz="1800">
                <a:solidFill>
                  <a:srgbClr val="000000"/>
                </a:solidFill>
              </a:defRPr>
            </a:pPr>
            <a:r>
              <a:rPr dirty="0"/>
              <a:t>- </a:t>
            </a:r>
            <a:r>
              <a:rPr b="1" dirty="0"/>
              <a:t>Microservices vs Monolith</a:t>
            </a:r>
            <a:r>
              <a:rPr dirty="0"/>
              <a:t>: Architectural patterns.</a:t>
            </a:r>
          </a:p>
          <a:p>
            <a:pPr>
              <a:defRPr sz="1800">
                <a:solidFill>
                  <a:srgbClr val="000000"/>
                </a:solidFill>
              </a:defRPr>
            </a:pPr>
            <a:r>
              <a:rPr dirty="0"/>
              <a:t>- </a:t>
            </a:r>
            <a:r>
              <a:rPr b="1" dirty="0"/>
              <a:t>API Design</a:t>
            </a:r>
            <a:r>
              <a:rPr dirty="0"/>
              <a:t>: How systems interact with each other.</a:t>
            </a:r>
          </a:p>
          <a:p>
            <a:pPr>
              <a:defRPr sz="1800">
                <a:solidFill>
                  <a:srgbClr val="000000"/>
                </a:solidFill>
              </a:defRPr>
            </a:pPr>
            <a:r>
              <a:rPr dirty="0"/>
              <a:t>- </a:t>
            </a:r>
            <a:r>
              <a:rPr b="1" dirty="0"/>
              <a:t>Security</a:t>
            </a:r>
            <a:r>
              <a:rPr dirty="0"/>
              <a:t>: Protecting the system and data.</a:t>
            </a:r>
          </a:p>
          <a:p>
            <a:pPr>
              <a:defRPr sz="1800">
                <a:solidFill>
                  <a:srgbClr val="000000"/>
                </a:solidFill>
              </a:defRPr>
            </a:pPr>
            <a:r>
              <a:rPr dirty="0"/>
              <a:t>- </a:t>
            </a:r>
            <a:r>
              <a:rPr b="1" dirty="0"/>
              <a:t>Monitoring &amp; Logging</a:t>
            </a:r>
            <a:r>
              <a:rPr dirty="0"/>
              <a:t>: Observability of system health.</a:t>
            </a:r>
          </a:p>
          <a:p>
            <a:pPr>
              <a:defRPr sz="1800">
                <a:solidFill>
                  <a:srgbClr val="000000"/>
                </a:solidFill>
              </a:defRP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Scalability</a:t>
            </a:r>
          </a:p>
        </p:txBody>
      </p:sp>
      <p:sp>
        <p:nvSpPr>
          <p:cNvPr id="3" name="Content Placeholder 2"/>
          <p:cNvSpPr>
            <a:spLocks noGrp="1"/>
          </p:cNvSpPr>
          <p:nvPr>
            <p:ph idx="1"/>
          </p:nvPr>
        </p:nvSpPr>
        <p:spPr>
          <a:xfrm>
            <a:off x="1088685" y="1511798"/>
            <a:ext cx="7202456" cy="3028311"/>
          </a:xfrm>
        </p:spPr>
        <p:txBody>
          <a:bodyPr wrap="square">
            <a:normAutofit fontScale="92500" lnSpcReduction="10000"/>
          </a:bodyPr>
          <a:lstStyle/>
          <a:p>
            <a:pPr algn="ctr">
              <a:defRPr sz="2400" b="1">
                <a:solidFill>
                  <a:srgbClr val="000000"/>
                </a:solidFill>
              </a:defRPr>
            </a:pPr>
            <a:r>
              <a:rPr dirty="0"/>
              <a:t>Types of Scalability:</a:t>
            </a:r>
          </a:p>
          <a:p>
            <a:pPr>
              <a:defRPr sz="1800">
                <a:solidFill>
                  <a:srgbClr val="000000"/>
                </a:solidFill>
              </a:defRPr>
            </a:pPr>
            <a:r>
              <a:rPr dirty="0"/>
              <a:t>- </a:t>
            </a:r>
            <a:r>
              <a:rPr b="1" dirty="0"/>
              <a:t>Horizontal Scaling</a:t>
            </a:r>
            <a:r>
              <a:rPr dirty="0"/>
              <a:t>: Add more servers or instances to handle increased load.</a:t>
            </a:r>
          </a:p>
          <a:p>
            <a:pPr>
              <a:defRPr sz="1800">
                <a:solidFill>
                  <a:srgbClr val="000000"/>
                </a:solidFill>
              </a:defRPr>
            </a:pPr>
            <a:r>
              <a:rPr dirty="0"/>
              <a:t>- </a:t>
            </a:r>
            <a:r>
              <a:rPr b="1" dirty="0"/>
              <a:t>Vertical Scaling</a:t>
            </a:r>
            <a:r>
              <a:rPr dirty="0"/>
              <a:t>: Upgrade a single machine's CPU, memory, or storage.</a:t>
            </a:r>
          </a:p>
          <a:p>
            <a:pPr>
              <a:defRPr sz="1800">
                <a:solidFill>
                  <a:srgbClr val="000000"/>
                </a:solidFill>
              </a:defRPr>
            </a:pPr>
            <a:endParaRPr dirty="0"/>
          </a:p>
          <a:p>
            <a:pPr>
              <a:defRPr sz="1800">
                <a:solidFill>
                  <a:srgbClr val="000000"/>
                </a:solidFill>
              </a:defRPr>
            </a:pPr>
            <a:r>
              <a:rPr dirty="0"/>
              <a:t>Scalability ensures that the system can grow seamlessly with user demand. It also involves techniques like partitioning, replication, and using distributed computing frameworks.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Load Balancing</a:t>
            </a:r>
          </a:p>
        </p:txBody>
      </p:sp>
      <p:sp>
        <p:nvSpPr>
          <p:cNvPr id="3" name="Content Placeholder 2"/>
          <p:cNvSpPr>
            <a:spLocks noGrp="1"/>
          </p:cNvSpPr>
          <p:nvPr>
            <p:ph idx="1"/>
          </p:nvPr>
        </p:nvSpPr>
        <p:spPr>
          <a:xfrm>
            <a:off x="1088685" y="1511798"/>
            <a:ext cx="7202456" cy="3028311"/>
          </a:xfrm>
        </p:spPr>
        <p:txBody>
          <a:bodyPr wrap="square">
            <a:normAutofit lnSpcReduction="10000"/>
          </a:bodyPr>
          <a:lstStyle/>
          <a:p>
            <a:pPr algn="ctr">
              <a:defRPr sz="2400" b="1">
                <a:solidFill>
                  <a:srgbClr val="000000"/>
                </a:solidFill>
              </a:defRPr>
            </a:pPr>
            <a:r>
              <a:rPr dirty="0"/>
              <a:t>What is Load Balancing?</a:t>
            </a:r>
          </a:p>
          <a:p>
            <a:pPr>
              <a:defRPr sz="1800">
                <a:solidFill>
                  <a:srgbClr val="000000"/>
                </a:solidFill>
              </a:defRPr>
            </a:pPr>
            <a:r>
              <a:rPr dirty="0"/>
              <a:t>Load balancing distributes incoming network traffic across multiple backend servers to avoid overload and ensure high availability and reliability.</a:t>
            </a:r>
          </a:p>
          <a:p>
            <a:pPr>
              <a:defRPr sz="1800">
                <a:solidFill>
                  <a:srgbClr val="000000"/>
                </a:solidFill>
              </a:defRPr>
            </a:pPr>
            <a:endParaRPr dirty="0"/>
          </a:p>
          <a:p>
            <a:pPr>
              <a:defRPr sz="1800">
                <a:solidFill>
                  <a:srgbClr val="000000"/>
                </a:solidFill>
              </a:defRPr>
            </a:pPr>
            <a:r>
              <a:rPr dirty="0"/>
              <a:t>Common algorithms include round-robin, least connections, and IP hash. Load balancers can be hardware appliances or software-based solutions like </a:t>
            </a:r>
            <a:r>
              <a:rPr dirty="0" err="1"/>
              <a:t>HAProxy</a:t>
            </a:r>
            <a:r>
              <a:rPr dirty="0"/>
              <a:t>, Nginx, or cloud-native tools like AWS ELB.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Caching</a:t>
            </a:r>
          </a:p>
        </p:txBody>
      </p:sp>
      <p:sp>
        <p:nvSpPr>
          <p:cNvPr id="3" name="Content Placeholder 2"/>
          <p:cNvSpPr>
            <a:spLocks noGrp="1"/>
          </p:cNvSpPr>
          <p:nvPr>
            <p:ph idx="1"/>
          </p:nvPr>
        </p:nvSpPr>
        <p:spPr>
          <a:xfrm>
            <a:off x="1088685" y="1511798"/>
            <a:ext cx="7202456" cy="3028311"/>
          </a:xfrm>
        </p:spPr>
        <p:txBody>
          <a:bodyPr wrap="square">
            <a:normAutofit fontScale="85000" lnSpcReduction="20000"/>
          </a:bodyPr>
          <a:lstStyle/>
          <a:p>
            <a:pPr algn="ctr">
              <a:defRPr sz="2400" b="1">
                <a:solidFill>
                  <a:srgbClr val="000000"/>
                </a:solidFill>
              </a:defRPr>
            </a:pPr>
            <a:r>
              <a:rPr dirty="0"/>
              <a:t>Caching Basics:</a:t>
            </a:r>
          </a:p>
          <a:p>
            <a:pPr>
              <a:defRPr sz="1800">
                <a:solidFill>
                  <a:srgbClr val="000000"/>
                </a:solidFill>
              </a:defRPr>
            </a:pPr>
            <a:r>
              <a:rPr dirty="0"/>
              <a:t>Caching stores frequently accessed data in memory to avoid repeated computation or database access.</a:t>
            </a:r>
          </a:p>
          <a:p>
            <a:pPr>
              <a:defRPr sz="1800">
                <a:solidFill>
                  <a:srgbClr val="000000"/>
                </a:solidFill>
              </a:defRPr>
            </a:pPr>
            <a:r>
              <a:rPr dirty="0"/>
              <a:t>Types include:</a:t>
            </a:r>
          </a:p>
          <a:p>
            <a:pPr>
              <a:defRPr sz="1800">
                <a:solidFill>
                  <a:srgbClr val="000000"/>
                </a:solidFill>
              </a:defRPr>
            </a:pPr>
            <a:r>
              <a:rPr dirty="0"/>
              <a:t>- </a:t>
            </a:r>
            <a:r>
              <a:rPr b="1" dirty="0"/>
              <a:t>Client-side caching</a:t>
            </a:r>
          </a:p>
          <a:p>
            <a:pPr>
              <a:defRPr sz="1800">
                <a:solidFill>
                  <a:srgbClr val="000000"/>
                </a:solidFill>
              </a:defRPr>
            </a:pPr>
            <a:r>
              <a:rPr dirty="0"/>
              <a:t>- </a:t>
            </a:r>
            <a:r>
              <a:rPr b="1" dirty="0"/>
              <a:t>Server-side caching</a:t>
            </a:r>
            <a:r>
              <a:rPr dirty="0"/>
              <a:t> (e.g., Redis, Memcached)</a:t>
            </a:r>
          </a:p>
          <a:p>
            <a:pPr>
              <a:defRPr sz="1800">
                <a:solidFill>
                  <a:srgbClr val="000000"/>
                </a:solidFill>
              </a:defRPr>
            </a:pPr>
            <a:r>
              <a:rPr dirty="0"/>
              <a:t>- </a:t>
            </a:r>
            <a:r>
              <a:rPr b="1" dirty="0"/>
              <a:t>CDN caching</a:t>
            </a:r>
          </a:p>
          <a:p>
            <a:pPr>
              <a:defRPr sz="1800">
                <a:solidFill>
                  <a:srgbClr val="000000"/>
                </a:solidFill>
              </a:defRPr>
            </a:pPr>
            <a:r>
              <a:rPr dirty="0"/>
              <a:t>It helps reduce latency and increases throughput. A good cache strategy includes setting eviction policies and handling cache invalidation.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Database Design</a:t>
            </a:r>
          </a:p>
        </p:txBody>
      </p:sp>
      <p:sp>
        <p:nvSpPr>
          <p:cNvPr id="3" name="Content Placeholder 2"/>
          <p:cNvSpPr>
            <a:spLocks noGrp="1"/>
          </p:cNvSpPr>
          <p:nvPr>
            <p:ph idx="1"/>
          </p:nvPr>
        </p:nvSpPr>
        <p:spPr>
          <a:xfrm>
            <a:off x="1088685" y="1511798"/>
            <a:ext cx="7202456" cy="3028311"/>
          </a:xfrm>
        </p:spPr>
        <p:txBody>
          <a:bodyPr wrap="square">
            <a:normAutofit lnSpcReduction="10000"/>
          </a:bodyPr>
          <a:lstStyle/>
          <a:p>
            <a:pPr algn="ctr">
              <a:defRPr sz="2400" b="1">
                <a:solidFill>
                  <a:srgbClr val="000000"/>
                </a:solidFill>
              </a:defRPr>
            </a:pPr>
            <a:r>
              <a:rPr dirty="0"/>
              <a:t>SQL vs NoSQL:</a:t>
            </a:r>
          </a:p>
          <a:p>
            <a:pPr>
              <a:defRPr sz="1800">
                <a:solidFill>
                  <a:srgbClr val="000000"/>
                </a:solidFill>
              </a:defRPr>
            </a:pPr>
            <a:r>
              <a:rPr dirty="0"/>
              <a:t>- </a:t>
            </a:r>
            <a:r>
              <a:rPr b="1" dirty="0"/>
              <a:t>SQL</a:t>
            </a:r>
            <a:r>
              <a:rPr dirty="0"/>
              <a:t> databases like MySQL and PostgreSQL are relational and enforce ACID properties.</a:t>
            </a:r>
          </a:p>
          <a:p>
            <a:pPr>
              <a:defRPr sz="1800">
                <a:solidFill>
                  <a:srgbClr val="000000"/>
                </a:solidFill>
              </a:defRPr>
            </a:pPr>
            <a:r>
              <a:rPr dirty="0"/>
              <a:t>- </a:t>
            </a:r>
            <a:r>
              <a:rPr b="1" dirty="0"/>
              <a:t>NoSQL</a:t>
            </a:r>
            <a:r>
              <a:rPr dirty="0"/>
              <a:t> databases like MongoDB and Cassandra offer scalability and flexibility with eventual consistency.</a:t>
            </a:r>
          </a:p>
          <a:p>
            <a:pPr>
              <a:defRPr sz="1800">
                <a:solidFill>
                  <a:srgbClr val="000000"/>
                </a:solidFill>
              </a:defRPr>
            </a:pPr>
            <a:r>
              <a:rPr dirty="0"/>
              <a:t>Database design impacts system performance, scalability, and maintainability. It includes normalization, indexing, partitioning, and replication strategies.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15</TotalTime>
  <Words>3043</Words>
  <Application>Microsoft Office PowerPoint</Application>
  <PresentationFormat>On-screen Show (16:9)</PresentationFormat>
  <Paragraphs>286</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Arial</vt:lpstr>
      <vt:lpstr>Gill Sans MT</vt:lpstr>
      <vt:lpstr>Gallery</vt:lpstr>
      <vt:lpstr>What is System Design?</vt:lpstr>
      <vt:lpstr>What is System Design?</vt:lpstr>
      <vt:lpstr>Importance of System Design</vt:lpstr>
      <vt:lpstr>Types of System Design</vt:lpstr>
      <vt:lpstr>Core Concepts in System Design</vt:lpstr>
      <vt:lpstr>Scalability</vt:lpstr>
      <vt:lpstr>Load Balancing</vt:lpstr>
      <vt:lpstr>Caching</vt:lpstr>
      <vt:lpstr>Database Design</vt:lpstr>
      <vt:lpstr>CAP Theorem</vt:lpstr>
      <vt:lpstr>Message Queues</vt:lpstr>
      <vt:lpstr>Microservices vs Monolith</vt:lpstr>
      <vt:lpstr>API Design</vt:lpstr>
      <vt:lpstr>Security</vt:lpstr>
      <vt:lpstr>Monitoring &amp; Logging</vt:lpstr>
      <vt:lpstr>System Design Process</vt:lpstr>
      <vt:lpstr>Example: Design a URL Shortener</vt:lpstr>
      <vt:lpstr>Example: Design Netflix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Dhruv Shah</dc:creator>
  <cp:keywords/>
  <dc:description>generated using python-pptx</dc:description>
  <cp:lastModifiedBy>Dhruv Shah</cp:lastModifiedBy>
  <cp:revision>39</cp:revision>
  <dcterms:created xsi:type="dcterms:W3CDTF">2013-01-27T09:14:16Z</dcterms:created>
  <dcterms:modified xsi:type="dcterms:W3CDTF">2025-04-11T08:23:36Z</dcterms:modified>
  <cp:category/>
</cp:coreProperties>
</file>