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8" d="100"/>
          <a:sy n="78" d="100"/>
        </p:scale>
        <p:origin x="94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A5F857-5001-4DD0-B3E7-74CF18DD1A63}" type="datetimeFigureOut">
              <a:rPr lang="en-US" smtClean="0"/>
              <a:t>4/11/2025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B424986-B48A-4232-B3EF-05CE303AE6E3}" type="slidenum">
              <a:rPr lang="en-US" smtClean="0"/>
              <a:t>‹#›</a:t>
            </a:fld>
            <a:endParaRPr lang="en-US"/>
          </a:p>
        </p:txBody>
      </p:sp>
    </p:spTree>
    <p:extLst>
      <p:ext uri="{BB962C8B-B14F-4D97-AF65-F5344CB8AC3E}">
        <p14:creationId xmlns:p14="http://schemas.microsoft.com/office/powerpoint/2010/main" val="1428419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[Slide 1: High-Level Design (HLD) – The Blueprint]</a:t>
            </a:r>
          </a:p>
          <a:p>
            <a:pPr>
              <a:buNone/>
            </a:pPr>
            <a:r>
              <a:rPr lang="en-US" dirty="0"/>
              <a:t>High-Level Design is where software architecture </a:t>
            </a:r>
            <a:r>
              <a:rPr lang="en-US" b="1" dirty="0"/>
              <a:t>starts to take shape</a:t>
            </a:r>
            <a:r>
              <a:rPr lang="en-US" dirty="0"/>
              <a:t>.</a:t>
            </a:r>
            <a:br>
              <a:rPr lang="en-US" dirty="0"/>
            </a:br>
            <a:r>
              <a:rPr lang="en-US" dirty="0"/>
              <a:t>You're answering questions like:</a:t>
            </a:r>
          </a:p>
          <a:p>
            <a:pPr>
              <a:buFont typeface="Arial" panose="020B0604020202020204" pitchFamily="34" charset="0"/>
              <a:buChar char="•"/>
            </a:pPr>
            <a:r>
              <a:rPr lang="en-US" dirty="0"/>
              <a:t>What components are needed?</a:t>
            </a:r>
          </a:p>
          <a:p>
            <a:pPr>
              <a:buFont typeface="Arial" panose="020B0604020202020204" pitchFamily="34" charset="0"/>
              <a:buChar char="•"/>
            </a:pPr>
            <a:r>
              <a:rPr lang="en-US" dirty="0"/>
              <a:t>How do they interact?</a:t>
            </a:r>
          </a:p>
          <a:p>
            <a:pPr>
              <a:buFont typeface="Arial" panose="020B0604020202020204" pitchFamily="34" charset="0"/>
              <a:buChar char="•"/>
            </a:pPr>
            <a:r>
              <a:rPr lang="en-US" dirty="0"/>
              <a:t>What technologies will glue everything together?</a:t>
            </a:r>
          </a:p>
          <a:p>
            <a:pPr>
              <a:buNone/>
            </a:pPr>
            <a:r>
              <a:rPr lang="en-US" dirty="0"/>
              <a:t>It’s like planning a city before building — roads, zones, utilities — everything is scoped </a:t>
            </a:r>
            <a:r>
              <a:rPr lang="en-US" b="1" dirty="0"/>
              <a:t>at a bird's-eye level</a:t>
            </a:r>
            <a:r>
              <a:rPr lang="en-US" dirty="0"/>
              <a:t>. You don't go into internal class names or database schemas yet, but you </a:t>
            </a:r>
            <a:r>
              <a:rPr lang="en-US" b="1" dirty="0"/>
              <a:t>define responsibilities</a:t>
            </a:r>
            <a:r>
              <a:rPr lang="en-US" dirty="0"/>
              <a:t> for each major system block.</a:t>
            </a:r>
          </a:p>
          <a:p>
            <a:pPr>
              <a:buNone/>
            </a:pPr>
            <a:r>
              <a:rPr lang="en-US" dirty="0"/>
              <a:t>HLD gives </a:t>
            </a:r>
            <a:r>
              <a:rPr lang="en-US" b="1" dirty="0"/>
              <a:t>stakeholders</a:t>
            </a:r>
            <a:r>
              <a:rPr lang="en-US" dirty="0"/>
              <a:t> — like product managers, architects, and tech leads — a common visual map to validate direction and scope. It also reduces risk early by identifying gaps in infrastructure, scalability, and security.</a:t>
            </a:r>
          </a:p>
          <a:p>
            <a:pPr>
              <a:buNone/>
            </a:pPr>
            <a:r>
              <a:rPr lang="en-US" b="1" dirty="0"/>
              <a:t>[Slide 2: High-Level Design - Key Elements]</a:t>
            </a:r>
          </a:p>
          <a:p>
            <a:pPr>
              <a:buNone/>
            </a:pPr>
            <a:r>
              <a:rPr lang="en-US" dirty="0"/>
              <a:t>Each key element in HLD serves a distinct purpose:</a:t>
            </a:r>
          </a:p>
          <a:p>
            <a:pPr>
              <a:buFont typeface="Arial" panose="020B0604020202020204" pitchFamily="34" charset="0"/>
              <a:buChar char="•"/>
            </a:pPr>
            <a:r>
              <a:rPr lang="en-US" b="1" dirty="0"/>
              <a:t>System Architecture</a:t>
            </a:r>
            <a:r>
              <a:rPr lang="en-US" dirty="0"/>
              <a:t> helps determine the </a:t>
            </a:r>
            <a:r>
              <a:rPr lang="en-US" i="1" dirty="0"/>
              <a:t>overall shape</a:t>
            </a:r>
            <a:r>
              <a:rPr lang="en-US" dirty="0"/>
              <a:t> of your system. Whether you go with microservices or monolith affects scalability and complexity.</a:t>
            </a:r>
          </a:p>
          <a:p>
            <a:pPr>
              <a:buFont typeface="Arial" panose="020B0604020202020204" pitchFamily="34" charset="0"/>
              <a:buChar char="•"/>
            </a:pPr>
            <a:r>
              <a:rPr lang="en-US" b="1" dirty="0"/>
              <a:t>Major Modules</a:t>
            </a:r>
            <a:r>
              <a:rPr lang="en-US" dirty="0"/>
              <a:t> are like building blocks. They divide the app logically — making development parallel and scalable.</a:t>
            </a:r>
          </a:p>
          <a:p>
            <a:pPr>
              <a:buFont typeface="Arial" panose="020B0604020202020204" pitchFamily="34" charset="0"/>
              <a:buChar char="•"/>
            </a:pPr>
            <a:r>
              <a:rPr lang="en-US" b="1" dirty="0"/>
              <a:t>Data Flow</a:t>
            </a:r>
            <a:r>
              <a:rPr lang="en-US" dirty="0"/>
              <a:t> is the heartbeat. Knowing how information moves ensures performance and security.</a:t>
            </a:r>
          </a:p>
          <a:p>
            <a:pPr>
              <a:buFont typeface="Arial" panose="020B0604020202020204" pitchFamily="34" charset="0"/>
              <a:buChar char="•"/>
            </a:pPr>
            <a:r>
              <a:rPr lang="en-US" b="1" dirty="0"/>
              <a:t>Communication Protocols</a:t>
            </a:r>
            <a:r>
              <a:rPr lang="en-US" dirty="0"/>
              <a:t> matter because the way components talk (sync or async) affects latency and reliability.</a:t>
            </a:r>
          </a:p>
          <a:p>
            <a:pPr>
              <a:buFont typeface="Arial" panose="020B0604020202020204" pitchFamily="34" charset="0"/>
              <a:buChar char="•"/>
            </a:pPr>
            <a:r>
              <a:rPr lang="en-US" b="1" dirty="0"/>
              <a:t>Technology Stack</a:t>
            </a:r>
            <a:r>
              <a:rPr lang="en-US" dirty="0"/>
              <a:t> decisions are foundational. Once you pick a language or DB, switching later is expensive.</a:t>
            </a:r>
          </a:p>
          <a:p>
            <a:pPr>
              <a:buFont typeface="Arial" panose="020B0604020202020204" pitchFamily="34" charset="0"/>
              <a:buChar char="•"/>
            </a:pPr>
            <a:r>
              <a:rPr lang="en-US" b="1" dirty="0"/>
              <a:t>Security Strategy</a:t>
            </a:r>
            <a:r>
              <a:rPr lang="en-US" dirty="0"/>
              <a:t> ensures that your app doesn’t become a soft target for breaches.</a:t>
            </a:r>
          </a:p>
          <a:p>
            <a:pPr>
              <a:buFont typeface="Arial" panose="020B0604020202020204" pitchFamily="34" charset="0"/>
              <a:buChar char="•"/>
            </a:pPr>
            <a:r>
              <a:rPr lang="en-US" b="1" dirty="0"/>
              <a:t>Deployment View</a:t>
            </a:r>
            <a:r>
              <a:rPr lang="en-US" dirty="0"/>
              <a:t> bridges your design with the real world — ensuring it's cloud-ready, CI/CD-enabled, and scalable.</a:t>
            </a:r>
          </a:p>
          <a:p>
            <a:pPr>
              <a:buNone/>
            </a:pPr>
            <a:r>
              <a:rPr lang="en-US" dirty="0"/>
              <a:t>Together, these choices define </a:t>
            </a:r>
            <a:r>
              <a:rPr lang="en-US" b="1" dirty="0"/>
              <a:t>how your app will behave at scale</a:t>
            </a:r>
            <a:r>
              <a:rPr lang="en-US" dirty="0"/>
              <a:t>.</a:t>
            </a:r>
          </a:p>
          <a:p>
            <a:pPr>
              <a:buNone/>
            </a:pPr>
            <a:r>
              <a:rPr lang="en-US" b="1" dirty="0"/>
              <a:t>[Slide 3: High-Level Design - Example (E-Commerce App)]</a:t>
            </a:r>
          </a:p>
          <a:p>
            <a:pPr>
              <a:buNone/>
            </a:pPr>
            <a:r>
              <a:rPr lang="en-US" dirty="0"/>
              <a:t>Let’s expand on the e-commerce example.</a:t>
            </a:r>
          </a:p>
          <a:p>
            <a:pPr>
              <a:buNone/>
            </a:pPr>
            <a:r>
              <a:rPr lang="en-US" dirty="0"/>
              <a:t>Imagine you’re a startup building an Amazon-like platform.</a:t>
            </a:r>
          </a:p>
          <a:p>
            <a:pPr>
              <a:buNone/>
            </a:pPr>
            <a:r>
              <a:rPr lang="en-US" dirty="0"/>
              <a:t>You start with HLD:</a:t>
            </a:r>
          </a:p>
          <a:p>
            <a:pPr>
              <a:buFont typeface="Arial" panose="020B0604020202020204" pitchFamily="34" charset="0"/>
              <a:buChar char="•"/>
            </a:pPr>
            <a:r>
              <a:rPr lang="en-US" dirty="0"/>
              <a:t>Design </a:t>
            </a:r>
            <a:r>
              <a:rPr lang="en-US" b="1" dirty="0"/>
              <a:t>frontend-backend communication</a:t>
            </a:r>
            <a:r>
              <a:rPr lang="en-US" dirty="0"/>
              <a:t> via REST APIs.</a:t>
            </a:r>
          </a:p>
          <a:p>
            <a:pPr>
              <a:buFont typeface="Arial" panose="020B0604020202020204" pitchFamily="34" charset="0"/>
              <a:buChar char="•"/>
            </a:pPr>
            <a:r>
              <a:rPr lang="en-US" dirty="0"/>
              <a:t>Break backend into </a:t>
            </a:r>
            <a:r>
              <a:rPr lang="en-US" b="1" dirty="0"/>
              <a:t>manageable services</a:t>
            </a:r>
            <a:r>
              <a:rPr lang="en-US" dirty="0"/>
              <a:t>, like user, product, cart, and order.</a:t>
            </a:r>
          </a:p>
          <a:p>
            <a:pPr>
              <a:buFont typeface="Arial" panose="020B0604020202020204" pitchFamily="34" charset="0"/>
              <a:buChar char="•"/>
            </a:pPr>
            <a:r>
              <a:rPr lang="en-US" dirty="0"/>
              <a:t>Choose tools like </a:t>
            </a:r>
            <a:r>
              <a:rPr lang="en-US" b="1" dirty="0"/>
              <a:t>Stripe</a:t>
            </a:r>
            <a:r>
              <a:rPr lang="en-US" dirty="0"/>
              <a:t> for seamless payment, </a:t>
            </a:r>
            <a:r>
              <a:rPr lang="en-US" b="1" dirty="0"/>
              <a:t>SendGrid</a:t>
            </a:r>
            <a:r>
              <a:rPr lang="en-US" dirty="0"/>
              <a:t> for automated emails.</a:t>
            </a:r>
          </a:p>
          <a:p>
            <a:pPr>
              <a:buFont typeface="Arial" panose="020B0604020202020204" pitchFamily="34" charset="0"/>
              <a:buChar char="•"/>
            </a:pPr>
            <a:r>
              <a:rPr lang="en-US" dirty="0"/>
              <a:t>Pick </a:t>
            </a:r>
            <a:r>
              <a:rPr lang="en-US" b="1" dirty="0"/>
              <a:t>PostgreSQL</a:t>
            </a:r>
            <a:r>
              <a:rPr lang="en-US" dirty="0"/>
              <a:t> for data integrity and transactional safety.</a:t>
            </a:r>
          </a:p>
          <a:p>
            <a:pPr>
              <a:buNone/>
            </a:pPr>
            <a:r>
              <a:rPr lang="en-US" dirty="0"/>
              <a:t>At this stage, you're deciding what </a:t>
            </a:r>
            <a:r>
              <a:rPr lang="en-US" b="1" dirty="0"/>
              <a:t>each service is responsible for</a:t>
            </a:r>
            <a:r>
              <a:rPr lang="en-US" dirty="0"/>
              <a:t>, what </a:t>
            </a:r>
            <a:r>
              <a:rPr lang="en-US" b="1" dirty="0"/>
              <a:t>third-party services</a:t>
            </a:r>
            <a:r>
              <a:rPr lang="en-US" dirty="0"/>
              <a:t> you’ll integrate, and how the system will </a:t>
            </a:r>
            <a:r>
              <a:rPr lang="en-US" b="1" dirty="0"/>
              <a:t>scale and communicate</a:t>
            </a:r>
            <a:r>
              <a:rPr lang="en-US" dirty="0"/>
              <a:t> under high load.</a:t>
            </a:r>
          </a:p>
          <a:p>
            <a:pPr>
              <a:buNone/>
            </a:pPr>
            <a:r>
              <a:rPr lang="en-US" b="1" dirty="0"/>
              <a:t>[Slide 4: Low-Level Design (LLD) – The Technical Blueprint]</a:t>
            </a:r>
          </a:p>
          <a:p>
            <a:pPr>
              <a:buNone/>
            </a:pPr>
            <a:r>
              <a:rPr lang="en-US" dirty="0"/>
              <a:t>Low-Level Design is like getting down to the </a:t>
            </a:r>
            <a:r>
              <a:rPr lang="en-US" i="1" dirty="0"/>
              <a:t>circuit diagram</a:t>
            </a:r>
            <a:r>
              <a:rPr lang="en-US" dirty="0"/>
              <a:t> of a machine. You’ve seen the blueprint — now it's time to define </a:t>
            </a:r>
            <a:r>
              <a:rPr lang="en-US" b="1" dirty="0"/>
              <a:t>wiring, parts, logic, and safeguards</a:t>
            </a:r>
            <a:r>
              <a:rPr lang="en-US" dirty="0"/>
              <a:t>.</a:t>
            </a:r>
          </a:p>
          <a:p>
            <a:pPr>
              <a:buNone/>
            </a:pPr>
            <a:r>
              <a:rPr lang="en-US" dirty="0"/>
              <a:t>It’s developer-focused. You lay out:</a:t>
            </a:r>
          </a:p>
          <a:p>
            <a:pPr>
              <a:buFont typeface="Arial" panose="020B0604020202020204" pitchFamily="34" charset="0"/>
              <a:buChar char="•"/>
            </a:pPr>
            <a:r>
              <a:rPr lang="en-US" dirty="0"/>
              <a:t>Which classes to build.</a:t>
            </a:r>
          </a:p>
          <a:p>
            <a:pPr>
              <a:buFont typeface="Arial" panose="020B0604020202020204" pitchFamily="34" charset="0"/>
              <a:buChar char="•"/>
            </a:pPr>
            <a:r>
              <a:rPr lang="en-US" dirty="0"/>
              <a:t>Which methods to include.</a:t>
            </a:r>
          </a:p>
          <a:p>
            <a:pPr>
              <a:buFont typeface="Arial" panose="020B0604020202020204" pitchFamily="34" charset="0"/>
              <a:buChar char="•"/>
            </a:pPr>
            <a:r>
              <a:rPr lang="en-US" dirty="0"/>
              <a:t>What database tables look like.</a:t>
            </a:r>
          </a:p>
          <a:p>
            <a:pPr>
              <a:buFont typeface="Arial" panose="020B0604020202020204" pitchFamily="34" charset="0"/>
              <a:buChar char="•"/>
            </a:pPr>
            <a:r>
              <a:rPr lang="en-US" dirty="0"/>
              <a:t>How the system responds to errors or heavy traffic.</a:t>
            </a:r>
          </a:p>
          <a:p>
            <a:pPr>
              <a:buNone/>
            </a:pPr>
            <a:r>
              <a:rPr lang="en-US" dirty="0"/>
              <a:t>LLD is critical to reducing </a:t>
            </a:r>
            <a:r>
              <a:rPr lang="en-US" b="1" dirty="0"/>
              <a:t>ambiguity</a:t>
            </a:r>
            <a:r>
              <a:rPr lang="en-US" dirty="0"/>
              <a:t>. Without it, two developers might interpret the same module in completely different ways.</a:t>
            </a:r>
          </a:p>
          <a:p>
            <a:pPr>
              <a:buNone/>
            </a:pPr>
            <a:r>
              <a:rPr lang="en-US" dirty="0"/>
              <a:t>It also enables </a:t>
            </a:r>
            <a:r>
              <a:rPr lang="en-US" b="1" dirty="0"/>
              <a:t>test-driven development</a:t>
            </a:r>
            <a:r>
              <a:rPr lang="en-US" dirty="0"/>
              <a:t>, ensures </a:t>
            </a:r>
            <a:r>
              <a:rPr lang="en-US" b="1" dirty="0"/>
              <a:t>modular structure</a:t>
            </a:r>
            <a:r>
              <a:rPr lang="en-US" dirty="0"/>
              <a:t>, and makes code </a:t>
            </a:r>
            <a:r>
              <a:rPr lang="en-US" b="1" dirty="0"/>
              <a:t>easier to debug and extend</a:t>
            </a:r>
            <a:r>
              <a:rPr lang="en-US" dirty="0"/>
              <a:t>.</a:t>
            </a:r>
          </a:p>
          <a:p>
            <a:pPr>
              <a:buNone/>
            </a:pPr>
            <a:r>
              <a:rPr lang="en-US" b="1" dirty="0"/>
              <a:t>[Slide 5: Low-Level Design - Key Elements]</a:t>
            </a:r>
          </a:p>
          <a:p>
            <a:pPr>
              <a:buNone/>
            </a:pPr>
            <a:r>
              <a:rPr lang="en-US" dirty="0"/>
              <a:t>Let’s go deeper:</a:t>
            </a:r>
          </a:p>
          <a:p>
            <a:pPr>
              <a:buFont typeface="Arial" panose="020B0604020202020204" pitchFamily="34" charset="0"/>
              <a:buChar char="•"/>
            </a:pPr>
            <a:r>
              <a:rPr lang="en-US" b="1" dirty="0"/>
              <a:t>Class Diagrams</a:t>
            </a:r>
            <a:r>
              <a:rPr lang="en-US" dirty="0"/>
              <a:t> define structure. They show which objects interact and how.</a:t>
            </a:r>
          </a:p>
          <a:p>
            <a:pPr>
              <a:buFont typeface="Arial" panose="020B0604020202020204" pitchFamily="34" charset="0"/>
              <a:buChar char="•"/>
            </a:pPr>
            <a:r>
              <a:rPr lang="en-US" b="1" dirty="0"/>
              <a:t>Method Definitions</a:t>
            </a:r>
            <a:r>
              <a:rPr lang="en-US" dirty="0"/>
              <a:t> remove guesswork for </a:t>
            </a:r>
            <a:r>
              <a:rPr lang="en-US" dirty="0" err="1"/>
              <a:t>devs</a:t>
            </a:r>
            <a:r>
              <a:rPr lang="en-US" dirty="0"/>
              <a:t>. It’s like signing a contract for what each function should do.</a:t>
            </a:r>
          </a:p>
          <a:p>
            <a:pPr>
              <a:buFont typeface="Arial" panose="020B0604020202020204" pitchFamily="34" charset="0"/>
              <a:buChar char="•"/>
            </a:pPr>
            <a:r>
              <a:rPr lang="en-US" b="1" dirty="0"/>
              <a:t>Database Design</a:t>
            </a:r>
            <a:r>
              <a:rPr lang="en-US" dirty="0"/>
              <a:t> ensures data integrity and fast access. Good schema design prevents issues like duplication or bottlenecks.</a:t>
            </a:r>
          </a:p>
          <a:p>
            <a:pPr>
              <a:buFont typeface="Arial" panose="020B0604020202020204" pitchFamily="34" charset="0"/>
              <a:buChar char="•"/>
            </a:pPr>
            <a:r>
              <a:rPr lang="en-US" b="1" dirty="0"/>
              <a:t>Internal APIs</a:t>
            </a:r>
            <a:r>
              <a:rPr lang="en-US" dirty="0"/>
              <a:t> clarify service-to-service contracts. They make internal systems loosely coupled.</a:t>
            </a:r>
          </a:p>
          <a:p>
            <a:pPr>
              <a:buFont typeface="Arial" panose="020B0604020202020204" pitchFamily="34" charset="0"/>
              <a:buChar char="•"/>
            </a:pPr>
            <a:r>
              <a:rPr lang="en-US" b="1" dirty="0"/>
              <a:t>Validation Logic</a:t>
            </a:r>
            <a:r>
              <a:rPr lang="en-US" dirty="0"/>
              <a:t> ensures clean data goes into the system. You catch errors before they become bugs.</a:t>
            </a:r>
          </a:p>
          <a:p>
            <a:pPr>
              <a:buFont typeface="Arial" panose="020B0604020202020204" pitchFamily="34" charset="0"/>
              <a:buChar char="•"/>
            </a:pPr>
            <a:r>
              <a:rPr lang="en-US" b="1" dirty="0"/>
              <a:t>Error Handling</a:t>
            </a:r>
            <a:r>
              <a:rPr lang="en-US" dirty="0"/>
              <a:t> makes your app resilient. Without it, a small failure can crash the whole system.</a:t>
            </a:r>
          </a:p>
          <a:p>
            <a:pPr>
              <a:buFont typeface="Arial" panose="020B0604020202020204" pitchFamily="34" charset="0"/>
              <a:buChar char="•"/>
            </a:pPr>
            <a:r>
              <a:rPr lang="en-US" b="1" dirty="0"/>
              <a:t>Flow Diagrams</a:t>
            </a:r>
            <a:r>
              <a:rPr lang="en-US" dirty="0"/>
              <a:t> visualize the logic. They're especially helpful for onboarding new developers.</a:t>
            </a:r>
          </a:p>
          <a:p>
            <a:pPr>
              <a:buNone/>
            </a:pPr>
            <a:r>
              <a:rPr lang="en-US" dirty="0"/>
              <a:t>LLD gives </a:t>
            </a:r>
            <a:r>
              <a:rPr lang="en-US" b="1" dirty="0"/>
              <a:t>technical precision</a:t>
            </a:r>
            <a:r>
              <a:rPr lang="en-US" dirty="0"/>
              <a:t> that transforms the HLD vision into real, functioning software.</a:t>
            </a:r>
          </a:p>
          <a:p>
            <a:pPr>
              <a:buNone/>
            </a:pPr>
            <a:r>
              <a:rPr lang="en-US" b="1" dirty="0"/>
              <a:t>[Slide 6: Low-Level Design - Example (Order Service)]</a:t>
            </a:r>
          </a:p>
          <a:p>
            <a:pPr>
              <a:buNone/>
            </a:pPr>
            <a:r>
              <a:rPr lang="en-US" dirty="0"/>
              <a:t>Let’s walk through how you'd LLD an Order Service.</a:t>
            </a:r>
          </a:p>
          <a:p>
            <a:pPr>
              <a:buFont typeface="+mj-lt"/>
              <a:buAutoNum type="arabicPeriod"/>
            </a:pPr>
            <a:r>
              <a:rPr lang="en-US" dirty="0"/>
              <a:t>Define </a:t>
            </a:r>
            <a:r>
              <a:rPr lang="en-US" dirty="0" err="1"/>
              <a:t>OrderController</a:t>
            </a:r>
            <a:r>
              <a:rPr lang="en-US" dirty="0"/>
              <a:t> — handles HTTP calls like /orders.</a:t>
            </a:r>
          </a:p>
          <a:p>
            <a:pPr>
              <a:buFont typeface="+mj-lt"/>
              <a:buAutoNum type="arabicPeriod"/>
            </a:pPr>
            <a:r>
              <a:rPr lang="en-US" dirty="0"/>
              <a:t>Inside </a:t>
            </a:r>
            <a:r>
              <a:rPr lang="en-US" dirty="0" err="1"/>
              <a:t>OrderService</a:t>
            </a:r>
            <a:r>
              <a:rPr lang="en-US" dirty="0"/>
              <a:t>, write logic for:</a:t>
            </a:r>
          </a:p>
          <a:p>
            <a:pPr marL="742950" lvl="1" indent="-285750">
              <a:buFont typeface="+mj-lt"/>
              <a:buAutoNum type="arabicPeriod"/>
            </a:pPr>
            <a:r>
              <a:rPr lang="en-US" dirty="0"/>
              <a:t>Checking if the cart is valid.</a:t>
            </a:r>
          </a:p>
          <a:p>
            <a:pPr marL="742950" lvl="1" indent="-285750">
              <a:buFont typeface="+mj-lt"/>
              <a:buAutoNum type="arabicPeriod"/>
            </a:pPr>
            <a:r>
              <a:rPr lang="en-US" dirty="0"/>
              <a:t>Making sure the user is eligible.</a:t>
            </a:r>
          </a:p>
          <a:p>
            <a:pPr marL="742950" lvl="1" indent="-285750">
              <a:buFont typeface="+mj-lt"/>
              <a:buAutoNum type="arabicPeriod"/>
            </a:pPr>
            <a:r>
              <a:rPr lang="en-US" dirty="0"/>
              <a:t>Verifying stock availability.</a:t>
            </a:r>
          </a:p>
          <a:p>
            <a:pPr marL="742950" lvl="1" indent="-285750">
              <a:buFont typeface="+mj-lt"/>
              <a:buAutoNum type="arabicPeriod"/>
            </a:pPr>
            <a:r>
              <a:rPr lang="en-US" dirty="0"/>
              <a:t>Processing payment through Stripe.</a:t>
            </a:r>
          </a:p>
          <a:p>
            <a:pPr marL="742950" lvl="1" indent="-285750">
              <a:buFont typeface="+mj-lt"/>
              <a:buAutoNum type="arabicPeriod"/>
            </a:pPr>
            <a:r>
              <a:rPr lang="en-US" dirty="0"/>
              <a:t>Saving order details into the DB.</a:t>
            </a:r>
          </a:p>
          <a:p>
            <a:pPr marL="742950" lvl="1" indent="-285750">
              <a:buFont typeface="+mj-lt"/>
              <a:buAutoNum type="arabicPeriod"/>
            </a:pPr>
            <a:r>
              <a:rPr lang="en-US" dirty="0"/>
              <a:t>Sending a confirmation mail.</a:t>
            </a:r>
          </a:p>
          <a:p>
            <a:pPr>
              <a:buFont typeface="+mj-lt"/>
              <a:buAutoNum type="arabicPeriod"/>
            </a:pPr>
            <a:r>
              <a:rPr lang="en-US" dirty="0"/>
              <a:t>Define </a:t>
            </a:r>
            <a:r>
              <a:rPr lang="en-US" dirty="0" err="1"/>
              <a:t>OrderRepository</a:t>
            </a:r>
            <a:r>
              <a:rPr lang="en-US" dirty="0"/>
              <a:t> — handles database operations like saving and fetching orders.</a:t>
            </a:r>
          </a:p>
          <a:p>
            <a:pPr>
              <a:buFont typeface="+mj-lt"/>
              <a:buAutoNum type="arabicPeriod"/>
            </a:pPr>
            <a:r>
              <a:rPr lang="en-US" dirty="0"/>
              <a:t>Map database entities like Order, </a:t>
            </a:r>
            <a:r>
              <a:rPr lang="en-US" dirty="0" err="1"/>
              <a:t>OrderItem</a:t>
            </a:r>
            <a:r>
              <a:rPr lang="en-US" dirty="0"/>
              <a:t>, and Payment using annotations (e.g., in Java or Go).</a:t>
            </a:r>
          </a:p>
          <a:p>
            <a:pPr>
              <a:buNone/>
            </a:pPr>
            <a:r>
              <a:rPr lang="en-US" dirty="0"/>
              <a:t>This level of clarity </a:t>
            </a:r>
            <a:r>
              <a:rPr lang="en-US" b="1" dirty="0"/>
              <a:t>streamlines development</a:t>
            </a:r>
            <a:r>
              <a:rPr lang="en-US" dirty="0"/>
              <a:t>, ensures </a:t>
            </a:r>
            <a:r>
              <a:rPr lang="en-US" b="1" dirty="0"/>
              <a:t>consistency</a:t>
            </a:r>
            <a:r>
              <a:rPr lang="en-US" dirty="0"/>
              <a:t>, and avoids </a:t>
            </a:r>
            <a:r>
              <a:rPr lang="en-US" b="1" dirty="0"/>
              <a:t>code duplication or logical conflicts</a:t>
            </a:r>
            <a:r>
              <a:rPr lang="en-US" dirty="0"/>
              <a:t>.</a:t>
            </a:r>
          </a:p>
          <a:p>
            <a:pPr>
              <a:buNone/>
            </a:pPr>
            <a:r>
              <a:rPr lang="en-US" b="1" dirty="0"/>
              <a:t>[Slide 7: HLD vs LLD - Real-World Analogy]</a:t>
            </a:r>
          </a:p>
          <a:p>
            <a:pPr>
              <a:buNone/>
            </a:pPr>
            <a:r>
              <a:rPr lang="en-US" dirty="0"/>
              <a:t>Imagine planning and building a house.</a:t>
            </a:r>
          </a:p>
          <a:p>
            <a:pPr>
              <a:buFont typeface="Arial" panose="020B0604020202020204" pitchFamily="34" charset="0"/>
              <a:buChar char="•"/>
            </a:pPr>
            <a:r>
              <a:rPr lang="en-US" dirty="0"/>
              <a:t>HLD is deciding it’ll be a 2-story bungalow with a garden, solar panels, and four rooms.</a:t>
            </a:r>
          </a:p>
          <a:p>
            <a:pPr>
              <a:buFont typeface="Arial" panose="020B0604020202020204" pitchFamily="34" charset="0"/>
              <a:buChar char="•"/>
            </a:pPr>
            <a:r>
              <a:rPr lang="en-US" dirty="0"/>
              <a:t>LLD is planning:</a:t>
            </a:r>
          </a:p>
          <a:p>
            <a:pPr marL="742950" lvl="1" indent="-285750">
              <a:buFont typeface="Arial" panose="020B0604020202020204" pitchFamily="34" charset="0"/>
              <a:buChar char="•"/>
            </a:pPr>
            <a:r>
              <a:rPr lang="en-US" dirty="0"/>
              <a:t>The plumbing route,</a:t>
            </a:r>
          </a:p>
          <a:p>
            <a:pPr marL="742950" lvl="1" indent="-285750">
              <a:buFont typeface="Arial" panose="020B0604020202020204" pitchFamily="34" charset="0"/>
              <a:buChar char="•"/>
            </a:pPr>
            <a:r>
              <a:rPr lang="en-US" dirty="0"/>
              <a:t>Electrical wiring,</a:t>
            </a:r>
          </a:p>
          <a:p>
            <a:pPr marL="742950" lvl="1" indent="-285750">
              <a:buFont typeface="Arial" panose="020B0604020202020204" pitchFamily="34" charset="0"/>
              <a:buChar char="•"/>
            </a:pPr>
            <a:r>
              <a:rPr lang="en-US" dirty="0"/>
              <a:t>Wall material,</a:t>
            </a:r>
          </a:p>
          <a:p>
            <a:pPr marL="742950" lvl="1" indent="-285750">
              <a:buFont typeface="Arial" panose="020B0604020202020204" pitchFamily="34" charset="0"/>
              <a:buChar char="•"/>
            </a:pPr>
            <a:r>
              <a:rPr lang="en-US" dirty="0"/>
              <a:t>Paint brand,</a:t>
            </a:r>
          </a:p>
          <a:p>
            <a:pPr marL="742950" lvl="1" indent="-285750">
              <a:buFont typeface="Arial" panose="020B0604020202020204" pitchFamily="34" charset="0"/>
              <a:buChar char="•"/>
            </a:pPr>
            <a:r>
              <a:rPr lang="en-US" dirty="0"/>
              <a:t>Smart home integration.</a:t>
            </a:r>
          </a:p>
          <a:p>
            <a:pPr>
              <a:buNone/>
            </a:pPr>
            <a:r>
              <a:rPr lang="en-US" dirty="0"/>
              <a:t>The two complement each other. HLD aligns business needs and tech vision. LLD turns that vision into </a:t>
            </a:r>
            <a:r>
              <a:rPr lang="en-US" b="1" dirty="0"/>
              <a:t>an executable plan</a:t>
            </a:r>
            <a:r>
              <a:rPr lang="en-US" dirty="0"/>
              <a:t>.</a:t>
            </a:r>
          </a:p>
          <a:p>
            <a:pPr>
              <a:buNone/>
            </a:pPr>
            <a:r>
              <a:rPr lang="en-US" dirty="0"/>
              <a:t>Without HLD, you might build the wrong house.</a:t>
            </a:r>
            <a:br>
              <a:rPr lang="en-US" dirty="0"/>
            </a:br>
            <a:r>
              <a:rPr lang="en-US" dirty="0"/>
              <a:t>Without LLD, you might build it poorly.</a:t>
            </a:r>
          </a:p>
          <a:p>
            <a:pPr>
              <a:buNone/>
            </a:pPr>
            <a:r>
              <a:rPr lang="en-US" b="1" dirty="0"/>
              <a:t>[Slide 8: HLD vs LLD - Comparison Table]</a:t>
            </a:r>
          </a:p>
          <a:p>
            <a:pPr>
              <a:buNone/>
            </a:pPr>
            <a:r>
              <a:rPr lang="en-US" dirty="0"/>
              <a:t>A few more takeaways from this comparison:</a:t>
            </a:r>
          </a:p>
          <a:p>
            <a:pPr>
              <a:buFont typeface="Arial" panose="020B0604020202020204" pitchFamily="34" charset="0"/>
              <a:buChar char="•"/>
            </a:pPr>
            <a:r>
              <a:rPr lang="en-US" dirty="0"/>
              <a:t>HLD is </a:t>
            </a:r>
            <a:r>
              <a:rPr lang="en-US" b="1" dirty="0"/>
              <a:t>top-down</a:t>
            </a:r>
            <a:r>
              <a:rPr lang="en-US" dirty="0"/>
              <a:t>, like project management from 30,000 ft.</a:t>
            </a:r>
          </a:p>
          <a:p>
            <a:pPr>
              <a:buFont typeface="Arial" panose="020B0604020202020204" pitchFamily="34" charset="0"/>
              <a:buChar char="•"/>
            </a:pPr>
            <a:r>
              <a:rPr lang="en-US" dirty="0"/>
              <a:t>LLD is </a:t>
            </a:r>
            <a:r>
              <a:rPr lang="en-US" b="1" dirty="0"/>
              <a:t>bottom-up</a:t>
            </a:r>
            <a:r>
              <a:rPr lang="en-US" dirty="0"/>
              <a:t>, like task assignment and implementation details.</a:t>
            </a:r>
          </a:p>
          <a:p>
            <a:pPr>
              <a:buFont typeface="Arial" panose="020B0604020202020204" pitchFamily="34" charset="0"/>
              <a:buChar char="•"/>
            </a:pPr>
            <a:r>
              <a:rPr lang="en-US" dirty="0"/>
              <a:t>HLD focuses on </a:t>
            </a:r>
            <a:r>
              <a:rPr lang="en-US" b="1" dirty="0"/>
              <a:t>architecture and modularity</a:t>
            </a:r>
            <a:r>
              <a:rPr lang="en-US" dirty="0"/>
              <a:t>.</a:t>
            </a:r>
          </a:p>
          <a:p>
            <a:pPr>
              <a:buFont typeface="Arial" panose="020B0604020202020204" pitchFamily="34" charset="0"/>
              <a:buChar char="•"/>
            </a:pPr>
            <a:r>
              <a:rPr lang="en-US" dirty="0"/>
              <a:t>LLD focuses on </a:t>
            </a:r>
            <a:r>
              <a:rPr lang="en-US" b="1" dirty="0"/>
              <a:t>reusability, logic, and maintainability</a:t>
            </a:r>
            <a:r>
              <a:rPr lang="en-US" dirty="0"/>
              <a:t>.</a:t>
            </a:r>
          </a:p>
          <a:p>
            <a:pPr>
              <a:buNone/>
            </a:pPr>
            <a:r>
              <a:rPr lang="en-US" dirty="0"/>
              <a:t>Both phases serve </a:t>
            </a:r>
            <a:r>
              <a:rPr lang="en-US" b="1" dirty="0"/>
              <a:t>different audiences</a:t>
            </a:r>
            <a:r>
              <a:rPr lang="en-US" dirty="0"/>
              <a:t>, but are vital to delivering high-quality software.</a:t>
            </a:r>
          </a:p>
          <a:p>
            <a:pPr>
              <a:buNone/>
            </a:pPr>
            <a:r>
              <a:rPr lang="en-US" b="1" dirty="0"/>
              <a:t>[Slide 9: Summary - HLD vs LLD]</a:t>
            </a:r>
          </a:p>
          <a:p>
            <a:pPr>
              <a:buNone/>
            </a:pPr>
            <a:r>
              <a:rPr lang="en-US" dirty="0"/>
              <a:t>Let’s quickly summarize:</a:t>
            </a:r>
          </a:p>
          <a:p>
            <a:pPr>
              <a:buFont typeface="Arial" panose="020B0604020202020204" pitchFamily="34" charset="0"/>
              <a:buChar char="•"/>
            </a:pPr>
            <a:r>
              <a:rPr lang="en-US" dirty="0"/>
              <a:t>HLD = </a:t>
            </a:r>
            <a:r>
              <a:rPr lang="en-US" b="1" dirty="0"/>
              <a:t>Architectural Blueprint</a:t>
            </a:r>
            <a:br>
              <a:rPr lang="en-US" dirty="0"/>
            </a:br>
            <a:r>
              <a:rPr lang="en-US" dirty="0"/>
              <a:t>Think interactions, system boundaries, technology choices.</a:t>
            </a:r>
          </a:p>
          <a:p>
            <a:pPr>
              <a:buFont typeface="Arial" panose="020B0604020202020204" pitchFamily="34" charset="0"/>
              <a:buChar char="•"/>
            </a:pPr>
            <a:r>
              <a:rPr lang="en-US" dirty="0"/>
              <a:t>LLD = </a:t>
            </a:r>
            <a:r>
              <a:rPr lang="en-US" b="1" dirty="0"/>
              <a:t>Engineering Blueprint</a:t>
            </a:r>
            <a:br>
              <a:rPr lang="en-US" dirty="0"/>
            </a:br>
            <a:r>
              <a:rPr lang="en-US" dirty="0"/>
              <a:t>Think logic, classes, methods, error handling.</a:t>
            </a:r>
          </a:p>
          <a:p>
            <a:pPr>
              <a:buNone/>
            </a:pPr>
            <a:r>
              <a:rPr lang="en-US" dirty="0"/>
              <a:t>HLD answers </a:t>
            </a:r>
            <a:r>
              <a:rPr lang="en-US" b="1" dirty="0"/>
              <a:t>"What are we building and how will it work together?"</a:t>
            </a:r>
            <a:br>
              <a:rPr lang="en-US" dirty="0"/>
            </a:br>
            <a:r>
              <a:rPr lang="en-US" dirty="0"/>
              <a:t>LLD answers </a:t>
            </a:r>
            <a:r>
              <a:rPr lang="en-US" b="1" dirty="0"/>
              <a:t>"How exactly will each part function?"</a:t>
            </a:r>
            <a:endParaRPr lang="en-US" dirty="0"/>
          </a:p>
          <a:p>
            <a:r>
              <a:rPr lang="en-US" dirty="0"/>
              <a:t>Together, they ensure that a project is </a:t>
            </a:r>
            <a:r>
              <a:rPr lang="en-US" b="1" dirty="0"/>
              <a:t>well-planned</a:t>
            </a:r>
            <a:r>
              <a:rPr lang="en-US" dirty="0"/>
              <a:t>, </a:t>
            </a:r>
            <a:r>
              <a:rPr lang="en-US" b="1" dirty="0"/>
              <a:t>efficiently built</a:t>
            </a:r>
            <a:r>
              <a:rPr lang="en-US" dirty="0"/>
              <a:t>, and </a:t>
            </a:r>
            <a:r>
              <a:rPr lang="en-US" b="1" dirty="0"/>
              <a:t>easy to maintain</a:t>
            </a:r>
            <a:r>
              <a:rPr lang="en-US" dirty="0"/>
              <a:t>.</a:t>
            </a:r>
          </a:p>
          <a:p>
            <a:endParaRPr lang="en-US" dirty="0"/>
          </a:p>
        </p:txBody>
      </p:sp>
      <p:sp>
        <p:nvSpPr>
          <p:cNvPr id="4" name="Slide Number Placeholder 3"/>
          <p:cNvSpPr>
            <a:spLocks noGrp="1"/>
          </p:cNvSpPr>
          <p:nvPr>
            <p:ph type="sldNum" sz="quarter" idx="5"/>
          </p:nvPr>
        </p:nvSpPr>
        <p:spPr/>
        <p:txBody>
          <a:bodyPr/>
          <a:lstStyle/>
          <a:p>
            <a:fld id="{BB424986-B48A-4232-B3EF-05CE303AE6E3}" type="slidenum">
              <a:rPr lang="en-US" smtClean="0"/>
              <a:t>1</a:t>
            </a:fld>
            <a:endParaRPr lang="en-US"/>
          </a:p>
        </p:txBody>
      </p:sp>
    </p:spTree>
    <p:extLst>
      <p:ext uri="{BB962C8B-B14F-4D97-AF65-F5344CB8AC3E}">
        <p14:creationId xmlns:p14="http://schemas.microsoft.com/office/powerpoint/2010/main" val="507711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p>
          <a:p>
            <a:r>
              <a:rPr lang="en-US" dirty="0"/>
              <a:t>  "</a:t>
            </a:r>
            <a:r>
              <a:rPr lang="en-US" dirty="0" err="1"/>
              <a:t>videoFile</a:t>
            </a:r>
            <a:r>
              <a:rPr lang="en-US" dirty="0"/>
              <a:t>": "C:/Users/YourName/Videos/high_vs_low_level_design.mp4",</a:t>
            </a:r>
          </a:p>
          <a:p>
            <a:r>
              <a:rPr lang="en-US" dirty="0"/>
              <a:t>  "title": "🧠 HLD vs LLD Explained for Interviews 💻 | System Design Deep Dive!",</a:t>
            </a:r>
          </a:p>
          <a:p>
            <a:r>
              <a:rPr lang="en-US" dirty="0"/>
              <a:t>  "description": "🎯 In this video, we break down the difference between High-Level Design (HLD) and Low-Level Design (LLD) in software engineering — a MUST-KNOW for system design interviews!\n\n📌 Topics Covered:\n- What is High-Level Design (HLD)? 🏗️\n- What is Low-Level Design (LLD)? 🔧\n- Real-world analogies to remember easily\n- Key elements and when to use HLD or LLD\n- Interview-ready examples for your preparation 💼\n- Tabular comparison to make it crystal clear\n\n💡 Perfect for:\n- System Design Interviews 🧑‍💻\n- Software Architects &amp; Developers 👨‍💻\n- CS students &amp; Tech Enthusiasts 📘\n\n📚 #SoftwareEngineering #SystemDesign #InterviewTips #TechWithMe #DesignPatterns #LLD #HLD #CodingInterviews #TechCareers\n\n🔔 Don’t forget to like, comment, and subscribe!\n\n👉 Follow for more tech content and interview prep!",</a:t>
            </a:r>
          </a:p>
          <a:p>
            <a:r>
              <a:rPr lang="en-US" dirty="0"/>
              <a:t>  "tags": [</a:t>
            </a:r>
          </a:p>
          <a:p>
            <a:r>
              <a:rPr lang="en-US" dirty="0"/>
              <a:t>    "System Design",</a:t>
            </a:r>
          </a:p>
          <a:p>
            <a:r>
              <a:rPr lang="en-US" dirty="0"/>
              <a:t>    "High-Level Design",</a:t>
            </a:r>
          </a:p>
          <a:p>
            <a:r>
              <a:rPr lang="en-US" dirty="0"/>
              <a:t>    "Low-Level Design",</a:t>
            </a:r>
          </a:p>
          <a:p>
            <a:r>
              <a:rPr lang="en-US" dirty="0"/>
              <a:t>    "HLD vs LLD",</a:t>
            </a:r>
          </a:p>
          <a:p>
            <a:r>
              <a:rPr lang="en-US" dirty="0"/>
              <a:t>    "Software Architecture",</a:t>
            </a:r>
          </a:p>
          <a:p>
            <a:r>
              <a:rPr lang="en-US" dirty="0"/>
              <a:t>    "Coding Interview",</a:t>
            </a:r>
          </a:p>
          <a:p>
            <a:r>
              <a:rPr lang="en-US" dirty="0"/>
              <a:t>    "System Design Interview",</a:t>
            </a:r>
          </a:p>
          <a:p>
            <a:r>
              <a:rPr lang="en-US" dirty="0"/>
              <a:t>    "Tech Interviews",</a:t>
            </a:r>
          </a:p>
          <a:p>
            <a:r>
              <a:rPr lang="en-US" dirty="0"/>
              <a:t>    "Backend Engineering",</a:t>
            </a:r>
          </a:p>
          <a:p>
            <a:r>
              <a:rPr lang="en-US" dirty="0"/>
              <a:t>    "Design Patterns"</a:t>
            </a:r>
          </a:p>
          <a:p>
            <a:r>
              <a:rPr lang="en-US" dirty="0"/>
              <a:t>  ],</a:t>
            </a:r>
          </a:p>
          <a:p>
            <a:r>
              <a:rPr lang="en-US" dirty="0"/>
              <a:t>  "</a:t>
            </a:r>
            <a:r>
              <a:rPr lang="en-US" dirty="0" err="1"/>
              <a:t>categoryName</a:t>
            </a:r>
            <a:r>
              <a:rPr lang="en-US" dirty="0"/>
              <a:t>": "Education",</a:t>
            </a:r>
          </a:p>
          <a:p>
            <a:r>
              <a:rPr lang="en-US" dirty="0"/>
              <a:t>  "</a:t>
            </a:r>
            <a:r>
              <a:rPr lang="en-US" dirty="0" err="1"/>
              <a:t>privacyStatus</a:t>
            </a:r>
            <a:r>
              <a:rPr lang="en-US" dirty="0"/>
              <a:t>": "public",</a:t>
            </a:r>
          </a:p>
          <a:p>
            <a:r>
              <a:rPr lang="en-US" dirty="0"/>
              <a:t>  "thumbnail": "C:/Users/YourName/Videos/high_vs_low_level_design_thumbnail.png",</a:t>
            </a:r>
          </a:p>
          <a:p>
            <a:r>
              <a:rPr lang="en-US" dirty="0"/>
              <a:t>  "</a:t>
            </a:r>
            <a:r>
              <a:rPr lang="en-US" dirty="0" err="1"/>
              <a:t>playlistName</a:t>
            </a:r>
            <a:r>
              <a:rPr lang="en-US" dirty="0"/>
              <a:t>": "System Design Interview Prep",</a:t>
            </a:r>
          </a:p>
          <a:p>
            <a:r>
              <a:rPr lang="en-US" dirty="0"/>
              <a:t>  "</a:t>
            </a:r>
            <a:r>
              <a:rPr lang="en-US" dirty="0" err="1"/>
              <a:t>publishAt</a:t>
            </a:r>
            <a:r>
              <a:rPr lang="en-US" dirty="0"/>
              <a:t>": "2025-04-12 18:30:00",</a:t>
            </a:r>
          </a:p>
          <a:p>
            <a:r>
              <a:rPr lang="en-US" dirty="0"/>
              <a:t>  "</a:t>
            </a:r>
            <a:r>
              <a:rPr lang="en-US" dirty="0" err="1"/>
              <a:t>madeForKids</a:t>
            </a:r>
            <a:r>
              <a:rPr lang="en-US" dirty="0"/>
              <a:t>": false,</a:t>
            </a:r>
          </a:p>
          <a:p>
            <a:r>
              <a:rPr lang="en-US" dirty="0"/>
              <a:t>  "</a:t>
            </a:r>
            <a:r>
              <a:rPr lang="en-US" dirty="0" err="1"/>
              <a:t>ageRestriction</a:t>
            </a:r>
            <a:r>
              <a:rPr lang="en-US" dirty="0"/>
              <a:t>": false</a:t>
            </a:r>
          </a:p>
          <a:p>
            <a:r>
              <a:rPr lang="en-US" dirty="0"/>
              <a:t>}</a:t>
            </a:r>
          </a:p>
          <a:p>
            <a:endParaRPr lang="en-US" dirty="0"/>
          </a:p>
        </p:txBody>
      </p:sp>
      <p:sp>
        <p:nvSpPr>
          <p:cNvPr id="4" name="Slide Number Placeholder 3"/>
          <p:cNvSpPr>
            <a:spLocks noGrp="1"/>
          </p:cNvSpPr>
          <p:nvPr>
            <p:ph type="sldNum" sz="quarter" idx="5"/>
          </p:nvPr>
        </p:nvSpPr>
        <p:spPr/>
        <p:txBody>
          <a:bodyPr/>
          <a:lstStyle/>
          <a:p>
            <a:fld id="{BB424986-B48A-4232-B3EF-05CE303AE6E3}" type="slidenum">
              <a:rPr lang="en-US" smtClean="0"/>
              <a:t>2</a:t>
            </a:fld>
            <a:endParaRPr lang="en-US"/>
          </a:p>
        </p:txBody>
      </p:sp>
    </p:spTree>
    <p:extLst>
      <p:ext uri="{BB962C8B-B14F-4D97-AF65-F5344CB8AC3E}">
        <p14:creationId xmlns:p14="http://schemas.microsoft.com/office/powerpoint/2010/main" val="42465582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813335" y="601724"/>
            <a:ext cx="6477805" cy="1906073"/>
          </a:xfrm>
        </p:spPr>
        <p:txBody>
          <a:bodyPr bIns="0" anchor="b">
            <a:normAutofit/>
          </a:bodyPr>
          <a:lstStyle>
            <a:lvl1pPr algn="l">
              <a:defRPr sz="4950"/>
            </a:lvl1pPr>
          </a:lstStyle>
          <a:p>
            <a:r>
              <a:rPr lang="en-US"/>
              <a:t>Click to edit Master title style</a:t>
            </a:r>
            <a:endParaRPr lang="en-US" dirty="0"/>
          </a:p>
        </p:txBody>
      </p:sp>
      <p:sp>
        <p:nvSpPr>
          <p:cNvPr id="3" name="Subtitle 2"/>
          <p:cNvSpPr>
            <a:spLocks noGrp="1"/>
          </p:cNvSpPr>
          <p:nvPr>
            <p:ph type="subTitle" idx="1"/>
          </p:nvPr>
        </p:nvSpPr>
        <p:spPr>
          <a:xfrm>
            <a:off x="1813335" y="2648403"/>
            <a:ext cx="6477804" cy="733216"/>
          </a:xfrm>
        </p:spPr>
        <p:txBody>
          <a:bodyPr tIns="91440" bIns="91440">
            <a:normAutofit/>
          </a:bodyPr>
          <a:lstStyle>
            <a:lvl1pPr marL="0" indent="0" algn="l">
              <a:buNone/>
              <a:defRPr sz="1350" b="0" cap="all" baseline="0">
                <a:solidFill>
                  <a:schemeClr val="tx1"/>
                </a:solidFill>
              </a:defRPr>
            </a:lvl1pPr>
            <a:lvl2pPr marL="342900" indent="0" algn="ctr">
              <a:buNone/>
              <a:defRPr sz="135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4/11/2025</a:t>
            </a:fld>
            <a:endParaRPr lang="en-US"/>
          </a:p>
        </p:txBody>
      </p:sp>
      <p:sp>
        <p:nvSpPr>
          <p:cNvPr id="5" name="Footer Placeholder 4"/>
          <p:cNvSpPr>
            <a:spLocks noGrp="1"/>
          </p:cNvSpPr>
          <p:nvPr>
            <p:ph type="ftr" sz="quarter" idx="11"/>
          </p:nvPr>
        </p:nvSpPr>
        <p:spPr>
          <a:xfrm>
            <a:off x="1812376" y="246981"/>
            <a:ext cx="3730436" cy="231901"/>
          </a:xfrm>
        </p:spPr>
        <p:txBody>
          <a:bodyPr/>
          <a:lstStyle/>
          <a:p>
            <a:endParaRPr lang="en-US"/>
          </a:p>
        </p:txBody>
      </p:sp>
      <p:sp>
        <p:nvSpPr>
          <p:cNvPr id="6" name="Slide Number Placeholder 5"/>
          <p:cNvSpPr>
            <a:spLocks noGrp="1"/>
          </p:cNvSpPr>
          <p:nvPr>
            <p:ph type="sldNum" sz="quarter" idx="12"/>
          </p:nvPr>
        </p:nvSpPr>
        <p:spPr>
          <a:xfrm>
            <a:off x="1078249" y="599230"/>
            <a:ext cx="608264" cy="377684"/>
          </a:xfrm>
        </p:spPr>
        <p:txBody>
          <a:bodyPr/>
          <a:lstStyle/>
          <a:p>
            <a:fld id="{C1FF6DA9-008F-8B48-92A6-B652298478BF}" type="slidenum">
              <a:rPr lang="en-US" smtClean="0"/>
              <a:t>‹#›</a:t>
            </a:fld>
            <a:endParaRPr lang="en-US"/>
          </a:p>
        </p:txBody>
      </p:sp>
      <p:cxnSp>
        <p:nvCxnSpPr>
          <p:cNvPr id="15" name="Straight Connector 14"/>
          <p:cNvCxnSpPr/>
          <p:nvPr/>
        </p:nvCxnSpPr>
        <p:spPr>
          <a:xfrm>
            <a:off x="1813335" y="2646407"/>
            <a:ext cx="6477804"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0319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26" name="Straight Connector 25"/>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5257154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79333" y="599230"/>
            <a:ext cx="1211807" cy="3494917"/>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83504" y="599230"/>
            <a:ext cx="5871623" cy="34949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7079333" y="599230"/>
            <a:ext cx="0" cy="3494917"/>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38436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33" name="Straight Connector 32"/>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458687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90679" y="1317097"/>
            <a:ext cx="6482366" cy="1415963"/>
          </a:xfrm>
        </p:spPr>
        <p:txBody>
          <a:bodyPr anchor="b">
            <a:normAutofit/>
          </a:bodyPr>
          <a:lstStyle>
            <a:lvl1pPr algn="l">
              <a:defRPr sz="2700"/>
            </a:lvl1pPr>
          </a:lstStyle>
          <a:p>
            <a:r>
              <a:rPr lang="en-US"/>
              <a:t>Click to edit Master title style</a:t>
            </a:r>
            <a:endParaRPr lang="en-US" dirty="0"/>
          </a:p>
        </p:txBody>
      </p:sp>
      <p:sp>
        <p:nvSpPr>
          <p:cNvPr id="3" name="Text Placeholder 2"/>
          <p:cNvSpPr>
            <a:spLocks noGrp="1"/>
          </p:cNvSpPr>
          <p:nvPr>
            <p:ph type="body" idx="1"/>
          </p:nvPr>
        </p:nvSpPr>
        <p:spPr>
          <a:xfrm>
            <a:off x="1090679" y="2854647"/>
            <a:ext cx="6472835" cy="759697"/>
          </a:xfrm>
        </p:spPr>
        <p:txBody>
          <a:bodyPr tIns="91440">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90679" y="2853739"/>
            <a:ext cx="6472835"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97164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6913" y="603667"/>
            <a:ext cx="7204226" cy="79447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85498" y="1508159"/>
            <a:ext cx="3483864" cy="25864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810328" y="1513007"/>
            <a:ext cx="3483864" cy="25811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5" name="Straight Connector 3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70930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085394" y="603123"/>
            <a:ext cx="7205746" cy="79223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85393" y="1514662"/>
            <a:ext cx="3483864" cy="601457"/>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1085393" y="2118202"/>
            <a:ext cx="3483864" cy="1983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09272" y="1517253"/>
            <a:ext cx="3483864" cy="601678"/>
          </a:xfrm>
        </p:spPr>
        <p:txBody>
          <a:bodyPr anchor="b">
            <a:normAutofit/>
          </a:bodyPr>
          <a:lstStyle>
            <a:lvl1pPr marL="0" indent="0">
              <a:lnSpc>
                <a:spcPct val="100000"/>
              </a:lnSpc>
              <a:buNone/>
              <a:defRPr sz="165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809272" y="2116119"/>
            <a:ext cx="3483864" cy="19780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29" name="Straight Connector 28"/>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70533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25" name="Straight Connector 24"/>
          <p:cNvCxnSpPr/>
          <p:nvPr/>
        </p:nvCxnSpPr>
        <p:spPr>
          <a:xfrm>
            <a:off x="1090422" y="1385316"/>
            <a:ext cx="720564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468588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7847069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3504" y="599230"/>
            <a:ext cx="2454824" cy="1685338"/>
          </a:xfrm>
        </p:spPr>
        <p:txBody>
          <a:bodyPr anchor="b">
            <a:normAutofit/>
          </a:bodyPr>
          <a:lstStyle>
            <a:lvl1pPr algn="l">
              <a:defRPr sz="1800"/>
            </a:lvl1pPr>
          </a:lstStyle>
          <a:p>
            <a:r>
              <a:rPr lang="en-US"/>
              <a:t>Click to edit Master title style</a:t>
            </a:r>
            <a:endParaRPr lang="en-US" dirty="0"/>
          </a:p>
        </p:txBody>
      </p:sp>
      <p:sp>
        <p:nvSpPr>
          <p:cNvPr id="3" name="Content Placeholder 2"/>
          <p:cNvSpPr>
            <a:spLocks noGrp="1"/>
          </p:cNvSpPr>
          <p:nvPr>
            <p:ph idx="1"/>
          </p:nvPr>
        </p:nvSpPr>
        <p:spPr>
          <a:xfrm>
            <a:off x="3782785" y="599230"/>
            <a:ext cx="4509353" cy="349412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83504" y="2404119"/>
            <a:ext cx="2456260" cy="1686136"/>
          </a:xfrm>
        </p:spPr>
        <p:txBody>
          <a:bodyPr/>
          <a:lstStyle>
            <a:lvl1pPr marL="0" indent="0" algn="l">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7" name="Straight Connector 16"/>
          <p:cNvCxnSpPr/>
          <p:nvPr/>
        </p:nvCxnSpPr>
        <p:spPr>
          <a:xfrm>
            <a:off x="1086210" y="2404118"/>
            <a:ext cx="2452118"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496773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5608041" y="361628"/>
            <a:ext cx="3055900" cy="3861826"/>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088405" y="847135"/>
            <a:ext cx="4149246" cy="1372938"/>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3292" y="841907"/>
            <a:ext cx="2093378" cy="2899745"/>
          </a:xfrm>
          <a:solidFill>
            <a:schemeClr val="bg1">
              <a:lumMod val="8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1087747" y="2359494"/>
            <a:ext cx="4143303" cy="1502807"/>
          </a:xfrm>
        </p:spPr>
        <p:txBody>
          <a:bodyPr>
            <a:normAutofit/>
          </a:bodyPr>
          <a:lstStyle>
            <a:lvl1pPr marL="0" indent="0" algn="l">
              <a:buNone/>
              <a:defRPr sz="13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1085537" y="4102393"/>
            <a:ext cx="4145513" cy="240092"/>
          </a:xfrm>
        </p:spPr>
        <p:txBody>
          <a:bodyPr/>
          <a:lstStyle>
            <a:lvl1pPr algn="l">
              <a:defRPr/>
            </a:lvl1pPr>
          </a:lstStyle>
          <a:p>
            <a:fld id="{5BCAD085-E8A6-8845-BD4E-CB4CCA059FC4}" type="datetimeFigureOut">
              <a:rPr lang="en-US" smtClean="0"/>
              <a:t>4/11/2025</a:t>
            </a:fld>
            <a:endParaRPr lang="en-US"/>
          </a:p>
        </p:txBody>
      </p:sp>
      <p:sp>
        <p:nvSpPr>
          <p:cNvPr id="6" name="Footer Placeholder 5"/>
          <p:cNvSpPr>
            <a:spLocks noGrp="1"/>
          </p:cNvSpPr>
          <p:nvPr>
            <p:ph type="ftr" sz="quarter" idx="11"/>
          </p:nvPr>
        </p:nvSpPr>
        <p:spPr>
          <a:xfrm>
            <a:off x="1085537" y="238981"/>
            <a:ext cx="4155753" cy="240698"/>
          </a:xfrm>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31" name="Straight Connector 30"/>
          <p:cNvCxnSpPr/>
          <p:nvPr/>
        </p:nvCxnSpPr>
        <p:spPr>
          <a:xfrm>
            <a:off x="1085537" y="2357704"/>
            <a:ext cx="4145513"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71093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1514607"/>
            <a:ext cx="9144000" cy="3079456"/>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4594860"/>
            <a:ext cx="9144000" cy="557213"/>
          </a:xfrm>
          <a:prstGeom prst="rect">
            <a:avLst/>
          </a:prstGeom>
        </p:spPr>
      </p:pic>
      <p:sp>
        <p:nvSpPr>
          <p:cNvPr id="2" name="Title Placeholder 1"/>
          <p:cNvSpPr>
            <a:spLocks noGrp="1"/>
          </p:cNvSpPr>
          <p:nvPr>
            <p:ph type="title"/>
          </p:nvPr>
        </p:nvSpPr>
        <p:spPr>
          <a:xfrm>
            <a:off x="1088685" y="603390"/>
            <a:ext cx="7202456" cy="786926"/>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088685" y="1511799"/>
            <a:ext cx="7202456" cy="25879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665604" y="247778"/>
            <a:ext cx="2625536" cy="231901"/>
          </a:xfrm>
          <a:prstGeom prst="rect">
            <a:avLst/>
          </a:prstGeom>
        </p:spPr>
        <p:txBody>
          <a:bodyPr vert="horz" lIns="91440" tIns="45720" rIns="91440" bIns="45720" rtlCol="0" anchor="ctr"/>
          <a:lstStyle>
            <a:lvl1pPr algn="r">
              <a:defRPr sz="750">
                <a:solidFill>
                  <a:schemeClr val="tx1">
                    <a:tint val="75000"/>
                  </a:schemeClr>
                </a:solidFill>
              </a:defRPr>
            </a:lvl1pPr>
          </a:lstStyle>
          <a:p>
            <a:fld id="{5BCAD085-E8A6-8845-BD4E-CB4CCA059FC4}" type="datetimeFigureOut">
              <a:rPr lang="en-US" smtClean="0"/>
              <a:t>4/11/2025</a:t>
            </a:fld>
            <a:endParaRPr lang="en-US"/>
          </a:p>
        </p:txBody>
      </p:sp>
      <p:sp>
        <p:nvSpPr>
          <p:cNvPr id="5" name="Footer Placeholder 4"/>
          <p:cNvSpPr>
            <a:spLocks noGrp="1"/>
          </p:cNvSpPr>
          <p:nvPr>
            <p:ph type="ftr" sz="quarter" idx="3"/>
          </p:nvPr>
        </p:nvSpPr>
        <p:spPr>
          <a:xfrm>
            <a:off x="1088684" y="246981"/>
            <a:ext cx="4454127" cy="231901"/>
          </a:xfrm>
          <a:prstGeom prst="rect">
            <a:avLst/>
          </a:prstGeom>
        </p:spPr>
        <p:txBody>
          <a:bodyPr vert="horz" lIns="91440" tIns="45720" rIns="91440" bIns="45720" rtlCol="0" anchor="ctr"/>
          <a:lstStyle>
            <a:lvl1pPr algn="l">
              <a:defRPr sz="7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0046" y="599230"/>
            <a:ext cx="608264" cy="377684"/>
          </a:xfrm>
          <a:prstGeom prst="rect">
            <a:avLst/>
          </a:prstGeom>
        </p:spPr>
        <p:txBody>
          <a:bodyPr vert="horz" lIns="91440" tIns="45720" rIns="91440" bIns="45720" rtlCol="0" anchor="t"/>
          <a:lstStyle>
            <a:lvl1pPr algn="r">
              <a:defRPr sz="2100">
                <a:solidFill>
                  <a:schemeClr val="accent1"/>
                </a:solidFill>
              </a:defRPr>
            </a:lvl1pPr>
          </a:lstStyle>
          <a:p>
            <a:fld id="{C1FF6DA9-008F-8B48-92A6-B652298478BF}" type="slidenum">
              <a:rPr lang="en-US" smtClean="0"/>
              <a:t>‹#›</a:t>
            </a:fld>
            <a:endParaRPr lang="en-US"/>
          </a:p>
        </p:txBody>
      </p:sp>
      <p:cxnSp>
        <p:nvCxnSpPr>
          <p:cNvPr id="10" name="Straight Connector 9"/>
          <p:cNvCxnSpPr/>
          <p:nvPr/>
        </p:nvCxnSpPr>
        <p:spPr>
          <a:xfrm>
            <a:off x="0" y="4596310"/>
            <a:ext cx="9144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307142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2400" b="0" i="0" kern="1200" cap="all">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00000"/>
        <a:buFont typeface="Arial" panose="020B0604020202020204" pitchFamily="34" charset="0"/>
        <a:buChar char="•"/>
        <a:defRPr sz="15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350" kern="1200" cap="none" baseline="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1050" kern="1200" cap="none" baseline="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00000"/>
        <a:buFont typeface="Arial" panose="020B0604020202020204" pitchFamily="34" charset="0"/>
        <a:buChar char="•"/>
        <a:defRPr sz="900" kern="1200" baseline="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t>High-Level Design (HLD) – The Blueprint</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 - HLD vs LLD</a:t>
            </a:r>
          </a:p>
        </p:txBody>
      </p:sp>
      <p:sp>
        <p:nvSpPr>
          <p:cNvPr id="3" name="Content Placeholder 2"/>
          <p:cNvSpPr>
            <a:spLocks noGrp="1"/>
          </p:cNvSpPr>
          <p:nvPr>
            <p:ph idx="1"/>
          </p:nvPr>
        </p:nvSpPr>
        <p:spPr/>
        <p:txBody>
          <a:bodyPr wrap="square">
            <a:normAutofit fontScale="85000" lnSpcReduction="20000"/>
          </a:bodyPr>
          <a:lstStyle/>
          <a:p>
            <a:endParaRPr/>
          </a:p>
          <a:p>
            <a:pPr algn="ctr">
              <a:defRPr sz="2400" b="1">
                <a:solidFill>
                  <a:srgbClr val="000000"/>
                </a:solidFill>
              </a:defRPr>
            </a:pPr>
            <a:r>
              <a:t>Quick Recap:</a:t>
            </a:r>
          </a:p>
          <a:p>
            <a:pPr>
              <a:defRPr sz="1800">
                <a:solidFill>
                  <a:srgbClr val="000000"/>
                </a:solidFill>
              </a:defRPr>
            </a:pPr>
            <a:r>
              <a:t>- HLD gives an </a:t>
            </a:r>
            <a:r>
              <a:rPr b="1"/>
              <a:t>abstract architectural view</a:t>
            </a:r>
            <a:r>
              <a:t>, guiding how components are laid out.</a:t>
            </a:r>
          </a:p>
          <a:p>
            <a:pPr>
              <a:defRPr sz="1800">
                <a:solidFill>
                  <a:srgbClr val="000000"/>
                </a:solidFill>
              </a:defRPr>
            </a:pPr>
            <a:r>
              <a:t>- LLD gives a </a:t>
            </a:r>
            <a:r>
              <a:rPr b="1"/>
              <a:t>granular technical view</a:t>
            </a:r>
            <a:r>
              <a:t>, guiding how developers implement each piece.</a:t>
            </a:r>
          </a:p>
          <a:p>
            <a:pPr>
              <a:defRPr sz="1800">
                <a:solidFill>
                  <a:srgbClr val="000000"/>
                </a:solidFill>
              </a:defRPr>
            </a:pPr>
            <a:r>
              <a:t>- HLD is about </a:t>
            </a:r>
            <a:r>
              <a:rPr b="1"/>
              <a:t>modularization, interactions, and system boundaries</a:t>
            </a:r>
            <a:r>
              <a:t>.</a:t>
            </a:r>
          </a:p>
          <a:p>
            <a:pPr>
              <a:defRPr sz="1800">
                <a:solidFill>
                  <a:srgbClr val="000000"/>
                </a:solidFill>
              </a:defRPr>
            </a:pPr>
            <a:r>
              <a:t>- LLD is about </a:t>
            </a:r>
            <a:r>
              <a:rPr b="1"/>
              <a:t>internal logic, data modeling, and algorithm implementation</a:t>
            </a:r>
            <a:r>
              <a:t>.</a:t>
            </a:r>
          </a:p>
          <a:p>
            <a:pPr>
              <a:defRPr sz="1800">
                <a:solidFill>
                  <a:srgbClr val="000000"/>
                </a:solidFill>
              </a:defRPr>
            </a:pPr>
            <a:r>
              <a:t>- Both are essential: HLD ensures the system is scalable and robust; LLD ensures it is functional and maintainable.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normAutofit fontScale="62500" lnSpcReduction="20000"/>
          </a:bodyPr>
          <a:lstStyle/>
          <a:p>
            <a:endParaRPr/>
          </a:p>
          <a:p>
            <a:r>
              <a:t>High-Level Design (HLD) – The Blueprint</a:t>
            </a:r>
          </a:p>
          <a:p>
            <a:r>
              <a:t>High-Level Design - Key Elements</a:t>
            </a:r>
          </a:p>
          <a:p>
            <a:r>
              <a:t>High-Level Design - Example (E-Commerce App)</a:t>
            </a:r>
          </a:p>
          <a:p>
            <a:r>
              <a:t>Low-Level Design (LLD) – The Technical Blueprint</a:t>
            </a:r>
          </a:p>
          <a:p>
            <a:r>
              <a:t>Low-Level Design - Key Elements</a:t>
            </a:r>
          </a:p>
          <a:p>
            <a:r>
              <a:t>Low-Level Design - Example (Order Service)</a:t>
            </a:r>
          </a:p>
          <a:p>
            <a:r>
              <a:t>HLD vs LLD - Real-World Analogy</a:t>
            </a:r>
          </a:p>
          <a:p>
            <a:r>
              <a:t>HLD vs LLD - Comparison Table</a:t>
            </a:r>
          </a:p>
          <a:p>
            <a:r>
              <a:t>Summary - HLD vs LLD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High-Level Design (HLD) – The Blueprint</a:t>
            </a:r>
          </a:p>
        </p:txBody>
      </p:sp>
      <p:sp>
        <p:nvSpPr>
          <p:cNvPr id="3" name="Content Placeholder 2"/>
          <p:cNvSpPr>
            <a:spLocks noGrp="1"/>
          </p:cNvSpPr>
          <p:nvPr>
            <p:ph idx="1"/>
          </p:nvPr>
        </p:nvSpPr>
        <p:spPr>
          <a:xfrm>
            <a:off x="1088685" y="1511798"/>
            <a:ext cx="7202456" cy="3028311"/>
          </a:xfrm>
        </p:spPr>
        <p:txBody>
          <a:bodyPr wrap="square">
            <a:normAutofit/>
          </a:bodyPr>
          <a:lstStyle/>
          <a:p>
            <a:pPr algn="ctr">
              <a:defRPr sz="2400" b="1">
                <a:solidFill>
                  <a:srgbClr val="000000"/>
                </a:solidFill>
              </a:defRPr>
            </a:pPr>
            <a:r>
              <a:rPr dirty="0"/>
              <a:t>What is HLD?</a:t>
            </a:r>
          </a:p>
          <a:p>
            <a:pPr>
              <a:defRPr sz="1800">
                <a:solidFill>
                  <a:srgbClr val="000000"/>
                </a:solidFill>
              </a:defRPr>
            </a:pPr>
            <a:r>
              <a:rPr dirty="0"/>
              <a:t>High-Level Design is the </a:t>
            </a:r>
            <a:r>
              <a:rPr b="1" dirty="0"/>
              <a:t>macro-level architectural planning</a:t>
            </a:r>
            <a:r>
              <a:rPr dirty="0"/>
              <a:t> of a system that outlines the overall structure and design principles. It shows how various components, services, and modules interact without getting into the specifics of implementation. HLD helps stakeholders and architects agree on system boundaries, technologies to use, and the high-level interaction flow. It is created in the early stages of a project and acts as the foundation upon which the low-level details will be built.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High-Level Design - Key Elements</a:t>
            </a:r>
          </a:p>
        </p:txBody>
      </p:sp>
      <p:sp>
        <p:nvSpPr>
          <p:cNvPr id="3" name="Content Placeholder 2"/>
          <p:cNvSpPr>
            <a:spLocks noGrp="1"/>
          </p:cNvSpPr>
          <p:nvPr>
            <p:ph idx="1"/>
          </p:nvPr>
        </p:nvSpPr>
        <p:spPr/>
        <p:txBody>
          <a:bodyPr wrap="square">
            <a:normAutofit fontScale="40000" lnSpcReduction="20000"/>
          </a:bodyPr>
          <a:lstStyle/>
          <a:p>
            <a:endParaRPr/>
          </a:p>
          <a:p>
            <a:pPr algn="ctr">
              <a:defRPr sz="2400" b="1">
                <a:solidFill>
                  <a:srgbClr val="000000"/>
                </a:solidFill>
              </a:defRPr>
            </a:pPr>
            <a:r>
              <a:t>Key Components of HLD:</a:t>
            </a:r>
          </a:p>
          <a:p>
            <a:pPr>
              <a:defRPr sz="1800">
                <a:solidFill>
                  <a:srgbClr val="000000"/>
                </a:solidFill>
              </a:defRPr>
            </a:pPr>
            <a:r>
              <a:t>- </a:t>
            </a:r>
            <a:r>
              <a:rPr b="1"/>
              <a:t>System Architecture</a:t>
            </a:r>
            <a:r>
              <a:t>: Defines if the system will be monolithic, microservice-based, serverless, etc.</a:t>
            </a:r>
          </a:p>
          <a:p>
            <a:pPr>
              <a:defRPr sz="1800">
                <a:solidFill>
                  <a:srgbClr val="000000"/>
                </a:solidFill>
              </a:defRPr>
            </a:pPr>
            <a:r>
              <a:t>- </a:t>
            </a:r>
            <a:r>
              <a:rPr b="1"/>
              <a:t>Major Modules</a:t>
            </a:r>
            <a:r>
              <a:t>: Breaks the system into services or layers like Auth Service, Product Catalog, Payment Gateway.</a:t>
            </a:r>
          </a:p>
          <a:p>
            <a:pPr>
              <a:defRPr sz="1800">
                <a:solidFill>
                  <a:srgbClr val="000000"/>
                </a:solidFill>
              </a:defRPr>
            </a:pPr>
            <a:r>
              <a:t>- </a:t>
            </a:r>
            <a:r>
              <a:rPr b="1"/>
              <a:t>Data Flow</a:t>
            </a:r>
            <a:r>
              <a:t>: Shows how data travels between modules and external systems.</a:t>
            </a:r>
          </a:p>
          <a:p>
            <a:pPr>
              <a:defRPr sz="1800">
                <a:solidFill>
                  <a:srgbClr val="000000"/>
                </a:solidFill>
              </a:defRPr>
            </a:pPr>
            <a:r>
              <a:t>- </a:t>
            </a:r>
            <a:r>
              <a:rPr b="1"/>
              <a:t>Communication Protocols</a:t>
            </a:r>
            <a:r>
              <a:t>: REST, gRPC, messaging queues used for communication.</a:t>
            </a:r>
          </a:p>
          <a:p>
            <a:pPr>
              <a:defRPr sz="1800">
                <a:solidFill>
                  <a:srgbClr val="000000"/>
                </a:solidFill>
              </a:defRPr>
            </a:pPr>
            <a:r>
              <a:t>- </a:t>
            </a:r>
            <a:r>
              <a:rPr b="1"/>
              <a:t>Technology Stack</a:t>
            </a:r>
            <a:r>
              <a:t>: Programming languages, frameworks, databases, and APIs.</a:t>
            </a:r>
          </a:p>
          <a:p>
            <a:pPr>
              <a:defRPr sz="1800">
                <a:solidFill>
                  <a:srgbClr val="000000"/>
                </a:solidFill>
              </a:defRPr>
            </a:pPr>
            <a:r>
              <a:t>- </a:t>
            </a:r>
            <a:r>
              <a:rPr b="1"/>
              <a:t>Security Strategy</a:t>
            </a:r>
            <a:r>
              <a:t>: Authentication/authorization models, encryption, firewalls.</a:t>
            </a:r>
          </a:p>
          <a:p>
            <a:pPr>
              <a:defRPr sz="1800">
                <a:solidFill>
                  <a:srgbClr val="000000"/>
                </a:solidFill>
              </a:defRPr>
            </a:pPr>
            <a:r>
              <a:t>- </a:t>
            </a:r>
            <a:r>
              <a:rPr b="1"/>
              <a:t>Deployment View</a:t>
            </a:r>
            <a:r>
              <a:t>: Cloud service usage, CI/CD pipelines, scalability strategies.</a:t>
            </a:r>
          </a:p>
          <a:p>
            <a:pPr>
              <a:defRPr sz="1800">
                <a:solidFill>
                  <a:srgbClr val="000000"/>
                </a:solidFill>
              </a:defRPr>
            </a:pPr>
            <a:endParaRPr/>
          </a:p>
          <a:p>
            <a:pPr>
              <a:defRPr sz="1800">
                <a:solidFill>
                  <a:srgbClr val="000000"/>
                </a:solidFill>
              </a:defRPr>
            </a:pPr>
            <a:r>
              <a:t>These decisions have a long-term impact on performance, reliability, scalability, and cost.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High-Level Design - Example (E-Commerce App)</a:t>
            </a:r>
          </a:p>
        </p:txBody>
      </p:sp>
      <p:sp>
        <p:nvSpPr>
          <p:cNvPr id="3" name="Content Placeholder 2"/>
          <p:cNvSpPr>
            <a:spLocks noGrp="1"/>
          </p:cNvSpPr>
          <p:nvPr>
            <p:ph idx="1"/>
          </p:nvPr>
        </p:nvSpPr>
        <p:spPr/>
        <p:txBody>
          <a:bodyPr wrap="square">
            <a:normAutofit fontScale="55000" lnSpcReduction="20000"/>
          </a:bodyPr>
          <a:lstStyle/>
          <a:p>
            <a:endParaRPr/>
          </a:p>
          <a:p>
            <a:pPr algn="ctr">
              <a:defRPr sz="2400" b="1">
                <a:solidFill>
                  <a:srgbClr val="000000"/>
                </a:solidFill>
              </a:defRPr>
            </a:pPr>
            <a:r>
              <a:t>HLD Example:</a:t>
            </a:r>
          </a:p>
          <a:p>
            <a:pPr>
              <a:defRPr sz="1800">
                <a:solidFill>
                  <a:srgbClr val="000000"/>
                </a:solidFill>
              </a:defRPr>
            </a:pPr>
            <a:r>
              <a:t>In an e-commerce app:</a:t>
            </a:r>
          </a:p>
          <a:p>
            <a:pPr>
              <a:defRPr sz="1800">
                <a:solidFill>
                  <a:srgbClr val="000000"/>
                </a:solidFill>
              </a:defRPr>
            </a:pPr>
            <a:r>
              <a:t>- </a:t>
            </a:r>
            <a:r>
              <a:rPr b="1"/>
              <a:t>Frontend</a:t>
            </a:r>
            <a:r>
              <a:t> (React) makes calls to the </a:t>
            </a:r>
            <a:r>
              <a:rPr b="1"/>
              <a:t>Backend</a:t>
            </a:r>
            <a:r>
              <a:t> (Spring Boot).</a:t>
            </a:r>
          </a:p>
          <a:p>
            <a:pPr>
              <a:defRPr sz="1800">
                <a:solidFill>
                  <a:srgbClr val="000000"/>
                </a:solidFill>
              </a:defRPr>
            </a:pPr>
            <a:r>
              <a:t>- The backend is split into services like </a:t>
            </a:r>
            <a:r>
              <a:rPr b="1"/>
              <a:t>User Management</a:t>
            </a:r>
            <a:r>
              <a:t>, </a:t>
            </a:r>
            <a:r>
              <a:rPr b="1"/>
              <a:t>Product Catalog</a:t>
            </a:r>
            <a:r>
              <a:t>, </a:t>
            </a:r>
            <a:r>
              <a:rPr b="1"/>
              <a:t>Shopping Cart</a:t>
            </a:r>
            <a:r>
              <a:t>, and </a:t>
            </a:r>
            <a:r>
              <a:rPr b="1"/>
              <a:t>Order Management</a:t>
            </a:r>
            <a:r>
              <a:t>.</a:t>
            </a:r>
          </a:p>
          <a:p>
            <a:pPr>
              <a:defRPr sz="1800">
                <a:solidFill>
                  <a:srgbClr val="000000"/>
                </a:solidFill>
              </a:defRPr>
            </a:pPr>
            <a:r>
              <a:t>- A </a:t>
            </a:r>
            <a:r>
              <a:rPr b="1"/>
              <a:t>PostgreSQL</a:t>
            </a:r>
            <a:r>
              <a:t> database handles product and order data.</a:t>
            </a:r>
          </a:p>
          <a:p>
            <a:pPr>
              <a:defRPr sz="1800">
                <a:solidFill>
                  <a:srgbClr val="000000"/>
                </a:solidFill>
              </a:defRPr>
            </a:pPr>
            <a:r>
              <a:t>- </a:t>
            </a:r>
            <a:r>
              <a:rPr b="1"/>
              <a:t>Stripe</a:t>
            </a:r>
            <a:r>
              <a:t> is used for payment processing, and </a:t>
            </a:r>
            <a:r>
              <a:rPr b="1"/>
              <a:t>SendGrid</a:t>
            </a:r>
            <a:r>
              <a:t> for email notifications.</a:t>
            </a:r>
          </a:p>
          <a:p>
            <a:pPr>
              <a:defRPr sz="1800">
                <a:solidFill>
                  <a:srgbClr val="000000"/>
                </a:solidFill>
              </a:defRPr>
            </a:pPr>
            <a:r>
              <a:t>- Data flows between frontend and backend via REST APIs.</a:t>
            </a:r>
          </a:p>
          <a:p>
            <a:pPr>
              <a:defRPr sz="1800">
                <a:solidFill>
                  <a:srgbClr val="000000"/>
                </a:solidFill>
              </a:defRPr>
            </a:pPr>
            <a:endParaRPr/>
          </a:p>
          <a:p>
            <a:pPr>
              <a:defRPr sz="1800">
                <a:solidFill>
                  <a:srgbClr val="000000"/>
                </a:solidFill>
              </a:defRPr>
            </a:pPr>
            <a:r>
              <a:t>This level of abstraction helps align business goals with technical feasibility, giving a shared vision across teams.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Low-Level Design (LLD) – The Technical Blueprint</a:t>
            </a:r>
          </a:p>
        </p:txBody>
      </p:sp>
      <p:sp>
        <p:nvSpPr>
          <p:cNvPr id="3" name="Content Placeholder 2"/>
          <p:cNvSpPr>
            <a:spLocks noGrp="1"/>
          </p:cNvSpPr>
          <p:nvPr>
            <p:ph idx="1"/>
          </p:nvPr>
        </p:nvSpPr>
        <p:spPr/>
        <p:txBody>
          <a:bodyPr wrap="square">
            <a:normAutofit fontScale="85000" lnSpcReduction="10000"/>
          </a:bodyPr>
          <a:lstStyle/>
          <a:p>
            <a:endParaRPr/>
          </a:p>
          <a:p>
            <a:pPr algn="ctr">
              <a:defRPr sz="2400" b="1">
                <a:solidFill>
                  <a:srgbClr val="000000"/>
                </a:solidFill>
              </a:defRPr>
            </a:pPr>
            <a:r>
              <a:t>What is LLD?</a:t>
            </a:r>
          </a:p>
          <a:p>
            <a:pPr>
              <a:defRPr sz="1800">
                <a:solidFill>
                  <a:srgbClr val="000000"/>
                </a:solidFill>
              </a:defRPr>
            </a:pPr>
            <a:r>
              <a:t>Low-Level Design is the </a:t>
            </a:r>
            <a:r>
              <a:rPr b="1"/>
              <a:t>detailed, technical specification</a:t>
            </a:r>
            <a:r>
              <a:t> of how each system component will function internally. It builds on the HLD by specifying classes, methods, interfaces, database schemas, and logic. LLD is used by developers to write actual code and by testers to write test cases. It ensures every technical requirement is mapped clearly, reducing ambiguity. LLD also defines performance optimization strategies, failure handling, caching mechanisms, and design patterns to be used within each module.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Low-Level Design - Key Elements</a:t>
            </a:r>
          </a:p>
        </p:txBody>
      </p:sp>
      <p:sp>
        <p:nvSpPr>
          <p:cNvPr id="3" name="Content Placeholder 2"/>
          <p:cNvSpPr>
            <a:spLocks noGrp="1"/>
          </p:cNvSpPr>
          <p:nvPr>
            <p:ph idx="1"/>
          </p:nvPr>
        </p:nvSpPr>
        <p:spPr/>
        <p:txBody>
          <a:bodyPr wrap="square">
            <a:normAutofit fontScale="40000" lnSpcReduction="20000"/>
          </a:bodyPr>
          <a:lstStyle/>
          <a:p>
            <a:endParaRPr/>
          </a:p>
          <a:p>
            <a:pPr algn="ctr">
              <a:defRPr sz="2400" b="1">
                <a:solidFill>
                  <a:srgbClr val="000000"/>
                </a:solidFill>
              </a:defRPr>
            </a:pPr>
            <a:r>
              <a:t>Key Components of LLD:</a:t>
            </a:r>
          </a:p>
          <a:p>
            <a:pPr>
              <a:defRPr sz="1800">
                <a:solidFill>
                  <a:srgbClr val="000000"/>
                </a:solidFill>
              </a:defRPr>
            </a:pPr>
            <a:r>
              <a:t>- </a:t>
            </a:r>
            <a:r>
              <a:rPr b="1"/>
              <a:t>Class Diagrams</a:t>
            </a:r>
            <a:r>
              <a:t>: Show relationships (inheritance, aggregation, association) among classes.</a:t>
            </a:r>
          </a:p>
          <a:p>
            <a:pPr>
              <a:defRPr sz="1800">
                <a:solidFill>
                  <a:srgbClr val="000000"/>
                </a:solidFill>
              </a:defRPr>
            </a:pPr>
            <a:r>
              <a:t>- </a:t>
            </a:r>
            <a:r>
              <a:rPr b="1"/>
              <a:t>Method Definitions</a:t>
            </a:r>
            <a:r>
              <a:t>: Include method names, arguments, return types, and access levels.</a:t>
            </a:r>
          </a:p>
          <a:p>
            <a:pPr>
              <a:defRPr sz="1800">
                <a:solidFill>
                  <a:srgbClr val="000000"/>
                </a:solidFill>
              </a:defRPr>
            </a:pPr>
            <a:r>
              <a:t>- </a:t>
            </a:r>
            <a:r>
              <a:rPr b="1"/>
              <a:t>Database Design</a:t>
            </a:r>
            <a:r>
              <a:t>: Table structures, foreign key constraints, indexes.</a:t>
            </a:r>
          </a:p>
          <a:p>
            <a:pPr>
              <a:defRPr sz="1800">
                <a:solidFill>
                  <a:srgbClr val="000000"/>
                </a:solidFill>
              </a:defRPr>
            </a:pPr>
            <a:r>
              <a:t>- </a:t>
            </a:r>
            <a:r>
              <a:rPr b="1"/>
              <a:t>Internal APIs</a:t>
            </a:r>
            <a:r>
              <a:t>: Contract definitions for internal services.</a:t>
            </a:r>
          </a:p>
          <a:p>
            <a:pPr>
              <a:defRPr sz="1800">
                <a:solidFill>
                  <a:srgbClr val="000000"/>
                </a:solidFill>
              </a:defRPr>
            </a:pPr>
            <a:r>
              <a:t>- </a:t>
            </a:r>
            <a:r>
              <a:rPr b="1"/>
              <a:t>Validation Logic</a:t>
            </a:r>
            <a:r>
              <a:t>: Input validation, business rules, and data constraints.</a:t>
            </a:r>
          </a:p>
          <a:p>
            <a:pPr>
              <a:defRPr sz="1800">
                <a:solidFill>
                  <a:srgbClr val="000000"/>
                </a:solidFill>
              </a:defRPr>
            </a:pPr>
            <a:r>
              <a:t>- </a:t>
            </a:r>
            <a:r>
              <a:rPr b="1"/>
              <a:t>Error Handling</a:t>
            </a:r>
            <a:r>
              <a:t>: Retry strategies, fallback logic, logging.</a:t>
            </a:r>
          </a:p>
          <a:p>
            <a:pPr>
              <a:defRPr sz="1800">
                <a:solidFill>
                  <a:srgbClr val="000000"/>
                </a:solidFill>
              </a:defRPr>
            </a:pPr>
            <a:r>
              <a:t>- </a:t>
            </a:r>
            <a:r>
              <a:rPr b="1"/>
              <a:t>Flow Diagrams</a:t>
            </a:r>
            <a:r>
              <a:t>: Step-by-step process diagrams showing logic execution order.</a:t>
            </a:r>
          </a:p>
          <a:p>
            <a:pPr>
              <a:defRPr sz="1800">
                <a:solidFill>
                  <a:srgbClr val="000000"/>
                </a:solidFill>
              </a:defRPr>
            </a:pPr>
            <a:endParaRPr/>
          </a:p>
          <a:p>
            <a:pPr>
              <a:defRPr sz="1800">
                <a:solidFill>
                  <a:srgbClr val="000000"/>
                </a:solidFill>
              </a:defRPr>
            </a:pPr>
            <a:r>
              <a:t>LLD brings clarity, consistency, and precision to the development lifecycle and improves maintainability.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Low-Level Design - Example (Order Service)</a:t>
            </a:r>
          </a:p>
        </p:txBody>
      </p:sp>
      <p:sp>
        <p:nvSpPr>
          <p:cNvPr id="3" name="Content Placeholder 2"/>
          <p:cNvSpPr>
            <a:spLocks noGrp="1"/>
          </p:cNvSpPr>
          <p:nvPr>
            <p:ph idx="1"/>
          </p:nvPr>
        </p:nvSpPr>
        <p:spPr/>
        <p:txBody>
          <a:bodyPr wrap="square">
            <a:normAutofit fontScale="55000" lnSpcReduction="20000"/>
          </a:bodyPr>
          <a:lstStyle/>
          <a:p>
            <a:endParaRPr/>
          </a:p>
          <a:p>
            <a:pPr algn="ctr">
              <a:defRPr sz="2400" b="1">
                <a:solidFill>
                  <a:srgbClr val="000000"/>
                </a:solidFill>
              </a:defRPr>
            </a:pPr>
            <a:r>
              <a:t>LLD Example for Order Service:</a:t>
            </a:r>
          </a:p>
          <a:p>
            <a:pPr>
              <a:defRPr sz="1800">
                <a:solidFill>
                  <a:srgbClr val="000000"/>
                </a:solidFill>
              </a:defRPr>
            </a:pPr>
            <a:r>
              <a:t>- Define a `OrderController` to handle HTTP requests (e.g., POST /orders).</a:t>
            </a:r>
          </a:p>
          <a:p>
            <a:pPr>
              <a:defRPr sz="1800">
                <a:solidFill>
                  <a:srgbClr val="000000"/>
                </a:solidFill>
              </a:defRPr>
            </a:pPr>
            <a:r>
              <a:t>- `OrderService` contains business logic like validating the cart and checking stock.</a:t>
            </a:r>
          </a:p>
          <a:p>
            <a:pPr>
              <a:defRPr sz="1800">
                <a:solidFill>
                  <a:srgbClr val="000000"/>
                </a:solidFill>
              </a:defRPr>
            </a:pPr>
            <a:r>
              <a:t>- `OrderRepository` interfaces with the database.</a:t>
            </a:r>
          </a:p>
          <a:p>
            <a:pPr>
              <a:defRPr sz="1800">
                <a:solidFill>
                  <a:srgbClr val="000000"/>
                </a:solidFill>
              </a:defRPr>
            </a:pPr>
            <a:r>
              <a:t>- Entity classes like `Order`, `OrderItem`, `Payment` use annotations to map to DB tables.</a:t>
            </a:r>
          </a:p>
          <a:p>
            <a:pPr>
              <a:defRPr sz="1800">
                <a:solidFill>
                  <a:srgbClr val="000000"/>
                </a:solidFill>
              </a:defRPr>
            </a:pPr>
            <a:r>
              <a:t>- The `createOrder(userId, cartItems)` method checks user identity, validates cart, calculates total, and processes payment.</a:t>
            </a:r>
          </a:p>
          <a:p>
            <a:pPr>
              <a:defRPr sz="1800">
                <a:solidFill>
                  <a:srgbClr val="000000"/>
                </a:solidFill>
              </a:defRPr>
            </a:pPr>
            <a:r>
              <a:t>- On success, the order is saved and a confirmation email is sent.</a:t>
            </a:r>
          </a:p>
          <a:p>
            <a:pPr>
              <a:defRPr sz="1800">
                <a:solidFill>
                  <a:srgbClr val="000000"/>
                </a:solidFill>
              </a:defRPr>
            </a:pPr>
            <a:endParaRPr/>
          </a:p>
          <a:p>
            <a:pPr>
              <a:defRPr sz="1800">
                <a:solidFill>
                  <a:srgbClr val="000000"/>
                </a:solidFill>
              </a:defRPr>
            </a:pPr>
            <a:r>
              <a:t>This level of detail helps developers implement exact behavior and logic without ambiguity.</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HLD vs LLD - Real-World Analogy</a:t>
            </a:r>
          </a:p>
        </p:txBody>
      </p:sp>
      <p:sp>
        <p:nvSpPr>
          <p:cNvPr id="3" name="Content Placeholder 2"/>
          <p:cNvSpPr>
            <a:spLocks noGrp="1"/>
          </p:cNvSpPr>
          <p:nvPr>
            <p:ph idx="1"/>
          </p:nvPr>
        </p:nvSpPr>
        <p:spPr/>
        <p:txBody>
          <a:bodyPr wrap="square">
            <a:normAutofit fontScale="47500" lnSpcReduction="20000"/>
          </a:bodyPr>
          <a:lstStyle/>
          <a:p>
            <a:endParaRPr/>
          </a:p>
          <a:p>
            <a:pPr algn="ctr">
              <a:defRPr sz="2400" b="1">
                <a:solidFill>
                  <a:srgbClr val="000000"/>
                </a:solidFill>
              </a:defRPr>
            </a:pPr>
            <a:r>
              <a:t>Analogy:</a:t>
            </a:r>
          </a:p>
          <a:p>
            <a:pPr>
              <a:defRPr sz="1800">
                <a:solidFill>
                  <a:srgbClr val="000000"/>
                </a:solidFill>
              </a:defRPr>
            </a:pPr>
            <a:r>
              <a:t>Imagine you're building a </a:t>
            </a:r>
            <a:r>
              <a:rPr b="1"/>
              <a:t>car</a:t>
            </a:r>
            <a:r>
              <a:t>:</a:t>
            </a:r>
          </a:p>
          <a:p>
            <a:pPr>
              <a:defRPr sz="1800">
                <a:solidFill>
                  <a:srgbClr val="000000"/>
                </a:solidFill>
              </a:defRPr>
            </a:pPr>
            <a:r>
              <a:t>- HLD: You decide it's an electric SUV with a lithium battery, four wheels, infotainment system, and autonomous driving support. You plan the layout of components.</a:t>
            </a:r>
          </a:p>
          <a:p>
            <a:pPr>
              <a:defRPr sz="1800">
                <a:solidFill>
                  <a:srgbClr val="000000"/>
                </a:solidFill>
              </a:defRPr>
            </a:pPr>
            <a:r>
              <a:t>- LLD: You define each part — the electric motor specs, wiring diagrams, control unit logic, battery cell arrangement, software architecture for infotainment.</a:t>
            </a:r>
          </a:p>
          <a:p>
            <a:pPr>
              <a:defRPr sz="1800">
                <a:solidFill>
                  <a:srgbClr val="000000"/>
                </a:solidFill>
              </a:defRPr>
            </a:pPr>
            <a:endParaRPr/>
          </a:p>
          <a:p>
            <a:pPr>
              <a:defRPr sz="1800">
                <a:solidFill>
                  <a:srgbClr val="000000"/>
                </a:solidFill>
              </a:defRPr>
            </a:pPr>
            <a:r>
              <a:t>Similarly in software:</a:t>
            </a:r>
          </a:p>
          <a:p>
            <a:pPr>
              <a:defRPr sz="1800">
                <a:solidFill>
                  <a:srgbClr val="000000"/>
                </a:solidFill>
              </a:defRPr>
            </a:pPr>
            <a:r>
              <a:t>- HLD is </a:t>
            </a:r>
            <a:r>
              <a:rPr b="1"/>
              <a:t>what the system looks like</a:t>
            </a:r>
            <a:r>
              <a:t> from a 10,000-ft view.</a:t>
            </a:r>
          </a:p>
          <a:p>
            <a:pPr>
              <a:defRPr sz="1800">
                <a:solidFill>
                  <a:srgbClr val="000000"/>
                </a:solidFill>
              </a:defRPr>
            </a:pPr>
            <a:r>
              <a:t>- LLD is </a:t>
            </a:r>
            <a:r>
              <a:rPr b="1"/>
              <a:t>how the system functions under the hood</a:t>
            </a:r>
            <a: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HLD vs LLD - Comparison Table</a:t>
            </a:r>
          </a:p>
        </p:txBody>
      </p:sp>
      <p:graphicFrame>
        <p:nvGraphicFramePr>
          <p:cNvPr id="3" name="Table 2"/>
          <p:cNvGraphicFramePr>
            <a:graphicFrameLocks noGrp="1"/>
          </p:cNvGraphicFramePr>
          <p:nvPr/>
        </p:nvGraphicFramePr>
        <p:xfrm>
          <a:off x="457200" y="1371600"/>
          <a:ext cx="8229600" cy="411480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0000"/>
                    </a:ext>
                  </a:extLst>
                </a:gridCol>
                <a:gridCol w="2743200">
                  <a:extLst>
                    <a:ext uri="{9D8B030D-6E8A-4147-A177-3AD203B41FA5}">
                      <a16:colId xmlns:a16="http://schemas.microsoft.com/office/drawing/2014/main" val="20001"/>
                    </a:ext>
                  </a:extLst>
                </a:gridCol>
                <a:gridCol w="2743200">
                  <a:extLst>
                    <a:ext uri="{9D8B030D-6E8A-4147-A177-3AD203B41FA5}">
                      <a16:colId xmlns:a16="http://schemas.microsoft.com/office/drawing/2014/main" val="20002"/>
                    </a:ext>
                  </a:extLst>
                </a:gridCol>
              </a:tblGrid>
              <a:tr h="685800">
                <a:tc>
                  <a:txBody>
                    <a:bodyPr/>
                    <a:lstStyle/>
                    <a:p>
                      <a:pPr>
                        <a:defRPr b="1"/>
                      </a:pPr>
                      <a:r>
                        <a:t>Aspect</a:t>
                      </a:r>
                    </a:p>
                  </a:txBody>
                  <a:tcPr/>
                </a:tc>
                <a:tc>
                  <a:txBody>
                    <a:bodyPr/>
                    <a:lstStyle/>
                    <a:p>
                      <a:pPr>
                        <a:defRPr b="1"/>
                      </a:pPr>
                      <a:r>
                        <a:t>High-Level Design</a:t>
                      </a:r>
                    </a:p>
                  </a:txBody>
                  <a:tcPr/>
                </a:tc>
                <a:tc>
                  <a:txBody>
                    <a:bodyPr/>
                    <a:lstStyle/>
                    <a:p>
                      <a:pPr>
                        <a:defRPr b="1"/>
                      </a:pPr>
                      <a:r>
                        <a:t>Low-Level Design</a:t>
                      </a:r>
                    </a:p>
                  </a:txBody>
                  <a:tcPr/>
                </a:tc>
                <a:extLst>
                  <a:ext uri="{0D108BD9-81ED-4DB2-BD59-A6C34878D82A}">
                    <a16:rowId xmlns:a16="http://schemas.microsoft.com/office/drawing/2014/main" val="10000"/>
                  </a:ext>
                </a:extLst>
              </a:tr>
              <a:tr h="685800">
                <a:tc>
                  <a:txBody>
                    <a:bodyPr/>
                    <a:lstStyle/>
                    <a:p>
                      <a:r>
                        <a:t>Focus</a:t>
                      </a:r>
                    </a:p>
                  </a:txBody>
                  <a:tcPr/>
                </a:tc>
                <a:tc>
                  <a:txBody>
                    <a:bodyPr/>
                    <a:lstStyle/>
                    <a:p>
                      <a:r>
                        <a:t>Architecture &amp; Interaction</a:t>
                      </a:r>
                    </a:p>
                  </a:txBody>
                  <a:tcPr/>
                </a:tc>
                <a:tc>
                  <a:txBody>
                    <a:bodyPr/>
                    <a:lstStyle/>
                    <a:p>
                      <a:r>
                        <a:t>Internal Component Details</a:t>
                      </a:r>
                    </a:p>
                  </a:txBody>
                  <a:tcPr/>
                </a:tc>
                <a:extLst>
                  <a:ext uri="{0D108BD9-81ED-4DB2-BD59-A6C34878D82A}">
                    <a16:rowId xmlns:a16="http://schemas.microsoft.com/office/drawing/2014/main" val="10001"/>
                  </a:ext>
                </a:extLst>
              </a:tr>
              <a:tr h="685800">
                <a:tc>
                  <a:txBody>
                    <a:bodyPr/>
                    <a:lstStyle/>
                    <a:p>
                      <a:r>
                        <a:t>Audience</a:t>
                      </a:r>
                    </a:p>
                  </a:txBody>
                  <a:tcPr/>
                </a:tc>
                <a:tc>
                  <a:txBody>
                    <a:bodyPr/>
                    <a:lstStyle/>
                    <a:p>
                      <a:r>
                        <a:t>Architects, Tech Leads</a:t>
                      </a:r>
                    </a:p>
                  </a:txBody>
                  <a:tcPr/>
                </a:tc>
                <a:tc>
                  <a:txBody>
                    <a:bodyPr/>
                    <a:lstStyle/>
                    <a:p>
                      <a:r>
                        <a:t>Developers, Testers</a:t>
                      </a:r>
                    </a:p>
                  </a:txBody>
                  <a:tcPr/>
                </a:tc>
                <a:extLst>
                  <a:ext uri="{0D108BD9-81ED-4DB2-BD59-A6C34878D82A}">
                    <a16:rowId xmlns:a16="http://schemas.microsoft.com/office/drawing/2014/main" val="10002"/>
                  </a:ext>
                </a:extLst>
              </a:tr>
              <a:tr h="685800">
                <a:tc>
                  <a:txBody>
                    <a:bodyPr/>
                    <a:lstStyle/>
                    <a:p>
                      <a:r>
                        <a:t>Abstraction Level</a:t>
                      </a:r>
                    </a:p>
                  </a:txBody>
                  <a:tcPr/>
                </a:tc>
                <a:tc>
                  <a:txBody>
                    <a:bodyPr/>
                    <a:lstStyle/>
                    <a:p>
                      <a:r>
                        <a:t>High</a:t>
                      </a:r>
                    </a:p>
                  </a:txBody>
                  <a:tcPr/>
                </a:tc>
                <a:tc>
                  <a:txBody>
                    <a:bodyPr/>
                    <a:lstStyle/>
                    <a:p>
                      <a:r>
                        <a:t>Low</a:t>
                      </a:r>
                    </a:p>
                  </a:txBody>
                  <a:tcPr/>
                </a:tc>
                <a:extLst>
                  <a:ext uri="{0D108BD9-81ED-4DB2-BD59-A6C34878D82A}">
                    <a16:rowId xmlns:a16="http://schemas.microsoft.com/office/drawing/2014/main" val="10003"/>
                  </a:ext>
                </a:extLst>
              </a:tr>
              <a:tr h="685800">
                <a:tc>
                  <a:txBody>
                    <a:bodyPr/>
                    <a:lstStyle/>
                    <a:p>
                      <a:r>
                        <a:t>Documentation</a:t>
                      </a:r>
                    </a:p>
                  </a:txBody>
                  <a:tcPr/>
                </a:tc>
                <a:tc>
                  <a:txBody>
                    <a:bodyPr/>
                    <a:lstStyle/>
                    <a:p>
                      <a:r>
                        <a:t>Flowcharts, Component Descriptions</a:t>
                      </a:r>
                    </a:p>
                  </a:txBody>
                  <a:tcPr/>
                </a:tc>
                <a:tc>
                  <a:txBody>
                    <a:bodyPr/>
                    <a:lstStyle/>
                    <a:p>
                      <a:r>
                        <a:t>Class Diagrams, Method Specs</a:t>
                      </a:r>
                    </a:p>
                  </a:txBody>
                  <a:tcPr/>
                </a:tc>
                <a:extLst>
                  <a:ext uri="{0D108BD9-81ED-4DB2-BD59-A6C34878D82A}">
                    <a16:rowId xmlns:a16="http://schemas.microsoft.com/office/drawing/2014/main" val="10004"/>
                  </a:ext>
                </a:extLst>
              </a:tr>
              <a:tr h="685800">
                <a:tc>
                  <a:txBody>
                    <a:bodyPr/>
                    <a:lstStyle/>
                    <a:p>
                      <a:r>
                        <a:t>Used In</a:t>
                      </a:r>
                    </a:p>
                  </a:txBody>
                  <a:tcPr/>
                </a:tc>
                <a:tc>
                  <a:txBody>
                    <a:bodyPr/>
                    <a:lstStyle/>
                    <a:p>
                      <a:r>
                        <a:t>Early Design Phase</a:t>
                      </a:r>
                    </a:p>
                  </a:txBody>
                  <a:tcPr/>
                </a:tc>
                <a:tc>
                  <a:txBody>
                    <a:bodyPr/>
                    <a:lstStyle/>
                    <a:p>
                      <a:r>
                        <a:t>Just Before Implementation</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theme/theme1.xml><?xml version="1.0" encoding="utf-8"?>
<a:theme xmlns:a="http://schemas.openxmlformats.org/drawingml/2006/main" name="system_design">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system_design" id="{1A839668-1B47-4D3B-88B0-B22A4E7A9C9E}" vid="{F6789BDF-A258-4ECA-BDA4-7EDBF8A8BBD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system_design</Template>
  <TotalTime>3</TotalTime>
  <Words>2402</Words>
  <Application>Microsoft Office PowerPoint</Application>
  <PresentationFormat>On-screen Show (16:9)</PresentationFormat>
  <Paragraphs>211</Paragraphs>
  <Slides>11</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Arial</vt:lpstr>
      <vt:lpstr>Gill Sans MT</vt:lpstr>
      <vt:lpstr>system_design</vt:lpstr>
      <vt:lpstr>High-Level Design (HLD) – The Blueprint</vt:lpstr>
      <vt:lpstr>High-Level Design (HLD) – The Blueprint</vt:lpstr>
      <vt:lpstr>High-Level Design - Key Elements</vt:lpstr>
      <vt:lpstr>High-Level Design - Example (E-Commerce App)</vt:lpstr>
      <vt:lpstr>Low-Level Design (LLD) – The Technical Blueprint</vt:lpstr>
      <vt:lpstr>Low-Level Design - Key Elements</vt:lpstr>
      <vt:lpstr>Low-Level Design - Example (Order Service)</vt:lpstr>
      <vt:lpstr>HLD vs LLD - Real-World Analogy</vt:lpstr>
      <vt:lpstr>HLD vs LLD - Comparison Table</vt:lpstr>
      <vt:lpstr>Summary - HLD vs LLD</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Dhruv Shah</cp:lastModifiedBy>
  <cp:revision>6</cp:revision>
  <dcterms:created xsi:type="dcterms:W3CDTF">2013-01-27T09:14:16Z</dcterms:created>
  <dcterms:modified xsi:type="dcterms:W3CDTF">2025-04-11T08:27:47Z</dcterms:modified>
  <cp:category/>
</cp:coreProperties>
</file>