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0565-D4C5-4F43-8761-87B6EA64628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01EA-F5FB-448D-8F28-F5014A1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What is Scalability?</a:t>
            </a:r>
          </a:p>
          <a:p>
            <a:pPr>
              <a:buNone/>
            </a:pPr>
            <a:r>
              <a:rPr lang="en-US" dirty="0"/>
              <a:t>Scalability is not just about handling more load — it’s about </a:t>
            </a:r>
            <a:r>
              <a:rPr lang="en-US" b="1" dirty="0"/>
              <a:t>doing so efficiently</a:t>
            </a:r>
            <a:r>
              <a:rPr lang="en-US" dirty="0"/>
              <a:t>. A well-scaled system grows in capacity while keeping costs, latency, and resource usage optimized. For example, when user traffic doubles, a scalable system shouldn’t necessarily need double the resources — it should scale with </a:t>
            </a:r>
            <a:r>
              <a:rPr lang="en-US" b="1" dirty="0"/>
              <a:t>graceful degradation or linear cost</a:t>
            </a:r>
            <a:r>
              <a:rPr lang="en-US" dirty="0"/>
              <a:t>. It’s a key attribute in system design, especially for businesses expecting user growth, traffic spikes, or expansion into new regions.</a:t>
            </a:r>
          </a:p>
          <a:p>
            <a:pPr>
              <a:buNone/>
            </a:pPr>
            <a:r>
              <a:rPr lang="en-US" b="1" dirty="0"/>
              <a:t>2. Why is Scalability Important?</a:t>
            </a:r>
          </a:p>
          <a:p>
            <a:pPr>
              <a:buNone/>
            </a:pPr>
            <a:r>
              <a:rPr lang="en-US" dirty="0"/>
              <a:t>Scalability is </a:t>
            </a:r>
            <a:r>
              <a:rPr lang="en-US" b="1" dirty="0"/>
              <a:t>mission-critical</a:t>
            </a:r>
            <a:r>
              <a:rPr lang="en-US" dirty="0"/>
              <a:t> for applications that aim for mass adoption. If your system isn’t scalable, you'll hit a wall as soon as demand increases. Not only does this impact performance, but it also affects business continuity. Think about flash sales, viral apps, or content that suddenly goes trending — unscalable systems crash, while scalable ones handle the surge seamlessly. It’s also essential for </a:t>
            </a:r>
            <a:r>
              <a:rPr lang="en-US" b="1" dirty="0"/>
              <a:t>cost efficiency</a:t>
            </a:r>
            <a:r>
              <a:rPr lang="en-US" dirty="0"/>
              <a:t> — scale up or down based on real-time demand, especially in cloud-native systems.</a:t>
            </a:r>
          </a:p>
          <a:p>
            <a:pPr>
              <a:buNone/>
            </a:pPr>
            <a:r>
              <a:rPr lang="en-US" b="1" dirty="0"/>
              <a:t>3. Types of Scalability</a:t>
            </a:r>
          </a:p>
          <a:p>
            <a:pPr>
              <a:buNone/>
            </a:pPr>
            <a:r>
              <a:rPr lang="en-US" dirty="0"/>
              <a:t>Each type of scalability addresses a different challenge: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Vertical</a:t>
            </a:r>
            <a:r>
              <a:rPr lang="en-US" dirty="0"/>
              <a:t> handles capacity within a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Horizontal</a:t>
            </a:r>
            <a:r>
              <a:rPr lang="en-US" dirty="0"/>
              <a:t> distributes workload.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 ensures data can grow and be accessed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</a:t>
            </a:r>
            <a:r>
              <a:rPr lang="en-US" dirty="0"/>
              <a:t> manages communication overhead and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</a:t>
            </a:r>
            <a:r>
              <a:rPr lang="en-US" dirty="0"/>
              <a:t> scalability means your code and design are ready to scale.</a:t>
            </a:r>
          </a:p>
          <a:p>
            <a:pPr>
              <a:buNone/>
            </a:pPr>
            <a:r>
              <a:rPr lang="en-US" dirty="0"/>
              <a:t>Together, they create a </a:t>
            </a:r>
            <a:r>
              <a:rPr lang="en-US" b="1" dirty="0"/>
              <a:t>multi-layered scaling strategy</a:t>
            </a:r>
            <a:r>
              <a:rPr lang="en-US" dirty="0"/>
              <a:t> where each layer can adapt independently or collectively.</a:t>
            </a:r>
          </a:p>
          <a:p>
            <a:pPr>
              <a:buNone/>
            </a:pPr>
            <a:r>
              <a:rPr lang="en-US" b="1" dirty="0"/>
              <a:t>4. Vertical Scalability (Scale-Up)</a:t>
            </a:r>
          </a:p>
          <a:p>
            <a:pPr>
              <a:buNone/>
            </a:pPr>
            <a:r>
              <a:rPr lang="en-US" dirty="0"/>
              <a:t>Vertical scaling is best when you're in a </a:t>
            </a:r>
            <a:r>
              <a:rPr lang="en-US" b="1" dirty="0"/>
              <a:t>monolithic architecture</a:t>
            </a:r>
            <a:r>
              <a:rPr lang="en-US" dirty="0"/>
              <a:t> or still in early stages of development. It’s fast and often doesn't require re-architecting your application. However, you're bound by </a:t>
            </a:r>
            <a:r>
              <a:rPr lang="en-US" b="1" dirty="0"/>
              <a:t>Moore’s Law</a:t>
            </a:r>
            <a:r>
              <a:rPr lang="en-US" dirty="0"/>
              <a:t> and server hardware limits. It’s like upgrading your car engine — it gives power, but there’s a max you can go before needing a bigger vehicle altogether.</a:t>
            </a:r>
          </a:p>
          <a:p>
            <a:pPr>
              <a:buNone/>
            </a:pPr>
            <a:r>
              <a:rPr lang="en-US" b="1" dirty="0"/>
              <a:t>5. Vertical Scalability - Pros &amp; Cons</a:t>
            </a:r>
          </a:p>
          <a:p>
            <a:pPr>
              <a:buNone/>
            </a:pPr>
            <a:r>
              <a:rPr lang="en-US" dirty="0"/>
              <a:t>While it’s quick to implement, vertical scaling lacks long-term flexibility. Once you hit the physical ceiling, you’re stuck unless you redesign. Also, a single point of failure makes it </a:t>
            </a:r>
            <a:r>
              <a:rPr lang="en-US" b="1" dirty="0"/>
              <a:t>less resilient</a:t>
            </a:r>
            <a:r>
              <a:rPr lang="en-US" dirty="0"/>
              <a:t>, which is risky for mission-critical systems.</a:t>
            </a:r>
          </a:p>
          <a:p>
            <a:pPr>
              <a:buNone/>
            </a:pPr>
            <a:r>
              <a:rPr lang="en-US" b="1" dirty="0"/>
              <a:t>6. Horizontal Scalability (Scale-Out)</a:t>
            </a:r>
          </a:p>
          <a:p>
            <a:pPr>
              <a:buNone/>
            </a:pPr>
            <a:r>
              <a:rPr lang="en-US" dirty="0"/>
              <a:t>Horizontal scaling shines in </a:t>
            </a:r>
            <a:r>
              <a:rPr lang="en-US" b="1" dirty="0"/>
              <a:t>cloud and distributed systems</a:t>
            </a:r>
            <a:r>
              <a:rPr lang="en-US" dirty="0"/>
              <a:t>. Instead of boosting one server, you just add more — like a team of workers instead of overloading one person. With tools like Kubernetes, Docker, and autoscaling groups, it’s easier than ever to scale dynamically and automatically. But it requires a shift in mindset — statelessness, shared-nothing architecture, and data distribution are crucial.</a:t>
            </a:r>
          </a:p>
          <a:p>
            <a:pPr>
              <a:buNone/>
            </a:pPr>
            <a:r>
              <a:rPr lang="en-US" b="1" dirty="0"/>
              <a:t>7. Horizontal Scalability - Pros &amp; Cons</a:t>
            </a:r>
          </a:p>
          <a:p>
            <a:pPr>
              <a:buNone/>
            </a:pPr>
            <a:r>
              <a:rPr lang="en-US" dirty="0"/>
              <a:t>It's the backbone of </a:t>
            </a:r>
            <a:r>
              <a:rPr lang="en-US" b="1" dirty="0"/>
              <a:t>resilient and fault-tolerant systems</a:t>
            </a:r>
            <a:r>
              <a:rPr lang="en-US" dirty="0"/>
              <a:t>. Even if one node fails, others continue. But the trade-off is </a:t>
            </a:r>
            <a:r>
              <a:rPr lang="en-US" b="1" dirty="0"/>
              <a:t>complexity</a:t>
            </a:r>
            <a:r>
              <a:rPr lang="en-US" dirty="0"/>
              <a:t> — from maintaining consistency across nodes to managing state and orchestration. You’ll need robust monitoring, distributed logging, and failover strategies in place.</a:t>
            </a:r>
          </a:p>
          <a:p>
            <a:pPr>
              <a:buNone/>
            </a:pPr>
            <a:r>
              <a:rPr lang="en-US" b="1" dirty="0"/>
              <a:t>8. Database Scalability</a:t>
            </a:r>
          </a:p>
          <a:p>
            <a:pPr>
              <a:buNone/>
            </a:pPr>
            <a:r>
              <a:rPr lang="en-US" dirty="0"/>
              <a:t>Database bottlenecks are among the most common scaling issues. Vertical DB scaling is easier but limited. Horizontal scaling introduces concepts like </a:t>
            </a:r>
            <a:r>
              <a:rPr lang="en-US" b="1" dirty="0"/>
              <a:t>sharding</a:t>
            </a:r>
            <a:r>
              <a:rPr lang="en-US" dirty="0"/>
              <a:t>, </a:t>
            </a:r>
            <a:r>
              <a:rPr lang="en-US" b="1" dirty="0"/>
              <a:t>replication</a:t>
            </a:r>
            <a:r>
              <a:rPr lang="en-US" dirty="0"/>
              <a:t>, and </a:t>
            </a:r>
            <a:r>
              <a:rPr lang="en-US" b="1" dirty="0"/>
              <a:t>partitioning</a:t>
            </a:r>
            <a:r>
              <a:rPr lang="en-US" dirty="0"/>
              <a:t>. These are harder to implement but offer enormous scale and fault tolerance. CAP theorem becomes important here — you must trade between </a:t>
            </a:r>
            <a:r>
              <a:rPr lang="en-US" b="1" dirty="0"/>
              <a:t>Consistency</a:t>
            </a:r>
            <a:r>
              <a:rPr lang="en-US" dirty="0"/>
              <a:t>, </a:t>
            </a:r>
            <a:r>
              <a:rPr lang="en-US" b="1" dirty="0"/>
              <a:t>Availability</a:t>
            </a:r>
            <a:r>
              <a:rPr lang="en-US" dirty="0"/>
              <a:t>, and </a:t>
            </a:r>
            <a:r>
              <a:rPr lang="en-US" b="1" dirty="0"/>
              <a:t>Partition Tolerance</a:t>
            </a:r>
            <a:r>
              <a:rPr lang="en-US" dirty="0"/>
              <a:t> depending on use case.</a:t>
            </a:r>
          </a:p>
          <a:p>
            <a:pPr>
              <a:buNone/>
            </a:pPr>
            <a:r>
              <a:rPr lang="en-US" b="1" dirty="0"/>
              <a:t>9. Network Scalability</a:t>
            </a:r>
          </a:p>
          <a:p>
            <a:pPr>
              <a:buNone/>
            </a:pPr>
            <a:r>
              <a:rPr lang="en-US" dirty="0"/>
              <a:t>No matter how good your backend is, if your network can't scale, your users will face delays. </a:t>
            </a:r>
            <a:r>
              <a:rPr lang="en-US" b="1" dirty="0"/>
              <a:t>Global CDNs</a:t>
            </a:r>
            <a:r>
              <a:rPr lang="en-US" dirty="0"/>
              <a:t>, </a:t>
            </a:r>
            <a:r>
              <a:rPr lang="en-US" b="1" dirty="0"/>
              <a:t>anycast routing</a:t>
            </a:r>
            <a:r>
              <a:rPr lang="en-US" dirty="0"/>
              <a:t>, and </a:t>
            </a:r>
            <a:r>
              <a:rPr lang="en-US" b="1" dirty="0"/>
              <a:t>load balancers</a:t>
            </a:r>
            <a:r>
              <a:rPr lang="en-US" dirty="0"/>
              <a:t> reduce latency and distribute load closer to users. Network scalability also involves optimizing protocols, reducing packet loss, and securing data transfer at scale.</a:t>
            </a:r>
          </a:p>
          <a:p>
            <a:pPr>
              <a:buNone/>
            </a:pPr>
            <a:r>
              <a:rPr lang="en-US" b="1" dirty="0"/>
              <a:t>10. Software/Application Scalability</a:t>
            </a:r>
          </a:p>
          <a:p>
            <a:pPr>
              <a:buNone/>
            </a:pPr>
            <a:r>
              <a:rPr lang="en-US" dirty="0"/>
              <a:t>Software should be built for change. </a:t>
            </a:r>
            <a:r>
              <a:rPr lang="en-US" b="1" dirty="0"/>
              <a:t>Microservices</a:t>
            </a:r>
            <a:r>
              <a:rPr lang="en-US" dirty="0"/>
              <a:t>, </a:t>
            </a:r>
            <a:r>
              <a:rPr lang="en-US" b="1" dirty="0"/>
              <a:t>stateless design</a:t>
            </a:r>
            <a:r>
              <a:rPr lang="en-US" dirty="0"/>
              <a:t>, </a:t>
            </a:r>
            <a:r>
              <a:rPr lang="en-US" b="1" dirty="0"/>
              <a:t>caching</a:t>
            </a:r>
            <a:r>
              <a:rPr lang="en-US" dirty="0"/>
              <a:t>, </a:t>
            </a:r>
            <a:r>
              <a:rPr lang="en-US" b="1" dirty="0"/>
              <a:t>asynchronous processing</a:t>
            </a:r>
            <a:r>
              <a:rPr lang="en-US" dirty="0"/>
              <a:t>, and </a:t>
            </a:r>
            <a:r>
              <a:rPr lang="en-US" b="1" dirty="0"/>
              <a:t>graceful degradation</a:t>
            </a:r>
            <a:r>
              <a:rPr lang="en-US" dirty="0"/>
              <a:t> are core techniques. You want each component to be independently scalable — for example, payment processing might need more resources during Black Friday, while user profiles don’t.</a:t>
            </a:r>
          </a:p>
          <a:p>
            <a:pPr>
              <a:buNone/>
            </a:pPr>
            <a:r>
              <a:rPr lang="en-US" b="1" dirty="0"/>
              <a:t>11. Real-Life Example - Netflix</a:t>
            </a:r>
          </a:p>
          <a:p>
            <a:pPr>
              <a:buNone/>
            </a:pPr>
            <a:r>
              <a:rPr lang="en-US" dirty="0"/>
              <a:t>Netflix is a textbook example. They’ve engineered scalability into every layer — from globally distributed services to fallback logic when something breaks. They use </a:t>
            </a:r>
            <a:r>
              <a:rPr lang="en-US" b="1" dirty="0"/>
              <a:t>chaos engineering</a:t>
            </a:r>
            <a:r>
              <a:rPr lang="en-US" dirty="0"/>
              <a:t> to test how their system performs under failure. This level of preparedness is what keeps them running smoothly even under massive surges.</a:t>
            </a:r>
          </a:p>
          <a:p>
            <a:pPr>
              <a:buNone/>
            </a:pPr>
            <a:r>
              <a:rPr lang="en-US" b="1" dirty="0"/>
              <a:t>12. Scalability Architecture Tools</a:t>
            </a:r>
          </a:p>
          <a:p>
            <a:pPr>
              <a:buNone/>
            </a:pPr>
            <a:r>
              <a:rPr lang="en-US" dirty="0"/>
              <a:t>These tools each serve a specific role: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Load Balancers</a:t>
            </a:r>
            <a:r>
              <a:rPr lang="en-US" dirty="0"/>
              <a:t> optimize distribution of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Microservices</a:t>
            </a:r>
            <a:r>
              <a:rPr lang="en-US" dirty="0"/>
              <a:t> break down functionality into manageable chunks.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Queues</a:t>
            </a:r>
            <a:r>
              <a:rPr lang="en-US" dirty="0"/>
              <a:t> decouple services and handle spikes.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CDNs</a:t>
            </a:r>
            <a:r>
              <a:rPr lang="en-US" dirty="0"/>
              <a:t> reduce latency for global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Caching</a:t>
            </a:r>
            <a:r>
              <a:rPr lang="en-US" dirty="0"/>
              <a:t> reduces unnecessary database hits.</a:t>
            </a:r>
          </a:p>
          <a:p>
            <a:pPr>
              <a:buNone/>
            </a:pPr>
            <a:r>
              <a:rPr lang="en-US" dirty="0"/>
              <a:t>Together, they allow you to </a:t>
            </a:r>
            <a:r>
              <a:rPr lang="en-US" b="1" dirty="0"/>
              <a:t>scale predictably, flexibly, and intelligently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13. Performance vs Scalability vs Reliability</a:t>
            </a:r>
          </a:p>
          <a:p>
            <a:pPr>
              <a:buNone/>
            </a:pPr>
            <a:r>
              <a:rPr lang="en-US" dirty="0"/>
              <a:t>This is a classic triangle in distributed systems. Improving one often impacts the others. For instance, optimizing for performance might reduce redundancy and impact reliability. That’s why </a:t>
            </a:r>
            <a:r>
              <a:rPr lang="en-US" b="1" dirty="0"/>
              <a:t>balancing all three</a:t>
            </a:r>
            <a:r>
              <a:rPr lang="en-US" dirty="0"/>
              <a:t> based on business goals and user needs is key. Scalability should always align with performance benchmarks and reliability SLAs.</a:t>
            </a:r>
          </a:p>
          <a:p>
            <a:pPr>
              <a:buNone/>
            </a:pPr>
            <a:r>
              <a:rPr lang="en-US" b="1" dirty="0"/>
              <a:t>14. Quick Summary of Core Scalability Types</a:t>
            </a:r>
          </a:p>
          <a:p>
            <a:pPr>
              <a:buNone/>
            </a:pPr>
            <a:r>
              <a:rPr lang="en-US" dirty="0"/>
              <a:t>This table is a good checkpoint to compare each type side-by-side. It helps you pick the right type based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Growth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Budget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Engineering maturity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F01EA-F5FB-448D-8F28-F5014A197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2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videoFile</a:t>
            </a:r>
            <a:r>
              <a:rPr lang="en-US" dirty="0"/>
              <a:t>": "C:/Users/YourName/Videos/scalability-interview-questions.mp4",</a:t>
            </a:r>
          </a:p>
          <a:p>
            <a:r>
              <a:rPr lang="en-US" dirty="0"/>
              <a:t>  "title": "🔥 Crack System Design: Scalability Interview Questions Explained! 💡",</a:t>
            </a:r>
          </a:p>
          <a:p>
            <a:r>
              <a:rPr lang="en-US" dirty="0"/>
              <a:t>  "description": "📌 In this video, we dive deep into one of the most crucial concepts in system design interviews — **Scalability**!\\n\\</a:t>
            </a:r>
            <a:r>
              <a:rPr lang="en-US" dirty="0" err="1"/>
              <a:t>nHere's</a:t>
            </a:r>
            <a:r>
              <a:rPr lang="en-US" dirty="0"/>
              <a:t> what you'll learn:\\n\\n✅ What is Scalability in system design?\\n✅ Vertical vs Horizontal Scaling with examples\\n✅ Database &amp; Network Scalability concepts\\n✅ Real-life case study: How Netflix scales!\\n✅ Interview-ready explanations with diagrams\\n\\</a:t>
            </a:r>
            <a:r>
              <a:rPr lang="en-US" dirty="0" err="1"/>
              <a:t>nWhether</a:t>
            </a:r>
            <a:r>
              <a:rPr lang="en-US" dirty="0"/>
              <a:t> you're preparing for FAANG interviews or leveling up your backend knowledge, this video will help you build a solid foundation.\\n\\n🚀 Perfect for SDE-1, SDE-2, and aspiring architects.\\n\\n💬 Drop your doubts in the comments!\\n\\n🔗 Subscribe for more deep dives into System Design, DSA, Golang, and DevOps!\\n\\</a:t>
            </a:r>
            <a:r>
              <a:rPr lang="en-US" dirty="0" err="1"/>
              <a:t>n#SystemDesign</a:t>
            </a:r>
            <a:r>
              <a:rPr lang="en-US" dirty="0"/>
              <a:t> #Scalability #SoftwareEngineering #BackendDevelopment #NetflixArchitecture #InterviewPrep #SDE #TechCareer #CloudComputing #TechInterviews",</a:t>
            </a:r>
          </a:p>
          <a:p>
            <a:r>
              <a:rPr lang="en-US" dirty="0"/>
              <a:t>  "tags": [</a:t>
            </a:r>
          </a:p>
          <a:p>
            <a:r>
              <a:rPr lang="en-US" dirty="0"/>
              <a:t>    "system design interview",</a:t>
            </a:r>
          </a:p>
          <a:p>
            <a:r>
              <a:rPr lang="en-US" dirty="0"/>
              <a:t>    "scalability explained",</a:t>
            </a:r>
          </a:p>
          <a:p>
            <a:r>
              <a:rPr lang="en-US" dirty="0"/>
              <a:t>    "horizontal scaling",</a:t>
            </a:r>
          </a:p>
          <a:p>
            <a:r>
              <a:rPr lang="en-US" dirty="0"/>
              <a:t>    "vertical scaling",</a:t>
            </a:r>
          </a:p>
          <a:p>
            <a:r>
              <a:rPr lang="en-US" dirty="0"/>
              <a:t>    "</a:t>
            </a:r>
            <a:r>
              <a:rPr lang="en-US" dirty="0" err="1"/>
              <a:t>netflix</a:t>
            </a:r>
            <a:r>
              <a:rPr lang="en-US" dirty="0"/>
              <a:t> architecture",</a:t>
            </a:r>
          </a:p>
          <a:p>
            <a:r>
              <a:rPr lang="en-US" dirty="0"/>
              <a:t>    "interview questions",</a:t>
            </a:r>
          </a:p>
          <a:p>
            <a:r>
              <a:rPr lang="en-US" dirty="0"/>
              <a:t>    "backend engineering",</a:t>
            </a:r>
          </a:p>
          <a:p>
            <a:r>
              <a:rPr lang="en-US" dirty="0"/>
              <a:t>    "software scalability",</a:t>
            </a:r>
          </a:p>
          <a:p>
            <a:r>
              <a:rPr lang="en-US" dirty="0"/>
              <a:t>    "cloud architecture",</a:t>
            </a:r>
          </a:p>
          <a:p>
            <a:r>
              <a:rPr lang="en-US" dirty="0"/>
              <a:t>    "system design basics",</a:t>
            </a:r>
          </a:p>
          <a:p>
            <a:r>
              <a:rPr lang="en-US" dirty="0"/>
              <a:t>    "</a:t>
            </a:r>
            <a:r>
              <a:rPr lang="en-US" dirty="0" err="1"/>
              <a:t>sde</a:t>
            </a:r>
            <a:r>
              <a:rPr lang="en-US" dirty="0"/>
              <a:t> interview prep",</a:t>
            </a:r>
          </a:p>
          <a:p>
            <a:r>
              <a:rPr lang="en-US" dirty="0"/>
              <a:t>    "scalable systems"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categoryName</a:t>
            </a:r>
            <a:r>
              <a:rPr lang="en-US" dirty="0"/>
              <a:t>": "Education",</a:t>
            </a:r>
          </a:p>
          <a:p>
            <a:r>
              <a:rPr lang="en-US" dirty="0"/>
              <a:t>  "</a:t>
            </a:r>
            <a:r>
              <a:rPr lang="en-US" dirty="0" err="1"/>
              <a:t>privacyStatus</a:t>
            </a:r>
            <a:r>
              <a:rPr lang="en-US" dirty="0"/>
              <a:t>": "public",</a:t>
            </a:r>
          </a:p>
          <a:p>
            <a:r>
              <a:rPr lang="en-US" dirty="0"/>
              <a:t>  "thumbnail": "C:/Users/YourName/Videos/scalability-thumbnail.png",</a:t>
            </a:r>
          </a:p>
          <a:p>
            <a:r>
              <a:rPr lang="en-US" dirty="0"/>
              <a:t>  "</a:t>
            </a:r>
            <a:r>
              <a:rPr lang="en-US" dirty="0" err="1"/>
              <a:t>playlistName</a:t>
            </a:r>
            <a:r>
              <a:rPr lang="en-US" dirty="0"/>
              <a:t>": "System Design Interview Series",</a:t>
            </a:r>
          </a:p>
          <a:p>
            <a:r>
              <a:rPr lang="en-US" dirty="0"/>
              <a:t>  "</a:t>
            </a:r>
            <a:r>
              <a:rPr lang="en-US" dirty="0" err="1"/>
              <a:t>publishAt</a:t>
            </a:r>
            <a:r>
              <a:rPr lang="en-US" dirty="0"/>
              <a:t>": "2025-04-15 10:00:00",</a:t>
            </a:r>
          </a:p>
          <a:p>
            <a:r>
              <a:rPr lang="en-US" dirty="0"/>
              <a:t>  "</a:t>
            </a:r>
            <a:r>
              <a:rPr lang="en-US" dirty="0" err="1"/>
              <a:t>madeForKids</a:t>
            </a:r>
            <a:r>
              <a:rPr lang="en-US" dirty="0"/>
              <a:t>": false,</a:t>
            </a:r>
          </a:p>
          <a:p>
            <a:r>
              <a:rPr lang="en-US" dirty="0"/>
              <a:t>  "</a:t>
            </a:r>
            <a:r>
              <a:rPr lang="en-US" dirty="0" err="1"/>
              <a:t>ageRestriction</a:t>
            </a:r>
            <a:r>
              <a:rPr lang="en-US" dirty="0"/>
              <a:t>": false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F01EA-F5FB-448D-8F28-F5014A197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5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82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1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0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5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0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84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297" y="952291"/>
            <a:ext cx="6775494" cy="915761"/>
          </a:xfrm>
        </p:spPr>
        <p:txBody>
          <a:bodyPr/>
          <a:lstStyle/>
          <a:p>
            <a:r>
              <a:rPr dirty="0"/>
              <a:t>What is Scalability?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Interview question – 3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8"/>
            <a:ext cx="7304202" cy="2970395"/>
          </a:xfrm>
        </p:spPr>
        <p:txBody>
          <a:bodyPr wrap="square"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 system must be able to handle growing traffic with strategies like: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CDNs (Content Delivery Networks) to cache content near users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Load Balancers to distribute requests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Edge Servers for localized processing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Network scalability ensures minimal latency, high availability, and efficient traffic routing.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It’s especially critical for global services that need to serve users in different geographic regions efficiently.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Software/Application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8"/>
            <a:ext cx="7336858" cy="2954065"/>
          </a:xfrm>
        </p:spPr>
        <p:txBody>
          <a:bodyPr wrap="square"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Your code must scale too! Even the best hardware can't help bad architecture.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Optimize using: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Microservices (each service can scale independently)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Caching (e.g., Redis) to reduce database load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Queues (e.g., Kafka, RabbitMQ) to process tasks asynchronously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Load testing to identify and fix bottlenecks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Designing scalable applications also involves choosing statelessness, modularity, and distributed state management when needed.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 -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1511798"/>
            <a:ext cx="7312365" cy="3028311"/>
          </a:xfrm>
        </p:spPr>
        <p:txBody>
          <a:bodyPr wrap="square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Netflix uses horizontal scaling, microservices, CDNs, and Cassandra to stream content to millions of users worldwide.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They use AWS to dynamically scale services, global edge servers to reduce latency, and personalized content caching to deliver high-quality video efficiently.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Their architecture is built to survive failures, handle spikes (e.g., new season releases), and scale globally across regions.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Architecture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8"/>
            <a:ext cx="7296036" cy="2945901"/>
          </a:xfrm>
        </p:spPr>
        <p:txBody>
          <a:bodyPr wrap="square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Load Balancers (e.g., NGINX, AWS ELB) for traffic distribution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Microservices for independently scaling modules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Queues (Kafka, RabbitMQ) for async task processing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CDNs (CloudFront, Akamai) for static content delivery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Caching (Redis, Memcached) for fast data access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C</a:t>
            </a:r>
            <a:r>
              <a:rPr dirty="0"/>
              <a:t>hoosing the right combination of these tools helps create a flexible, resilient, and scalable system.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vs Scalability vs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9"/>
            <a:ext cx="7336858" cy="2970394"/>
          </a:xfrm>
        </p:spPr>
        <p:txBody>
          <a:bodyPr wrap="square"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| Concept      | Focus                               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|--------------|---------------------------------------|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| </a:t>
            </a:r>
            <a:r>
              <a:rPr b="1" dirty="0"/>
              <a:t>Scalability</a:t>
            </a:r>
            <a:r>
              <a:rPr dirty="0"/>
              <a:t> | How well a system grows with demand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| </a:t>
            </a:r>
            <a:r>
              <a:rPr b="1" dirty="0"/>
              <a:t>Performance</a:t>
            </a:r>
            <a:r>
              <a:rPr dirty="0"/>
              <a:t> | How fast a system responds         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| </a:t>
            </a:r>
            <a:r>
              <a:rPr b="1" dirty="0"/>
              <a:t>Reliability</a:t>
            </a:r>
            <a:r>
              <a:rPr dirty="0"/>
              <a:t> | How consistently a system works    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These three traits are often interconnected. Improving one may impact the others. Scalability aims to grow the system </a:t>
            </a:r>
            <a:r>
              <a:rPr b="1" dirty="0"/>
              <a:t>without reducing</a:t>
            </a:r>
            <a:r>
              <a:rPr dirty="0"/>
              <a:t> performance or reliability.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Summary of Core Scalability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7527"/>
              </p:ext>
            </p:extLst>
          </p:nvPr>
        </p:nvGraphicFramePr>
        <p:xfrm>
          <a:off x="1088685" y="1494064"/>
          <a:ext cx="7339692" cy="284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0484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Scale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484">
                <a:tc>
                  <a:txBody>
                    <a:bodyPr/>
                    <a:lstStyle/>
                    <a:p>
                      <a:r>
                        <a:t>Vertical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Upgrade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Add RAM/CPU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Hardware limits, Single point of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484">
                <a:tc>
                  <a:txBody>
                    <a:bodyPr/>
                    <a:lstStyle/>
                    <a:p>
                      <a:r>
                        <a:t>Horizontal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servers behind a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Complex, Distributed coordination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484">
                <a:tc>
                  <a:txBody>
                    <a:bodyPr/>
                    <a:lstStyle/>
                    <a:p>
                      <a:r>
                        <a:t>Database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Shard/Replicate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MongoDB, 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Consistency and partitioning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8"/>
            <a:ext cx="7394008" cy="3028312"/>
          </a:xfrm>
        </p:spPr>
        <p:txBody>
          <a:bodyPr wrap="square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Scalability isn’t just about hardware — it’s about smart, distributed, well-architected systems that grow efficiently.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It involves anticipating growth, designing modular components, using scalable databases, caching, cloud resources, and real-time monitoring.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Always design for scale early to avoid re-engineering later. Test under load, monitor continuously, and iterate intelligently.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Scalability?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8"/>
            <a:ext cx="7202456" cy="3028311"/>
          </a:xfrm>
        </p:spPr>
        <p:txBody>
          <a:bodyPr wrap="square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Scalability is the ability of a system to handle increased load (like users, data, traffic) </a:t>
            </a:r>
            <a:r>
              <a:rPr b="1" dirty="0"/>
              <a:t>without compromising performance</a:t>
            </a:r>
            <a:r>
              <a:rPr dirty="0"/>
              <a:t>. It determines how well a system can grow and adapt to changes.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In technical terms, a scalable system can manage increased demand by efficiently using resources such as CPU, memory, network, and storage — while continuing to deliver a consistent experience to users.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Scalability is not just about adding hardware — it's about smart design, distributed architecture, load balancing, and efficient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Scalability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8"/>
            <a:ext cx="7202456" cy="3028311"/>
          </a:xfrm>
        </p:spPr>
        <p:txBody>
          <a:bodyPr wrap="square"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Supports growing users or data volumes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Ensures good performance under heavy traffic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Enables cost-effective growth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Essential for modern apps like Netflix, Amazon, Facebook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Without scalability, systems may crash or slow down under pressure, leading to poor user experience, lost revenue, and reputational damage.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Scalable </a:t>
            </a:r>
            <a:r>
              <a:rPr dirty="0"/>
              <a:t>systems are more reliable, future-proof, and easier to expand when the business grows.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454649"/>
            <a:ext cx="7549129" cy="2954066"/>
          </a:xfrm>
        </p:spPr>
        <p:txBody>
          <a:bodyPr wrap="square"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- Vertical Scalability (Scale-Up): Upgrade the existing machine to handle more load.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- Horizontal Scalability (Scale-Out): Add more machines or instances to handle more users or requests.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- Database Scalability: Adjust how data is stored and accessed using sharding or replication.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- Network Scalability: Handle increased network traffic with CDNs, load balancers, and edge servers.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- Software/Application Scalability: Optimize the code and architecture to efficiently handle more traffic and processing tasks.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Each type requires different planning, tools, and architectural considerations to implement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Vertical Scalability (Scale-Up)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8"/>
            <a:ext cx="7202456" cy="2962231"/>
          </a:xfrm>
        </p:spPr>
        <p:txBody>
          <a:bodyPr wrap="square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You increase the capacity of a </a:t>
            </a:r>
            <a:r>
              <a:rPr sz="2000" b="1" dirty="0"/>
              <a:t>single machine</a:t>
            </a:r>
            <a:r>
              <a:rPr sz="2000" dirty="0"/>
              <a:t> — by adding more CPU, RAM, or storage.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Example: Upgrading a server from 8GB RAM to 64GB.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This is often the first step in scaling a system because it’s simple and doesn't require changing the architecture. However, it's limited by the maximum specs a single machine can support, and may result in a single point of failure.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Vertical Scalability -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8"/>
            <a:ext cx="7202456" cy="3028311"/>
          </a:xfrm>
        </p:spPr>
        <p:txBody>
          <a:bodyPr wrap="square"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✅ Pros: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Easier to implement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No major code changes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Quick performance boost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❌ Cons: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Hardware limits exist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Single point of failure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Expensive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Horizontal Scalability (Scale-Out)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6" y="1511798"/>
            <a:ext cx="6822508" cy="2962231"/>
          </a:xfrm>
        </p:spPr>
        <p:txBody>
          <a:bodyPr wrap="square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1800" dirty="0"/>
              <a:t>You add more machines to the system and distribute the load across them.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800" dirty="0"/>
              <a:t>Example: Adding more servers behind a load balancer to handle traffic.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800" dirty="0"/>
              <a:t>This approach is ideal for large-scale systems. It enables fault tolerance, high availability, and geo-distribution. It may require redesigning the application to make it stateless or distributed, using shared storage or distributed coordination.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Horizontal Scalability -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9"/>
            <a:ext cx="7524636" cy="2970394"/>
          </a:xfrm>
        </p:spPr>
        <p:txBody>
          <a:bodyPr wrap="square">
            <a:normAutofit fontScale="77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✅ Pros: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Highly fault-tolerant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Virtually unlimited growth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Better uptime and resilience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❌ Cons: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Complex to manage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May need app architecture redesign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Requires orchestration and distributed data handling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Horizontal scaling is the foundation of modern cloud-native and microservices-based architectures.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8"/>
            <a:ext cx="7202456" cy="3028311"/>
          </a:xfrm>
        </p:spPr>
        <p:txBody>
          <a:bodyPr wrap="square"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Vertical DB Scaling: Upgrade hardware (CPU, RAM, SSDs) for the database server.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Horizontal DB Scaling: Use sharding (splitting the database into smaller parts) and replication (duplicating data across nodes) to manage growth.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Distributed databases like Cassandra, </a:t>
            </a:r>
            <a:r>
              <a:rPr dirty="0" err="1"/>
              <a:t>CockroachDB</a:t>
            </a:r>
            <a:r>
              <a:rPr dirty="0"/>
              <a:t>, and Amazon DynamoDB are designed to scale horizontally across many nodes, ensuring high availability and massive throughput.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Scalability in databases is critical because a slow or overloaded DB can bottleneck the entire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stem_design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tem_design" id="{1A839668-1B47-4D3B-88B0-B22A4E7A9C9E}" vid="{F6789BDF-A258-4ECA-BDA4-7EDBF8A8BB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system_design</Template>
  <TotalTime>17</TotalTime>
  <Words>2367</Words>
  <Application>Microsoft Office PowerPoint</Application>
  <PresentationFormat>On-screen Show (16:9)</PresentationFormat>
  <Paragraphs>179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Gill Sans MT</vt:lpstr>
      <vt:lpstr>system_design</vt:lpstr>
      <vt:lpstr>What is Scalability?</vt:lpstr>
      <vt:lpstr>What is Scalability?</vt:lpstr>
      <vt:lpstr>Why is Scalability Important?</vt:lpstr>
      <vt:lpstr>Types of Scalability</vt:lpstr>
      <vt:lpstr>Vertical Scalability (Scale-Up)</vt:lpstr>
      <vt:lpstr>Vertical Scalability - Pros &amp; Cons</vt:lpstr>
      <vt:lpstr>Horizontal Scalability (Scale-Out)</vt:lpstr>
      <vt:lpstr>Horizontal Scalability - Pros &amp; Cons</vt:lpstr>
      <vt:lpstr>Database Scalability</vt:lpstr>
      <vt:lpstr>Network Scalability</vt:lpstr>
      <vt:lpstr>Software/Application Scalability</vt:lpstr>
      <vt:lpstr>Real-Life Example - Netflix</vt:lpstr>
      <vt:lpstr>Scalability Architecture Tools</vt:lpstr>
      <vt:lpstr>Performance vs Scalability vs Reliability</vt:lpstr>
      <vt:lpstr>Quick Summary of Core Scalability Types</vt:lpstr>
      <vt:lpstr>Takeaway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24</cp:revision>
  <dcterms:created xsi:type="dcterms:W3CDTF">2013-01-27T09:14:16Z</dcterms:created>
  <dcterms:modified xsi:type="dcterms:W3CDTF">2025-04-11T08:55:39Z</dcterms:modified>
  <cp:category/>
</cp:coreProperties>
</file>