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7315200" cy="12985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3" d="100"/>
          <a:sy n="43" d="100"/>
        </p:scale>
        <p:origin x="2846" y="62"/>
      </p:cViewPr>
      <p:guideLst>
        <p:guide orient="horz" pos="2160"/>
        <p:guide pos="2880"/>
      </p:guideLst>
    </p:cSldViewPr>
  </p:slideViewPr>
  <p:notesTextViewPr>
    <p:cViewPr>
      <p:scale>
        <a:sx n="100" d="100"/>
        <a:sy n="100" d="100"/>
      </p:scale>
      <p:origin x="0" y="-4843"/>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E36EA-733A-408D-A133-AB9E1ED85370}" type="datetimeFigureOut">
              <a:rPr lang="en-IN" smtClean="0"/>
              <a:t>30-07-2025</a:t>
            </a:fld>
            <a:endParaRPr lang="en-IN"/>
          </a:p>
        </p:txBody>
      </p:sp>
      <p:sp>
        <p:nvSpPr>
          <p:cNvPr id="4" name="Slide Image Placeholder 3"/>
          <p:cNvSpPr>
            <a:spLocks noGrp="1" noRot="1" noChangeAspect="1"/>
          </p:cNvSpPr>
          <p:nvPr>
            <p:ph type="sldImg" idx="2"/>
          </p:nvPr>
        </p:nvSpPr>
        <p:spPr>
          <a:xfrm>
            <a:off x="2559050" y="1143000"/>
            <a:ext cx="17399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1032C-1220-4C69-BA6A-AAE92D50DE01}" type="slidenum">
              <a:rPr lang="en-IN" smtClean="0"/>
              <a:t>‹#›</a:t>
            </a:fld>
            <a:endParaRPr lang="en-IN"/>
          </a:p>
        </p:txBody>
      </p:sp>
    </p:spTree>
    <p:extLst>
      <p:ext uri="{BB962C8B-B14F-4D97-AF65-F5344CB8AC3E}">
        <p14:creationId xmlns:p14="http://schemas.microsoft.com/office/powerpoint/2010/main" val="211442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Here's the </a:t>
            </a:r>
            <a:r>
              <a:rPr lang="en-US" b="1" dirty="0"/>
              <a:t>voiceover script</a:t>
            </a:r>
            <a:r>
              <a:rPr lang="en-US" dirty="0"/>
              <a:t> for the </a:t>
            </a:r>
            <a:r>
              <a:rPr lang="en-US" b="1" dirty="0"/>
              <a:t>first slide</a:t>
            </a:r>
            <a:r>
              <a:rPr lang="en-US" dirty="0"/>
              <a:t> titled:</a:t>
            </a:r>
          </a:p>
          <a:p>
            <a:r>
              <a:rPr lang="en-US" b="1" dirty="0"/>
              <a:t>🎙️ Slide 1: Introduction to Arrays and Slices</a:t>
            </a:r>
          </a:p>
          <a:p>
            <a:r>
              <a:rPr lang="en-US" dirty="0"/>
              <a:t>Let’s talk about two really important building blocks in Go — </a:t>
            </a:r>
            <a:r>
              <a:rPr lang="en-US" b="1" dirty="0"/>
              <a:t>arrays</a:t>
            </a:r>
            <a:r>
              <a:rPr lang="en-US" dirty="0"/>
              <a:t> and </a:t>
            </a:r>
            <a:r>
              <a:rPr lang="en-US" b="1" dirty="0"/>
              <a:t>slices</a:t>
            </a:r>
            <a:r>
              <a:rPr lang="en-US" dirty="0"/>
              <a:t>.</a:t>
            </a:r>
            <a:br>
              <a:rPr lang="en-US" dirty="0"/>
            </a:br>
            <a:r>
              <a:rPr lang="en-US" dirty="0"/>
              <a:t>[pause]</a:t>
            </a:r>
          </a:p>
          <a:p>
            <a:r>
              <a:rPr lang="en-US" dirty="0"/>
              <a:t>They might look similar at first glance, but they behave very differently.</a:t>
            </a:r>
            <a:br>
              <a:rPr lang="en-US" dirty="0"/>
            </a:br>
            <a:r>
              <a:rPr lang="en-US" dirty="0"/>
              <a:t>[pause]</a:t>
            </a:r>
          </a:p>
          <a:p>
            <a:r>
              <a:rPr lang="en-US" dirty="0"/>
              <a:t>And understanding this difference can make your Go programs </a:t>
            </a:r>
            <a:r>
              <a:rPr lang="en-US" b="1" dirty="0"/>
              <a:t>cleaner</a:t>
            </a:r>
            <a:r>
              <a:rPr lang="en-US" dirty="0"/>
              <a:t>, </a:t>
            </a:r>
            <a:r>
              <a:rPr lang="en-US" b="1" dirty="0"/>
              <a:t>faster</a:t>
            </a:r>
            <a:r>
              <a:rPr lang="en-US" dirty="0"/>
              <a:t>, and easier to work with.</a:t>
            </a:r>
            <a:br>
              <a:rPr lang="en-US" dirty="0"/>
            </a:br>
            <a:r>
              <a:rPr lang="en-US" dirty="0"/>
              <a:t>[pause]</a:t>
            </a:r>
          </a:p>
          <a:p>
            <a:r>
              <a:rPr lang="en-US" dirty="0"/>
              <a:t>So first — what are they?</a:t>
            </a:r>
            <a:br>
              <a:rPr lang="en-US" dirty="0"/>
            </a:br>
            <a:r>
              <a:rPr lang="en-US" dirty="0"/>
              <a:t>[pause]</a:t>
            </a:r>
          </a:p>
          <a:p>
            <a:r>
              <a:rPr lang="en-US" dirty="0"/>
              <a:t>Think of an </a:t>
            </a:r>
            <a:r>
              <a:rPr lang="en-US" b="1" dirty="0"/>
              <a:t>array</a:t>
            </a:r>
            <a:r>
              <a:rPr lang="en-US" dirty="0"/>
              <a:t> like a container that holds a fixed number of items.</a:t>
            </a:r>
            <a:br>
              <a:rPr lang="en-US" dirty="0"/>
            </a:br>
            <a:r>
              <a:rPr lang="en-US" dirty="0"/>
              <a:t>You decide the size once — and that’s it. You can’t change it later.</a:t>
            </a:r>
            <a:br>
              <a:rPr lang="en-US" dirty="0"/>
            </a:br>
            <a:r>
              <a:rPr lang="en-US" dirty="0"/>
              <a:t>[pause]</a:t>
            </a:r>
          </a:p>
          <a:p>
            <a:r>
              <a:rPr lang="en-US" dirty="0"/>
              <a:t>Now a </a:t>
            </a:r>
            <a:r>
              <a:rPr lang="en-US" b="1" dirty="0"/>
              <a:t>slice</a:t>
            </a:r>
            <a:r>
              <a:rPr lang="en-US" dirty="0"/>
              <a:t>, on the other hand, is more like a flexible basket.</a:t>
            </a:r>
            <a:br>
              <a:rPr lang="en-US" dirty="0"/>
            </a:br>
            <a:r>
              <a:rPr lang="en-US" dirty="0"/>
              <a:t>You can keep adding things — and it will </a:t>
            </a:r>
            <a:r>
              <a:rPr lang="en-US" b="1" dirty="0"/>
              <a:t>grow automatically</a:t>
            </a:r>
            <a:r>
              <a:rPr lang="en-US" dirty="0"/>
              <a:t>.</a:t>
            </a:r>
            <a:br>
              <a:rPr lang="en-US" dirty="0"/>
            </a:br>
            <a:r>
              <a:rPr lang="en-US" dirty="0"/>
              <a:t>[pause]</a:t>
            </a:r>
          </a:p>
          <a:p>
            <a:r>
              <a:rPr lang="en-US" dirty="0"/>
              <a:t>That’s why slices are used much more often in real Go projects.</a:t>
            </a:r>
            <a:br>
              <a:rPr lang="en-US" dirty="0"/>
            </a:br>
            <a:r>
              <a:rPr lang="en-US" dirty="0"/>
              <a:t>[pause]</a:t>
            </a:r>
          </a:p>
          <a:p>
            <a:r>
              <a:rPr lang="en-US" dirty="0"/>
              <a:t>Here’s a simple way to look at it — arrays give you </a:t>
            </a:r>
            <a:r>
              <a:rPr lang="en-US" b="1" dirty="0"/>
              <a:t>control</a:t>
            </a:r>
            <a:r>
              <a:rPr lang="en-US" dirty="0"/>
              <a:t>, but slices give you </a:t>
            </a:r>
            <a:r>
              <a:rPr lang="en-US" b="1" dirty="0"/>
              <a:t>freedom</a:t>
            </a:r>
            <a:r>
              <a:rPr lang="en-US" dirty="0"/>
              <a:t>.</a:t>
            </a:r>
            <a:br>
              <a:rPr lang="en-US" dirty="0"/>
            </a:br>
            <a:r>
              <a:rPr lang="en-US" dirty="0"/>
              <a:t>[pause]</a:t>
            </a:r>
          </a:p>
          <a:p>
            <a:r>
              <a:rPr lang="en-US" dirty="0"/>
              <a:t>In this video, we’ll see how both work, when to use each,</a:t>
            </a:r>
            <a:br>
              <a:rPr lang="en-US" dirty="0"/>
            </a:br>
            <a:r>
              <a:rPr lang="en-US" dirty="0"/>
              <a:t>and what makes slices so powerful in day-to-day Go code.</a:t>
            </a:r>
            <a:br>
              <a:rPr lang="en-US" dirty="0"/>
            </a:br>
            <a:r>
              <a:rPr lang="en-US" dirty="0"/>
              <a:t>[pause]</a:t>
            </a:r>
          </a:p>
          <a:p>
            <a:r>
              <a:rPr lang="en-US" dirty="0"/>
              <a:t>Let’s begin with arrays first.</a:t>
            </a:r>
          </a:p>
          <a:p>
            <a:r>
              <a:rPr lang="en-US" dirty="0"/>
              <a:t>Now say </a:t>
            </a:r>
            <a:r>
              <a:rPr lang="en-US" b="1" dirty="0"/>
              <a:t>“yes”</a:t>
            </a:r>
            <a:r>
              <a:rPr lang="en-US" dirty="0"/>
              <a:t> to continue to the next slide.</a:t>
            </a:r>
          </a:p>
        </p:txBody>
      </p:sp>
      <p:sp>
        <p:nvSpPr>
          <p:cNvPr id="4" name="Slide Number Placeholder 3"/>
          <p:cNvSpPr>
            <a:spLocks noGrp="1"/>
          </p:cNvSpPr>
          <p:nvPr>
            <p:ph type="sldNum" sz="quarter" idx="5"/>
          </p:nvPr>
        </p:nvSpPr>
        <p:spPr/>
        <p:txBody>
          <a:bodyPr/>
          <a:lstStyle/>
          <a:p>
            <a:fld id="{E141032C-1220-4C69-BA6A-AAE92D50DE01}" type="slidenum">
              <a:rPr lang="en-IN" smtClean="0"/>
              <a:t>1</a:t>
            </a:fld>
            <a:endParaRPr lang="en-IN"/>
          </a:p>
        </p:txBody>
      </p:sp>
    </p:spTree>
    <p:extLst>
      <p:ext uri="{BB962C8B-B14F-4D97-AF65-F5344CB8AC3E}">
        <p14:creationId xmlns:p14="http://schemas.microsoft.com/office/powerpoint/2010/main" val="385412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 Here's the </a:t>
            </a:r>
            <a:r>
              <a:rPr lang="en-US" b="1" dirty="0"/>
              <a:t>voiceover script</a:t>
            </a:r>
            <a:r>
              <a:rPr lang="en-US" dirty="0"/>
              <a:t> for the </a:t>
            </a:r>
            <a:r>
              <a:rPr lang="en-US" b="1" dirty="0"/>
              <a:t>first slide</a:t>
            </a:r>
            <a:r>
              <a:rPr lang="en-US" dirty="0"/>
              <a:t> titled:</a:t>
            </a:r>
          </a:p>
          <a:p>
            <a:r>
              <a:rPr lang="en-US" b="1" dirty="0"/>
              <a:t>🎙️ Slide 1: Introduction to Arrays and Slices</a:t>
            </a:r>
          </a:p>
          <a:p>
            <a:r>
              <a:rPr lang="en-US" dirty="0"/>
              <a:t>Let’s talk about two really important building blocks in Go — </a:t>
            </a:r>
            <a:r>
              <a:rPr lang="en-US" b="1" dirty="0"/>
              <a:t>arrays</a:t>
            </a:r>
            <a:r>
              <a:rPr lang="en-US" dirty="0"/>
              <a:t> and </a:t>
            </a:r>
            <a:r>
              <a:rPr lang="en-US" b="1" dirty="0"/>
              <a:t>slices</a:t>
            </a:r>
            <a:r>
              <a:rPr lang="en-US" dirty="0"/>
              <a:t>.</a:t>
            </a:r>
            <a:br>
              <a:rPr lang="en-US" dirty="0"/>
            </a:br>
            <a:r>
              <a:rPr lang="en-US" dirty="0"/>
              <a:t>[pause]</a:t>
            </a:r>
          </a:p>
          <a:p>
            <a:r>
              <a:rPr lang="en-US" dirty="0"/>
              <a:t>They might look similar at first glance, but they behave very differently.</a:t>
            </a:r>
            <a:br>
              <a:rPr lang="en-US" dirty="0"/>
            </a:br>
            <a:r>
              <a:rPr lang="en-US" dirty="0"/>
              <a:t>[pause]</a:t>
            </a:r>
          </a:p>
          <a:p>
            <a:r>
              <a:rPr lang="en-US" dirty="0"/>
              <a:t>And understanding this difference can make your Go programs </a:t>
            </a:r>
            <a:r>
              <a:rPr lang="en-US" b="1" dirty="0"/>
              <a:t>cleaner</a:t>
            </a:r>
            <a:r>
              <a:rPr lang="en-US" dirty="0"/>
              <a:t>, </a:t>
            </a:r>
            <a:r>
              <a:rPr lang="en-US" b="1" dirty="0"/>
              <a:t>faster</a:t>
            </a:r>
            <a:r>
              <a:rPr lang="en-US" dirty="0"/>
              <a:t>, and easier to work with.</a:t>
            </a:r>
            <a:br>
              <a:rPr lang="en-US" dirty="0"/>
            </a:br>
            <a:r>
              <a:rPr lang="en-US" dirty="0"/>
              <a:t>[pause]</a:t>
            </a:r>
          </a:p>
          <a:p>
            <a:r>
              <a:rPr lang="en-US" dirty="0"/>
              <a:t>So first — what are they?</a:t>
            </a:r>
            <a:br>
              <a:rPr lang="en-US" dirty="0"/>
            </a:br>
            <a:r>
              <a:rPr lang="en-US" dirty="0"/>
              <a:t>[pause]</a:t>
            </a:r>
          </a:p>
          <a:p>
            <a:r>
              <a:rPr lang="en-US" dirty="0"/>
              <a:t>Think of an </a:t>
            </a:r>
            <a:r>
              <a:rPr lang="en-US" b="1" dirty="0"/>
              <a:t>array</a:t>
            </a:r>
            <a:r>
              <a:rPr lang="en-US" dirty="0"/>
              <a:t> like a container that holds a fixed number of items.</a:t>
            </a:r>
            <a:br>
              <a:rPr lang="en-US" dirty="0"/>
            </a:br>
            <a:r>
              <a:rPr lang="en-US" dirty="0"/>
              <a:t>You decide the size once — and that’s it. You can’t change it later.</a:t>
            </a:r>
            <a:br>
              <a:rPr lang="en-US" dirty="0"/>
            </a:br>
            <a:r>
              <a:rPr lang="en-US" dirty="0"/>
              <a:t>[pause]</a:t>
            </a:r>
          </a:p>
          <a:p>
            <a:r>
              <a:rPr lang="en-US" dirty="0"/>
              <a:t>Now a </a:t>
            </a:r>
            <a:r>
              <a:rPr lang="en-US" b="1" dirty="0"/>
              <a:t>slice</a:t>
            </a:r>
            <a:r>
              <a:rPr lang="en-US" dirty="0"/>
              <a:t>, on the other hand, is more like a flexible basket.</a:t>
            </a:r>
            <a:br>
              <a:rPr lang="en-US" dirty="0"/>
            </a:br>
            <a:r>
              <a:rPr lang="en-US" dirty="0"/>
              <a:t>You can keep adding things — and it will </a:t>
            </a:r>
            <a:r>
              <a:rPr lang="en-US" b="1" dirty="0"/>
              <a:t>grow automatically</a:t>
            </a:r>
            <a:r>
              <a:rPr lang="en-US" dirty="0"/>
              <a:t>.</a:t>
            </a:r>
            <a:br>
              <a:rPr lang="en-US" dirty="0"/>
            </a:br>
            <a:r>
              <a:rPr lang="en-US" dirty="0"/>
              <a:t>[pause]</a:t>
            </a:r>
          </a:p>
          <a:p>
            <a:r>
              <a:rPr lang="en-US" dirty="0"/>
              <a:t>That’s why slices are used much more often in real Go projects.</a:t>
            </a:r>
            <a:br>
              <a:rPr lang="en-US" dirty="0"/>
            </a:br>
            <a:r>
              <a:rPr lang="en-US" dirty="0"/>
              <a:t>[pause]</a:t>
            </a:r>
          </a:p>
          <a:p>
            <a:r>
              <a:rPr lang="en-US" dirty="0"/>
              <a:t>Here’s a simple way to look at it — arrays give you </a:t>
            </a:r>
            <a:r>
              <a:rPr lang="en-US" b="1" dirty="0"/>
              <a:t>control</a:t>
            </a:r>
            <a:r>
              <a:rPr lang="en-US" dirty="0"/>
              <a:t>, but slices give you </a:t>
            </a:r>
            <a:r>
              <a:rPr lang="en-US" b="1" dirty="0"/>
              <a:t>freedom</a:t>
            </a:r>
            <a:r>
              <a:rPr lang="en-US" dirty="0"/>
              <a:t>.</a:t>
            </a:r>
            <a:br>
              <a:rPr lang="en-US" dirty="0"/>
            </a:br>
            <a:r>
              <a:rPr lang="en-US" dirty="0"/>
              <a:t>[pause]</a:t>
            </a:r>
          </a:p>
          <a:p>
            <a:r>
              <a:rPr lang="en-US" dirty="0"/>
              <a:t>In this video, we’ll see how both work, when to use each,</a:t>
            </a:r>
            <a:br>
              <a:rPr lang="en-US" dirty="0"/>
            </a:br>
            <a:r>
              <a:rPr lang="en-US" dirty="0"/>
              <a:t>and what makes slices so powerful in day-to-day Go code.</a:t>
            </a:r>
            <a:br>
              <a:rPr lang="en-US" dirty="0"/>
            </a:br>
            <a:r>
              <a:rPr lang="en-US" dirty="0"/>
              <a:t>[pause]</a:t>
            </a:r>
          </a:p>
          <a:p>
            <a:r>
              <a:rPr lang="en-US" dirty="0"/>
              <a:t>Let’s begin with arrays first.</a:t>
            </a:r>
          </a:p>
          <a:p>
            <a:r>
              <a:rPr lang="en-US" dirty="0"/>
              <a:t>Now say </a:t>
            </a:r>
            <a:r>
              <a:rPr lang="en-US" b="1" dirty="0"/>
              <a:t>“yes”</a:t>
            </a:r>
            <a:r>
              <a:rPr lang="en-US" dirty="0"/>
              <a:t> to continue to the next slide.</a:t>
            </a:r>
          </a:p>
        </p:txBody>
      </p:sp>
      <p:sp>
        <p:nvSpPr>
          <p:cNvPr id="4" name="Slide Number Placeholder 3"/>
          <p:cNvSpPr>
            <a:spLocks noGrp="1"/>
          </p:cNvSpPr>
          <p:nvPr>
            <p:ph type="sldNum" sz="quarter" idx="5"/>
          </p:nvPr>
        </p:nvSpPr>
        <p:spPr/>
        <p:txBody>
          <a:bodyPr/>
          <a:lstStyle/>
          <a:p>
            <a:fld id="{E141032C-1220-4C69-BA6A-AAE92D50DE01}" type="slidenum">
              <a:rPr lang="en-IN" smtClean="0"/>
              <a:t>2</a:t>
            </a:fld>
            <a:endParaRPr lang="en-IN"/>
          </a:p>
        </p:txBody>
      </p:sp>
    </p:spTree>
    <p:extLst>
      <p:ext uri="{BB962C8B-B14F-4D97-AF65-F5344CB8AC3E}">
        <p14:creationId xmlns:p14="http://schemas.microsoft.com/office/powerpoint/2010/main" val="16172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Here's the </a:t>
            </a:r>
            <a:r>
              <a:rPr lang="en-US" b="1" dirty="0"/>
              <a:t>voiceover script</a:t>
            </a:r>
            <a:r>
              <a:rPr lang="en-US" dirty="0"/>
              <a:t> for the </a:t>
            </a:r>
            <a:r>
              <a:rPr lang="en-US" b="1" dirty="0"/>
              <a:t>second slide</a:t>
            </a:r>
            <a:r>
              <a:rPr lang="en-US" dirty="0"/>
              <a:t>:</a:t>
            </a:r>
          </a:p>
          <a:p>
            <a:r>
              <a:rPr lang="en-US" b="1" dirty="0"/>
              <a:t>🎙️ Slide 2: What is an Array?</a:t>
            </a:r>
          </a:p>
          <a:p>
            <a:r>
              <a:rPr lang="en-US" dirty="0"/>
              <a:t>Let’s understand </a:t>
            </a:r>
            <a:r>
              <a:rPr lang="en-US" b="1" dirty="0"/>
              <a:t>arrays</a:t>
            </a:r>
            <a:r>
              <a:rPr lang="en-US" dirty="0"/>
              <a:t> now.</a:t>
            </a:r>
            <a:br>
              <a:rPr lang="en-US" dirty="0"/>
            </a:br>
            <a:r>
              <a:rPr lang="en-US" dirty="0"/>
              <a:t>[pause]</a:t>
            </a:r>
          </a:p>
          <a:p>
            <a:r>
              <a:rPr lang="en-US" dirty="0"/>
              <a:t>In Go, an array has a </a:t>
            </a:r>
            <a:r>
              <a:rPr lang="en-US" b="1" dirty="0"/>
              <a:t>fixed size</a:t>
            </a:r>
            <a:r>
              <a:rPr lang="en-US" dirty="0"/>
              <a:t> — and that size is part of its type.</a:t>
            </a:r>
            <a:br>
              <a:rPr lang="en-US" dirty="0"/>
            </a:br>
            <a:r>
              <a:rPr lang="en-US" dirty="0"/>
              <a:t>[pause]</a:t>
            </a:r>
          </a:p>
          <a:p>
            <a:r>
              <a:rPr lang="en-US" dirty="0"/>
              <a:t>What does that mean?</a:t>
            </a:r>
            <a:br>
              <a:rPr lang="en-US" dirty="0"/>
            </a:br>
            <a:r>
              <a:rPr lang="en-US" dirty="0"/>
              <a:t>Well, an array of 3 integers is </a:t>
            </a:r>
            <a:r>
              <a:rPr lang="en-US" b="1" dirty="0"/>
              <a:t>not</a:t>
            </a:r>
            <a:r>
              <a:rPr lang="en-US" dirty="0"/>
              <a:t> the same as an array of 4 integers.</a:t>
            </a:r>
            <a:br>
              <a:rPr lang="en-US" dirty="0"/>
            </a:br>
            <a:r>
              <a:rPr lang="en-US" dirty="0"/>
              <a:t>Even though they both hold numbers, their types are different.</a:t>
            </a:r>
            <a:br>
              <a:rPr lang="en-US" dirty="0"/>
            </a:br>
            <a:r>
              <a:rPr lang="en-US" dirty="0"/>
              <a:t>[pause]</a:t>
            </a:r>
          </a:p>
          <a:p>
            <a:r>
              <a:rPr lang="en-US" dirty="0"/>
              <a:t>Here’s a simple example —</a:t>
            </a:r>
          </a:p>
          <a:p>
            <a:r>
              <a:rPr lang="en-US" dirty="0"/>
              <a:t>var a [3]int = [3]int{1, 2, 3} This creates an array of 3 integers.</a:t>
            </a:r>
            <a:br>
              <a:rPr lang="en-US" dirty="0"/>
            </a:br>
            <a:r>
              <a:rPr lang="en-US" dirty="0"/>
              <a:t>You can </a:t>
            </a:r>
            <a:r>
              <a:rPr lang="en-US" b="1" dirty="0"/>
              <a:t>only store 3 values</a:t>
            </a:r>
            <a:r>
              <a:rPr lang="en-US" dirty="0"/>
              <a:t> in it. Not more, not less.</a:t>
            </a:r>
            <a:br>
              <a:rPr lang="en-US" dirty="0"/>
            </a:br>
            <a:r>
              <a:rPr lang="en-US" dirty="0"/>
              <a:t>[pause]</a:t>
            </a:r>
          </a:p>
          <a:p>
            <a:r>
              <a:rPr lang="en-US" dirty="0"/>
              <a:t>And there’s something important to know here —</a:t>
            </a:r>
            <a:br>
              <a:rPr lang="en-US" dirty="0"/>
            </a:br>
            <a:r>
              <a:rPr lang="en-US" dirty="0"/>
              <a:t>Arrays in Go live in </a:t>
            </a:r>
            <a:r>
              <a:rPr lang="en-US" b="1" dirty="0"/>
              <a:t>contiguous memory</a:t>
            </a:r>
            <a:r>
              <a:rPr lang="en-US" dirty="0"/>
              <a:t>.</a:t>
            </a:r>
            <a:br>
              <a:rPr lang="en-US" dirty="0"/>
            </a:br>
            <a:r>
              <a:rPr lang="en-US" dirty="0"/>
              <a:t>That just means all the elements are placed right next to each other in memory.</a:t>
            </a:r>
            <a:br>
              <a:rPr lang="en-US" dirty="0"/>
            </a:br>
            <a:r>
              <a:rPr lang="en-US" dirty="0"/>
              <a:t>[pause]</a:t>
            </a:r>
          </a:p>
          <a:p>
            <a:r>
              <a:rPr lang="en-US" dirty="0"/>
              <a:t>Now here’s the twist — when you pass an array to a function, it gets </a:t>
            </a:r>
            <a:r>
              <a:rPr lang="en-US" b="1" dirty="0"/>
              <a:t>copied</a:t>
            </a:r>
            <a:r>
              <a:rPr lang="en-US" dirty="0"/>
              <a:t>.</a:t>
            </a:r>
            <a:br>
              <a:rPr lang="en-US" dirty="0"/>
            </a:br>
            <a:r>
              <a:rPr lang="en-US" dirty="0"/>
              <a:t>[pause]</a:t>
            </a:r>
          </a:p>
          <a:p>
            <a:r>
              <a:rPr lang="en-US" dirty="0"/>
              <a:t>So if you change it inside the function…</a:t>
            </a:r>
            <a:br>
              <a:rPr lang="en-US" dirty="0"/>
            </a:br>
            <a:r>
              <a:rPr lang="en-US" dirty="0"/>
              <a:t>those changes </a:t>
            </a:r>
            <a:r>
              <a:rPr lang="en-US" b="1" dirty="0"/>
              <a:t>won’t affect</a:t>
            </a:r>
            <a:r>
              <a:rPr lang="en-US" dirty="0"/>
              <a:t> the original array outside.</a:t>
            </a:r>
            <a:br>
              <a:rPr lang="en-US" dirty="0"/>
            </a:br>
            <a:r>
              <a:rPr lang="en-US" dirty="0"/>
              <a:t>[pause]</a:t>
            </a:r>
          </a:p>
          <a:p>
            <a:r>
              <a:rPr lang="en-US" dirty="0"/>
              <a:t>That’s different from what you might see in other languages.</a:t>
            </a:r>
            <a:br>
              <a:rPr lang="en-US" dirty="0"/>
            </a:br>
            <a:r>
              <a:rPr lang="en-US" dirty="0"/>
              <a:t>So it's important to remember this behavior.</a:t>
            </a:r>
            <a:br>
              <a:rPr lang="en-US" dirty="0"/>
            </a:br>
            <a:r>
              <a:rPr lang="en-US" dirty="0"/>
              <a:t>[pause]</a:t>
            </a:r>
          </a:p>
          <a:p>
            <a:r>
              <a:rPr lang="en-US" dirty="0"/>
              <a:t>Arrays are useful when you need </a:t>
            </a:r>
            <a:r>
              <a:rPr lang="en-US" b="1" dirty="0"/>
              <a:t>fixed-size data</a:t>
            </a:r>
            <a:r>
              <a:rPr lang="en-US" dirty="0"/>
              <a:t> and don’t want it to change.</a:t>
            </a:r>
            <a:br>
              <a:rPr lang="en-US" dirty="0"/>
            </a:br>
            <a:r>
              <a:rPr lang="en-US" dirty="0"/>
              <a:t>[pause]</a:t>
            </a:r>
          </a:p>
          <a:p>
            <a:r>
              <a:rPr lang="en-US" dirty="0"/>
              <a:t>But what if you need flexibility?</a:t>
            </a:r>
            <a:br>
              <a:rPr lang="en-US" dirty="0"/>
            </a:br>
            <a:r>
              <a:rPr lang="en-US" dirty="0"/>
              <a:t>That’s where slices come in.</a:t>
            </a:r>
          </a:p>
          <a:p>
            <a:r>
              <a:rPr lang="en-US" dirty="0"/>
              <a:t>Say </a:t>
            </a:r>
            <a:r>
              <a:rPr lang="en-US" b="1" dirty="0"/>
              <a:t>“yes”</a:t>
            </a:r>
            <a:r>
              <a:rPr lang="en-US" dirty="0"/>
              <a:t> to move to the next slide on slices.</a:t>
            </a:r>
          </a:p>
        </p:txBody>
      </p:sp>
      <p:sp>
        <p:nvSpPr>
          <p:cNvPr id="4" name="Slide Number Placeholder 3"/>
          <p:cNvSpPr>
            <a:spLocks noGrp="1"/>
          </p:cNvSpPr>
          <p:nvPr>
            <p:ph type="sldNum" sz="quarter" idx="5"/>
          </p:nvPr>
        </p:nvSpPr>
        <p:spPr/>
        <p:txBody>
          <a:bodyPr/>
          <a:lstStyle/>
          <a:p>
            <a:fld id="{E141032C-1220-4C69-BA6A-AAE92D50DE01}" type="slidenum">
              <a:rPr lang="en-IN" smtClean="0"/>
              <a:t>3</a:t>
            </a:fld>
            <a:endParaRPr lang="en-IN"/>
          </a:p>
        </p:txBody>
      </p:sp>
    </p:spTree>
    <p:extLst>
      <p:ext uri="{BB962C8B-B14F-4D97-AF65-F5344CB8AC3E}">
        <p14:creationId xmlns:p14="http://schemas.microsoft.com/office/powerpoint/2010/main" val="333767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Awesome! Here's the </a:t>
            </a:r>
            <a:r>
              <a:rPr lang="en-US" b="1" dirty="0"/>
              <a:t>voiceover script</a:t>
            </a:r>
            <a:r>
              <a:rPr lang="en-US" dirty="0"/>
              <a:t> for the </a:t>
            </a:r>
            <a:r>
              <a:rPr lang="en-US" b="1" dirty="0"/>
              <a:t>third slide</a:t>
            </a:r>
            <a:r>
              <a:rPr lang="en-US" dirty="0"/>
              <a:t>:</a:t>
            </a:r>
          </a:p>
          <a:p>
            <a:r>
              <a:rPr lang="en-US" b="1" dirty="0"/>
              <a:t>🎙️ Slide 3: What is a Slice?</a:t>
            </a:r>
          </a:p>
          <a:p>
            <a:r>
              <a:rPr lang="en-US" dirty="0"/>
              <a:t>Now let’s explore </a:t>
            </a:r>
            <a:r>
              <a:rPr lang="en-US" b="1" dirty="0"/>
              <a:t>slices</a:t>
            </a:r>
            <a:r>
              <a:rPr lang="en-US" dirty="0"/>
              <a:t> — the more flexible version of arrays.</a:t>
            </a:r>
            <a:br>
              <a:rPr lang="en-US" dirty="0"/>
            </a:br>
            <a:r>
              <a:rPr lang="en-US" dirty="0"/>
              <a:t>[pause]</a:t>
            </a:r>
          </a:p>
          <a:p>
            <a:r>
              <a:rPr lang="en-US" dirty="0"/>
              <a:t>A slice is </a:t>
            </a:r>
            <a:r>
              <a:rPr lang="en-US" b="1" dirty="0"/>
              <a:t>built on top of an array</a:t>
            </a:r>
            <a:r>
              <a:rPr lang="en-US" dirty="0"/>
              <a:t>, but it’s way more powerful.</a:t>
            </a:r>
            <a:br>
              <a:rPr lang="en-US" dirty="0"/>
            </a:br>
            <a:r>
              <a:rPr lang="en-US" dirty="0"/>
              <a:t>[pause]</a:t>
            </a:r>
          </a:p>
          <a:p>
            <a:r>
              <a:rPr lang="en-US" dirty="0"/>
              <a:t>It has three things inside:</a:t>
            </a:r>
            <a:br>
              <a:rPr lang="en-US" dirty="0"/>
            </a:br>
            <a:r>
              <a:rPr lang="en-US" dirty="0"/>
              <a:t>a </a:t>
            </a:r>
            <a:r>
              <a:rPr lang="en-US" b="1" dirty="0"/>
              <a:t>pointer</a:t>
            </a:r>
            <a:r>
              <a:rPr lang="en-US" dirty="0"/>
              <a:t> to the array,</a:t>
            </a:r>
            <a:br>
              <a:rPr lang="en-US" dirty="0"/>
            </a:br>
            <a:r>
              <a:rPr lang="en-US" dirty="0"/>
              <a:t>a </a:t>
            </a:r>
            <a:r>
              <a:rPr lang="en-US" b="1" dirty="0"/>
              <a:t>length</a:t>
            </a:r>
            <a:r>
              <a:rPr lang="en-US" dirty="0"/>
              <a:t>,</a:t>
            </a:r>
            <a:br>
              <a:rPr lang="en-US" dirty="0"/>
            </a:br>
            <a:r>
              <a:rPr lang="en-US" dirty="0"/>
              <a:t>and a </a:t>
            </a:r>
            <a:r>
              <a:rPr lang="en-US" b="1" dirty="0"/>
              <a:t>capacity</a:t>
            </a:r>
            <a:r>
              <a:rPr lang="en-US" dirty="0"/>
              <a:t>.</a:t>
            </a:r>
            <a:br>
              <a:rPr lang="en-US" dirty="0"/>
            </a:br>
            <a:r>
              <a:rPr lang="en-US" dirty="0"/>
              <a:t>[pause]</a:t>
            </a:r>
          </a:p>
          <a:p>
            <a:r>
              <a:rPr lang="en-US" dirty="0"/>
              <a:t>But you don’t need to worry about all that right now.</a:t>
            </a:r>
            <a:br>
              <a:rPr lang="en-US" dirty="0"/>
            </a:br>
            <a:r>
              <a:rPr lang="en-US" dirty="0"/>
              <a:t>Let’s just see how it works.</a:t>
            </a:r>
            <a:br>
              <a:rPr lang="en-US" dirty="0"/>
            </a:br>
            <a:r>
              <a:rPr lang="en-US" dirty="0"/>
              <a:t>[pause]</a:t>
            </a:r>
          </a:p>
          <a:p>
            <a:r>
              <a:rPr lang="en-US" dirty="0"/>
              <a:t>Look at this example —</a:t>
            </a:r>
          </a:p>
          <a:p>
            <a:r>
              <a:rPr lang="en-US" dirty="0"/>
              <a:t>s := []int{1, 2, 3} This creates a slice with three numbers.</a:t>
            </a:r>
            <a:br>
              <a:rPr lang="en-US" dirty="0"/>
            </a:br>
            <a:r>
              <a:rPr lang="en-US" dirty="0"/>
              <a:t>Simple, right?</a:t>
            </a:r>
            <a:br>
              <a:rPr lang="en-US" dirty="0"/>
            </a:br>
            <a:r>
              <a:rPr lang="en-US" dirty="0"/>
              <a:t>[pause]</a:t>
            </a:r>
          </a:p>
          <a:p>
            <a:r>
              <a:rPr lang="en-US" dirty="0"/>
              <a:t>You can print it and see:</a:t>
            </a:r>
          </a:p>
          <a:p>
            <a:r>
              <a:rPr lang="en-US" dirty="0" err="1"/>
              <a:t>fmt.Println</a:t>
            </a:r>
            <a:r>
              <a:rPr lang="en-US" dirty="0"/>
              <a:t>(s) // [1 2 3] [pause]</a:t>
            </a:r>
          </a:p>
          <a:p>
            <a:r>
              <a:rPr lang="en-US" dirty="0"/>
              <a:t>But here’s the fun part —</a:t>
            </a:r>
            <a:br>
              <a:rPr lang="en-US" dirty="0"/>
            </a:br>
            <a:r>
              <a:rPr lang="en-US" dirty="0"/>
              <a:t>You can </a:t>
            </a:r>
            <a:r>
              <a:rPr lang="en-US" b="1" dirty="0"/>
              <a:t>add more elements</a:t>
            </a:r>
            <a:r>
              <a:rPr lang="en-US" dirty="0"/>
              <a:t> to this slice using append.</a:t>
            </a:r>
            <a:br>
              <a:rPr lang="en-US" dirty="0"/>
            </a:br>
            <a:r>
              <a:rPr lang="en-US" dirty="0"/>
              <a:t>[pause]</a:t>
            </a:r>
          </a:p>
          <a:p>
            <a:r>
              <a:rPr lang="en-US" dirty="0"/>
              <a:t>s = append(s, 4) </a:t>
            </a:r>
            <a:r>
              <a:rPr lang="en-US" dirty="0" err="1"/>
              <a:t>fmt.Println</a:t>
            </a:r>
            <a:r>
              <a:rPr lang="en-US" dirty="0"/>
              <a:t>(s) // [1 2 3 4] It just grows — </a:t>
            </a:r>
            <a:r>
              <a:rPr lang="en-US" b="1" dirty="0"/>
              <a:t>automatically</a:t>
            </a:r>
            <a:r>
              <a:rPr lang="en-US" dirty="0"/>
              <a:t>.</a:t>
            </a:r>
            <a:br>
              <a:rPr lang="en-US" dirty="0"/>
            </a:br>
            <a:r>
              <a:rPr lang="en-US" dirty="0"/>
              <a:t>No need to set the size in advance.</a:t>
            </a:r>
            <a:br>
              <a:rPr lang="en-US" dirty="0"/>
            </a:br>
            <a:r>
              <a:rPr lang="en-US" dirty="0"/>
              <a:t>[pause]</a:t>
            </a:r>
          </a:p>
          <a:p>
            <a:r>
              <a:rPr lang="en-US" dirty="0"/>
              <a:t>That’s why slices are used in most Go programs.</a:t>
            </a:r>
            <a:br>
              <a:rPr lang="en-US" dirty="0"/>
            </a:br>
            <a:r>
              <a:rPr lang="en-US" dirty="0"/>
              <a:t>They give you </a:t>
            </a:r>
            <a:r>
              <a:rPr lang="en-US" b="1" dirty="0"/>
              <a:t>flexibility</a:t>
            </a:r>
            <a:r>
              <a:rPr lang="en-US" dirty="0"/>
              <a:t> without too much hassle.</a:t>
            </a:r>
            <a:br>
              <a:rPr lang="en-US" dirty="0"/>
            </a:br>
            <a:r>
              <a:rPr lang="en-US" dirty="0"/>
              <a:t>[pause]</a:t>
            </a:r>
          </a:p>
          <a:p>
            <a:r>
              <a:rPr lang="en-US" dirty="0"/>
              <a:t>Behind the scenes, Go takes care of memory and resizing.</a:t>
            </a:r>
            <a:br>
              <a:rPr lang="en-US" dirty="0"/>
            </a:br>
            <a:r>
              <a:rPr lang="en-US" dirty="0"/>
              <a:t>You just focus on your logic.</a:t>
            </a:r>
            <a:br>
              <a:rPr lang="en-US" dirty="0"/>
            </a:br>
            <a:r>
              <a:rPr lang="en-US" dirty="0"/>
              <a:t>[pause]</a:t>
            </a:r>
          </a:p>
          <a:p>
            <a:r>
              <a:rPr lang="en-US" dirty="0"/>
              <a:t>So to sum it up —</a:t>
            </a:r>
            <a:br>
              <a:rPr lang="en-US" dirty="0"/>
            </a:br>
            <a:r>
              <a:rPr lang="en-US" b="1" dirty="0"/>
              <a:t>use arrays</a:t>
            </a:r>
            <a:r>
              <a:rPr lang="en-US" dirty="0"/>
              <a:t> when you need fixed size,</a:t>
            </a:r>
            <a:br>
              <a:rPr lang="en-US" dirty="0"/>
            </a:br>
            <a:r>
              <a:rPr lang="en-US" b="1" dirty="0"/>
              <a:t>use slices</a:t>
            </a:r>
            <a:r>
              <a:rPr lang="en-US" dirty="0"/>
              <a:t> when you need flexibility.</a:t>
            </a:r>
            <a:br>
              <a:rPr lang="en-US" dirty="0"/>
            </a:br>
            <a:r>
              <a:rPr lang="en-US" dirty="0"/>
              <a:t>[pause]</a:t>
            </a:r>
          </a:p>
          <a:p>
            <a:r>
              <a:rPr lang="en-US" dirty="0"/>
              <a:t>Now let’s wrap things up.</a:t>
            </a:r>
          </a:p>
          <a:p>
            <a:r>
              <a:rPr lang="en-US" b="1" dirty="0"/>
              <a:t>🎙️ Final Outro:</a:t>
            </a:r>
          </a:p>
          <a:p>
            <a:r>
              <a:rPr lang="en-US" dirty="0"/>
              <a:t>Thanks for watching this short and clear explanation.</a:t>
            </a:r>
            <a:br>
              <a:rPr lang="en-US" dirty="0"/>
            </a:br>
            <a:r>
              <a:rPr lang="en-US" dirty="0"/>
              <a:t>[pause]</a:t>
            </a:r>
          </a:p>
          <a:p>
            <a:r>
              <a:rPr lang="en-US" dirty="0"/>
              <a:t>If this helped you understand arrays and slices better,</a:t>
            </a:r>
            <a:br>
              <a:rPr lang="en-US" dirty="0"/>
            </a:br>
            <a:r>
              <a:rPr lang="en-US" dirty="0"/>
              <a:t>hit that </a:t>
            </a:r>
            <a:r>
              <a:rPr lang="en-US" b="1" dirty="0"/>
              <a:t>subscribe button</a:t>
            </a:r>
            <a:r>
              <a:rPr lang="en-US" dirty="0"/>
              <a:t> and give the video a </a:t>
            </a:r>
            <a:r>
              <a:rPr lang="en-US" b="1" dirty="0"/>
              <a:t>thumbs up</a:t>
            </a:r>
            <a:r>
              <a:rPr lang="en-US" dirty="0"/>
              <a:t>.</a:t>
            </a:r>
            <a:br>
              <a:rPr lang="en-US" dirty="0"/>
            </a:br>
            <a:r>
              <a:rPr lang="en-US" dirty="0"/>
              <a:t>[pause]</a:t>
            </a:r>
          </a:p>
          <a:p>
            <a:r>
              <a:rPr lang="en-US" dirty="0"/>
              <a:t>Keep learning and keep building — because every line of code adds up.</a:t>
            </a:r>
            <a:br>
              <a:rPr lang="en-US" dirty="0"/>
            </a:br>
            <a:r>
              <a:rPr lang="en-US" dirty="0"/>
              <a:t>[pause]</a:t>
            </a:r>
          </a:p>
          <a:p>
            <a:r>
              <a:rPr lang="en-US" dirty="0"/>
              <a:t>See you in the next one.</a:t>
            </a:r>
          </a:p>
          <a:p>
            <a:r>
              <a:rPr lang="en-US"/>
              <a:t>Let me know if you'd like to add bonus slides, animations, or edit any parts!</a:t>
            </a:r>
          </a:p>
        </p:txBody>
      </p:sp>
      <p:sp>
        <p:nvSpPr>
          <p:cNvPr id="4" name="Slide Number Placeholder 3"/>
          <p:cNvSpPr>
            <a:spLocks noGrp="1"/>
          </p:cNvSpPr>
          <p:nvPr>
            <p:ph type="sldNum" sz="quarter" idx="5"/>
          </p:nvPr>
        </p:nvSpPr>
        <p:spPr/>
        <p:txBody>
          <a:bodyPr/>
          <a:lstStyle/>
          <a:p>
            <a:fld id="{E141032C-1220-4C69-BA6A-AAE92D50DE01}" type="slidenum">
              <a:rPr lang="en-IN" smtClean="0"/>
              <a:t>4</a:t>
            </a:fld>
            <a:endParaRPr lang="en-IN"/>
          </a:p>
        </p:txBody>
      </p:sp>
    </p:spTree>
    <p:extLst>
      <p:ext uri="{BB962C8B-B14F-4D97-AF65-F5344CB8AC3E}">
        <p14:creationId xmlns:p14="http://schemas.microsoft.com/office/powerpoint/2010/main" val="353087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7056" y="1519169"/>
            <a:ext cx="4494812" cy="4812247"/>
          </a:xfrm>
        </p:spPr>
        <p:txBody>
          <a:bodyPr bIns="0" anchor="b">
            <a:normAutofit/>
          </a:bodyPr>
          <a:lstStyle>
            <a:lvl1pPr algn="l">
              <a:defRPr sz="4320"/>
            </a:lvl1pPr>
          </a:lstStyle>
          <a:p>
            <a:r>
              <a:rPr lang="en-US"/>
              <a:t>Click to edit Master title style</a:t>
            </a:r>
            <a:endParaRPr lang="en-US" dirty="0"/>
          </a:p>
        </p:txBody>
      </p:sp>
      <p:sp>
        <p:nvSpPr>
          <p:cNvPr id="3" name="Subtitle 2"/>
          <p:cNvSpPr>
            <a:spLocks noGrp="1"/>
          </p:cNvSpPr>
          <p:nvPr>
            <p:ph type="subTitle" idx="1"/>
          </p:nvPr>
        </p:nvSpPr>
        <p:spPr>
          <a:xfrm>
            <a:off x="1917056" y="6686403"/>
            <a:ext cx="4494812" cy="1851143"/>
          </a:xfrm>
        </p:spPr>
        <p:txBody>
          <a:bodyPr tIns="91440" bIns="91440">
            <a:normAutofit/>
          </a:bodyPr>
          <a:lstStyle>
            <a:lvl1pPr marL="0" indent="0" algn="l">
              <a:buNone/>
              <a:defRPr sz="1280" b="0" cap="all" baseline="0">
                <a:solidFill>
                  <a:schemeClr val="tx1"/>
                </a:solidFill>
              </a:defRPr>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a:xfrm>
            <a:off x="1917055" y="623552"/>
            <a:ext cx="2469034" cy="585478"/>
          </a:xfrm>
        </p:spPr>
        <p:txBody>
          <a:bodyPr/>
          <a:lstStyle/>
          <a:p>
            <a:endParaRPr lang="en-US"/>
          </a:p>
        </p:txBody>
      </p:sp>
      <p:sp>
        <p:nvSpPr>
          <p:cNvPr id="6" name="Slide Number Placeholder 5"/>
          <p:cNvSpPr>
            <a:spLocks noGrp="1"/>
          </p:cNvSpPr>
          <p:nvPr>
            <p:ph type="sldNum" sz="quarter" idx="12"/>
          </p:nvPr>
        </p:nvSpPr>
        <p:spPr>
          <a:xfrm>
            <a:off x="1147763" y="1512870"/>
            <a:ext cx="641604" cy="953534"/>
          </a:xfrm>
        </p:spPr>
        <p:txBody>
          <a:bodyPr/>
          <a:lstStyle/>
          <a:p>
            <a:fld id="{C1FF6DA9-008F-8B48-92A6-B652298478BF}" type="slidenum">
              <a:rPr lang="en-US" smtClean="0"/>
              <a:t>‹#›</a:t>
            </a:fld>
            <a:endParaRPr lang="en-US"/>
          </a:p>
        </p:txBody>
      </p:sp>
      <p:cxnSp>
        <p:nvCxnSpPr>
          <p:cNvPr id="15" name="Straight Connector 14"/>
          <p:cNvCxnSpPr/>
          <p:nvPr/>
        </p:nvCxnSpPr>
        <p:spPr>
          <a:xfrm>
            <a:off x="1917056" y="6681360"/>
            <a:ext cx="449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06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075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34423" y="1512873"/>
            <a:ext cx="882422" cy="882358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54793" y="1512873"/>
            <a:ext cx="4240876" cy="88235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5534422" y="1512873"/>
            <a:ext cx="0" cy="8823586"/>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48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0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793" y="3325265"/>
            <a:ext cx="4493602" cy="3574868"/>
          </a:xfrm>
        </p:spPr>
        <p:txBody>
          <a:bodyPr anchor="b">
            <a:normAutofit/>
          </a:bodyPr>
          <a:lstStyle>
            <a:lvl1pPr algn="l">
              <a:defRPr sz="2560"/>
            </a:lvl1pPr>
          </a:lstStyle>
          <a:p>
            <a:r>
              <a:rPr lang="en-US"/>
              <a:t>Click to edit Master title style</a:t>
            </a:r>
            <a:endParaRPr lang="en-US" dirty="0"/>
          </a:p>
        </p:txBody>
      </p:sp>
      <p:sp>
        <p:nvSpPr>
          <p:cNvPr id="3" name="Text Placeholder 2"/>
          <p:cNvSpPr>
            <a:spLocks noGrp="1"/>
          </p:cNvSpPr>
          <p:nvPr>
            <p:ph type="body" idx="1"/>
          </p:nvPr>
        </p:nvSpPr>
        <p:spPr>
          <a:xfrm>
            <a:off x="1154793" y="7207103"/>
            <a:ext cx="4493602" cy="1918000"/>
          </a:xfrm>
        </p:spPr>
        <p:txBody>
          <a:bodyPr tIns="91440">
            <a:normAutofit/>
          </a:bodyPr>
          <a:lstStyle>
            <a:lvl1pPr marL="0" indent="0" algn="l">
              <a:buNone/>
              <a:defRPr sz="1440">
                <a:solidFill>
                  <a:schemeClr val="tx1"/>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154793" y="7204810"/>
            <a:ext cx="44936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7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793" y="1524075"/>
            <a:ext cx="5257074" cy="200581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4792" y="3813425"/>
            <a:ext cx="2500697" cy="6509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11345" y="3813426"/>
            <a:ext cx="2500522" cy="65090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695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154793" y="1522700"/>
            <a:ext cx="5257075" cy="20001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4793" y="3824056"/>
            <a:ext cx="2500613" cy="1518494"/>
          </a:xfrm>
        </p:spPr>
        <p:txBody>
          <a:bodyPr anchor="b">
            <a:normAutofit/>
          </a:bodyPr>
          <a:lstStyle>
            <a:lvl1pPr marL="0" indent="0">
              <a:lnSpc>
                <a:spcPct val="100000"/>
              </a:lnSpc>
              <a:buNone/>
              <a:defRPr sz="1760" b="0" cap="all" baseline="0">
                <a:solidFill>
                  <a:schemeClr val="accent1"/>
                </a:solidFill>
              </a:defRPr>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4" name="Content Placeholder 3"/>
          <p:cNvSpPr>
            <a:spLocks noGrp="1"/>
          </p:cNvSpPr>
          <p:nvPr>
            <p:ph sz="half" idx="2"/>
          </p:nvPr>
        </p:nvSpPr>
        <p:spPr>
          <a:xfrm>
            <a:off x="1154793" y="5347809"/>
            <a:ext cx="2500613" cy="500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11345" y="3830596"/>
            <a:ext cx="2500522" cy="1519051"/>
          </a:xfrm>
        </p:spPr>
        <p:txBody>
          <a:bodyPr anchor="b">
            <a:normAutofit/>
          </a:bodyPr>
          <a:lstStyle>
            <a:lvl1pPr marL="0" indent="0">
              <a:lnSpc>
                <a:spcPct val="100000"/>
              </a:lnSpc>
              <a:buNone/>
              <a:defRPr sz="1760" b="0" cap="all" baseline="0">
                <a:solidFill>
                  <a:schemeClr val="accent1"/>
                </a:solidFill>
              </a:defRPr>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6" name="Content Placeholder 5"/>
          <p:cNvSpPr>
            <a:spLocks noGrp="1"/>
          </p:cNvSpPr>
          <p:nvPr>
            <p:ph sz="quarter" idx="4"/>
          </p:nvPr>
        </p:nvSpPr>
        <p:spPr>
          <a:xfrm>
            <a:off x="3911345" y="5342546"/>
            <a:ext cx="2500522" cy="4993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247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621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74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1234" y="1512871"/>
            <a:ext cx="1940760" cy="4254958"/>
          </a:xfrm>
        </p:spPr>
        <p:txBody>
          <a:bodyPr anchor="b">
            <a:normAutofit/>
          </a:bodyPr>
          <a:lstStyle>
            <a:lvl1pPr algn="l">
              <a:defRPr sz="1920"/>
            </a:lvl1pPr>
          </a:lstStyle>
          <a:p>
            <a:r>
              <a:rPr lang="en-US"/>
              <a:t>Click to edit Master title style</a:t>
            </a:r>
            <a:endParaRPr lang="en-US" dirty="0"/>
          </a:p>
        </p:txBody>
      </p:sp>
      <p:sp>
        <p:nvSpPr>
          <p:cNvPr id="3" name="Content Placeholder 2"/>
          <p:cNvSpPr>
            <a:spLocks noGrp="1"/>
          </p:cNvSpPr>
          <p:nvPr>
            <p:ph idx="1"/>
          </p:nvPr>
        </p:nvSpPr>
        <p:spPr>
          <a:xfrm>
            <a:off x="3349325" y="1512872"/>
            <a:ext cx="3062542" cy="882157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1234" y="6069660"/>
            <a:ext cx="1941895" cy="4256972"/>
          </a:xfrm>
        </p:spPr>
        <p:txBody>
          <a:bodyPr>
            <a:normAutofit/>
          </a:bodyPr>
          <a:lstStyle>
            <a:lvl1pPr marL="0" indent="0" algn="l">
              <a:buNone/>
              <a:defRPr sz="128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153398" y="6069657"/>
            <a:ext cx="19386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75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3997201" y="913001"/>
            <a:ext cx="2809110" cy="9749918"/>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55319" y="2138754"/>
            <a:ext cx="2595948" cy="3466245"/>
          </a:xfrm>
        </p:spPr>
        <p:txBody>
          <a:bodyPr anchor="b">
            <a:normAutofit/>
          </a:bodyPr>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12103" y="2125557"/>
            <a:ext cx="1787998" cy="7320962"/>
          </a:xfrm>
          <a:solidFill>
            <a:schemeClr val="bg1">
              <a:lumMod val="85000"/>
            </a:schemeClr>
          </a:solidFill>
          <a:ln w="9525" cap="sq">
            <a:noFill/>
            <a:miter lim="800000"/>
          </a:ln>
          <a:effectLst/>
        </p:spPr>
        <p:txBody>
          <a:bodyPr anchor="t"/>
          <a:lstStyle>
            <a:lvl1pPr marL="0" indent="0" algn="ctr">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794" y="5956994"/>
            <a:ext cx="2592229" cy="3794123"/>
          </a:xfrm>
        </p:spPr>
        <p:txBody>
          <a:bodyPr>
            <a:normAutofit/>
          </a:bodyPr>
          <a:lstStyle>
            <a:lvl1pPr marL="0" indent="0" algn="l">
              <a:buNone/>
              <a:defRPr sz="144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a:xfrm>
            <a:off x="1149331" y="10357276"/>
            <a:ext cx="2601936" cy="606159"/>
          </a:xfrm>
        </p:spPr>
        <p:txBody>
          <a:bodyPr/>
          <a:lstStyle>
            <a:lvl1pPr algn="l">
              <a:defRPr/>
            </a:lvl1p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a:xfrm>
            <a:off x="1150025" y="603353"/>
            <a:ext cx="2601242" cy="607689"/>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153025" y="5952474"/>
            <a:ext cx="259361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13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3816829"/>
            <a:ext cx="7315200" cy="77246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11541475"/>
            <a:ext cx="7315201" cy="1466960"/>
          </a:xfrm>
          <a:prstGeom prst="rect">
            <a:avLst/>
          </a:prstGeom>
        </p:spPr>
      </p:pic>
      <p:cxnSp>
        <p:nvCxnSpPr>
          <p:cNvPr id="13" name="Straight Connector 12"/>
          <p:cNvCxnSpPr/>
          <p:nvPr/>
        </p:nvCxnSpPr>
        <p:spPr>
          <a:xfrm>
            <a:off x="0" y="11552597"/>
            <a:ext cx="7315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54793" y="1523374"/>
            <a:ext cx="5257074" cy="198674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54793" y="3816829"/>
            <a:ext cx="5257074" cy="6533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17233" y="625563"/>
            <a:ext cx="1894634" cy="585478"/>
          </a:xfrm>
          <a:prstGeom prst="rect">
            <a:avLst/>
          </a:prstGeom>
        </p:spPr>
        <p:txBody>
          <a:bodyPr vert="horz" lIns="91440" tIns="45720" rIns="91440" bIns="45720" rtlCol="0" anchor="ctr"/>
          <a:lstStyle>
            <a:lvl1pPr algn="r">
              <a:defRPr sz="800">
                <a:solidFill>
                  <a:schemeClr val="tx1">
                    <a:tint val="75000"/>
                  </a:schemeClr>
                </a:solidFill>
              </a:defRPr>
            </a:lvl1pPr>
          </a:lstStyle>
          <a:p>
            <a:fld id="{5BCAD085-E8A6-8845-BD4E-CB4CCA059FC4}" type="datetimeFigureOut">
              <a:rPr lang="en-US" smtClean="0"/>
              <a:t>7/30/2025</a:t>
            </a:fld>
            <a:endParaRPr lang="en-US"/>
          </a:p>
        </p:txBody>
      </p:sp>
      <p:sp>
        <p:nvSpPr>
          <p:cNvPr id="5" name="Footer Placeholder 4"/>
          <p:cNvSpPr>
            <a:spLocks noGrp="1"/>
          </p:cNvSpPr>
          <p:nvPr>
            <p:ph type="ftr" sz="quarter" idx="3"/>
          </p:nvPr>
        </p:nvSpPr>
        <p:spPr>
          <a:xfrm>
            <a:off x="1154793" y="623552"/>
            <a:ext cx="3227203" cy="585478"/>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90180" y="1512870"/>
            <a:ext cx="636597" cy="953534"/>
          </a:xfrm>
          <a:prstGeom prst="rect">
            <a:avLst/>
          </a:prstGeom>
        </p:spPr>
        <p:txBody>
          <a:bodyPr vert="horz" lIns="91440" tIns="45720" rIns="91440" bIns="45720" rtlCol="0" anchor="t"/>
          <a:lstStyle>
            <a:lvl1pPr algn="r">
              <a:defRPr sz="224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47465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48640" rtl="0" eaLnBrk="1" latinLnBrk="0" hangingPunct="1">
        <a:lnSpc>
          <a:spcPct val="90000"/>
        </a:lnSpc>
        <a:spcBef>
          <a:spcPct val="0"/>
        </a:spcBef>
        <a:buNone/>
        <a:defRPr sz="2560" b="0" i="0" kern="1200" cap="all">
          <a:solidFill>
            <a:schemeClr val="tx1"/>
          </a:solidFill>
          <a:effectLst/>
          <a:latin typeface="+mj-lt"/>
          <a:ea typeface="+mj-ea"/>
          <a:cs typeface="+mj-cs"/>
        </a:defRPr>
      </a:lvl1pPr>
    </p:titleStyle>
    <p:bodyStyle>
      <a:lvl1pPr marL="182880" indent="-182880" algn="l" defTabSz="548640" rtl="0" eaLnBrk="1" latinLnBrk="0" hangingPunct="1">
        <a:lnSpc>
          <a:spcPct val="120000"/>
        </a:lnSpc>
        <a:spcBef>
          <a:spcPts val="8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1pPr>
      <a:lvl2pPr marL="54864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280" kern="1200" cap="none" baseline="0">
          <a:solidFill>
            <a:schemeClr val="tx1"/>
          </a:solidFill>
          <a:effectLst/>
          <a:latin typeface="+mn-lt"/>
          <a:ea typeface="+mn-ea"/>
          <a:cs typeface="+mn-cs"/>
        </a:defRPr>
      </a:lvl2pPr>
      <a:lvl3pPr marL="91440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280" kern="1200" cap="none">
          <a:solidFill>
            <a:schemeClr val="tx1"/>
          </a:solidFill>
          <a:effectLst/>
          <a:latin typeface="+mn-lt"/>
          <a:ea typeface="+mn-ea"/>
          <a:cs typeface="+mn-cs"/>
        </a:defRPr>
      </a:lvl3pPr>
      <a:lvl4pPr marL="128016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120" kern="1200" cap="none" baseline="0">
          <a:solidFill>
            <a:schemeClr val="tx1"/>
          </a:solidFill>
          <a:effectLst/>
          <a:latin typeface="+mn-lt"/>
          <a:ea typeface="+mn-ea"/>
          <a:cs typeface="+mn-cs"/>
        </a:defRPr>
      </a:lvl4pPr>
      <a:lvl5pPr marL="164592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960" kern="1200" cap="none">
          <a:solidFill>
            <a:schemeClr val="tx1"/>
          </a:solidFill>
          <a:effectLst/>
          <a:latin typeface="+mn-lt"/>
          <a:ea typeface="+mn-ea"/>
          <a:cs typeface="+mn-cs"/>
        </a:defRPr>
      </a:lvl5pPr>
      <a:lvl6pPr marL="201168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a:solidFill>
            <a:schemeClr val="tx1"/>
          </a:solidFill>
          <a:effectLst/>
          <a:latin typeface="+mn-lt"/>
          <a:ea typeface="+mn-ea"/>
          <a:cs typeface="+mn-cs"/>
        </a:defRPr>
      </a:lvl6pPr>
      <a:lvl7pPr marL="237744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a:solidFill>
            <a:schemeClr val="tx1"/>
          </a:solidFill>
          <a:effectLst/>
          <a:latin typeface="+mn-lt"/>
          <a:ea typeface="+mn-ea"/>
          <a:cs typeface="+mn-cs"/>
        </a:defRPr>
      </a:lvl7pPr>
      <a:lvl8pPr marL="274320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baseline="0">
          <a:solidFill>
            <a:schemeClr val="tx1"/>
          </a:solidFill>
          <a:effectLst/>
          <a:latin typeface="+mn-lt"/>
          <a:ea typeface="+mn-ea"/>
          <a:cs typeface="+mn-cs"/>
        </a:defRPr>
      </a:lvl8pPr>
      <a:lvl9pPr marL="310896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baseline="0">
          <a:solidFill>
            <a:schemeClr val="tx1"/>
          </a:solidFill>
          <a:effectLst/>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dirty="0"/>
          </a:p>
        </p:txBody>
      </p:sp>
      <p:sp>
        <p:nvSpPr>
          <p:cNvPr id="3" name="Subtitle 2"/>
          <p:cNvSpPr>
            <a:spLocks noGrp="1"/>
          </p:cNvSpPr>
          <p:nvPr>
            <p:ph type="subTitle" idx="1"/>
          </p:nvPr>
        </p:nvSpPr>
        <p:spPr/>
        <p:txBody>
          <a:bodyPr/>
          <a:lstStyle/>
          <a:p>
            <a:endParaRPr dirty="0"/>
          </a:p>
        </p:txBody>
      </p:sp>
      <p:sp>
        <p:nvSpPr>
          <p:cNvPr id="4" name="TextBox 3"/>
          <p:cNvSpPr txBox="1"/>
          <p:nvPr/>
        </p:nvSpPr>
        <p:spPr>
          <a:xfrm>
            <a:off x="720000" y="2880000"/>
            <a:ext cx="5875200" cy="2160000"/>
          </a:xfrm>
          <a:prstGeom prst="rect">
            <a:avLst/>
          </a:prstGeom>
          <a:noFill/>
        </p:spPr>
        <p:txBody>
          <a:bodyPr wrap="square">
            <a:spAutoFit/>
          </a:bodyPr>
          <a:lstStyle/>
          <a:p>
            <a:endParaRPr dirty="0"/>
          </a:p>
          <a:p>
            <a:pPr algn="ctr">
              <a:defRPr sz="4000" b="1">
                <a:latin typeface="Arial"/>
              </a:defRPr>
            </a:pPr>
            <a:r>
              <a:rPr dirty="0"/>
              <a:t>Introduction to Arrays and Slices</a:t>
            </a:r>
          </a:p>
        </p:txBody>
      </p:sp>
      <p:cxnSp>
        <p:nvCxnSpPr>
          <p:cNvPr id="18" name="Connector: Curved 17">
            <a:extLst>
              <a:ext uri="{FF2B5EF4-FFF2-40B4-BE49-F238E27FC236}">
                <a16:creationId xmlns:a16="http://schemas.microsoft.com/office/drawing/2014/main" id="{E2D290CF-5F3B-3A47-ADDF-DBD46B69AC85}"/>
              </a:ext>
            </a:extLst>
          </p:cNvPr>
          <p:cNvCxnSpPr>
            <a:cxnSpLocks/>
          </p:cNvCxnSpPr>
          <p:nvPr/>
        </p:nvCxnSpPr>
        <p:spPr>
          <a:xfrm rot="10800000" flipV="1">
            <a:off x="1990167" y="7477093"/>
            <a:ext cx="914399" cy="4303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6686B2-2379-7510-9322-FFB53EDDF294}"/>
              </a:ext>
            </a:extLst>
          </p:cNvPr>
          <p:cNvPicPr>
            <a:picLocks noChangeAspect="1"/>
          </p:cNvPicPr>
          <p:nvPr/>
        </p:nvPicPr>
        <p:blipFill>
          <a:blip r:embed="rId3"/>
          <a:stretch>
            <a:fillRect/>
          </a:stretch>
        </p:blipFill>
        <p:spPr>
          <a:xfrm>
            <a:off x="0" y="7950114"/>
            <a:ext cx="7315200" cy="1495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Conclusion</a:t>
            </a:r>
          </a:p>
        </p:txBody>
      </p:sp>
      <p:sp>
        <p:nvSpPr>
          <p:cNvPr id="4" name="TextBox 3"/>
          <p:cNvSpPr txBox="1"/>
          <p:nvPr/>
        </p:nvSpPr>
        <p:spPr>
          <a:xfrm>
            <a:off x="720000" y="2880000"/>
            <a:ext cx="6595200" cy="8778600"/>
          </a:xfrm>
          <a:prstGeom prst="rect">
            <a:avLst/>
          </a:prstGeom>
          <a:noFill/>
        </p:spPr>
        <p:txBody>
          <a:bodyPr wrap="square" lIns="360000" tIns="360000" rIns="360000" bIns="360000">
            <a:spAutoFit/>
          </a:bodyPr>
          <a:lstStyle/>
          <a:p>
            <a:endParaRPr dirty="0"/>
          </a:p>
          <a:p>
            <a:pPr algn="l">
              <a:lnSpc>
                <a:spcPct val="120000"/>
              </a:lnSpc>
              <a:defRPr sz="2800">
                <a:solidFill>
                  <a:srgbClr val="000000"/>
                </a:solidFill>
                <a:latin typeface="Arial"/>
              </a:defRPr>
            </a:pPr>
            <a:r>
              <a:rPr dirty="0"/>
              <a:t>✅ Arrays are fixed-size, value-type collections best suited for specific performance-critical or low-level use cases. </a:t>
            </a:r>
            <a:endParaRPr lang="en-US" dirty="0"/>
          </a:p>
          <a:p>
            <a:pPr algn="l">
              <a:lnSpc>
                <a:spcPct val="120000"/>
              </a:lnSpc>
              <a:defRPr sz="2800">
                <a:solidFill>
                  <a:srgbClr val="000000"/>
                </a:solidFill>
                <a:latin typeface="Arial"/>
              </a:defRPr>
            </a:pPr>
            <a:r>
              <a:rPr dirty="0"/>
              <a:t>✅ Slices are dynamically-sized, reference-type views into arrays that provide powerful tools for managing collections, making them the go-to choice for most Go developers. Understanding the mechanics behind slices — such as how they manage capacity and share underlying arrays — is key to mastering Go and writing high-performance, idiomatic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sp>
        <p:nvSpPr>
          <p:cNvPr id="4" name="TextBox 3"/>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 Summary</a:t>
            </a:r>
          </a:p>
        </p:txBody>
      </p:sp>
      <p:sp>
        <p:nvSpPr>
          <p:cNvPr id="5" name="TextBox 4"/>
          <p:cNvSpPr txBox="1"/>
          <p:nvPr/>
        </p:nvSpPr>
        <p:spPr>
          <a:xfrm>
            <a:off x="720000" y="2880000"/>
            <a:ext cx="5875200" cy="9000000"/>
          </a:xfrm>
          <a:prstGeom prst="rect">
            <a:avLst/>
          </a:prstGeom>
          <a:noFill/>
        </p:spPr>
        <p:txBody>
          <a:bodyPr wrap="square">
            <a:spAutoFit/>
          </a:bodyPr>
          <a:lstStyle/>
          <a:p>
            <a:endParaRPr/>
          </a:p>
          <a:p>
            <a:pPr>
              <a:spcAft>
                <a:spcPts val="1200"/>
              </a:spcAft>
              <a:defRPr sz="2400">
                <a:solidFill>
                  <a:srgbClr val="000000"/>
                </a:solidFill>
                <a:latin typeface="Arial"/>
              </a:defRPr>
            </a:pPr>
            <a:r>
              <a:t>1. Introduction to Arrays and Slices</a:t>
            </a:r>
          </a:p>
          <a:p>
            <a:pPr>
              <a:spcAft>
                <a:spcPts val="1200"/>
              </a:spcAft>
              <a:defRPr sz="2400">
                <a:solidFill>
                  <a:srgbClr val="000000"/>
                </a:solidFill>
                <a:latin typeface="Arial"/>
              </a:defRPr>
            </a:pPr>
            <a:r>
              <a:t>2. What is an Array?</a:t>
            </a:r>
          </a:p>
          <a:p>
            <a:pPr>
              <a:spcAft>
                <a:spcPts val="1200"/>
              </a:spcAft>
              <a:defRPr sz="2400">
                <a:solidFill>
                  <a:srgbClr val="000000"/>
                </a:solidFill>
                <a:latin typeface="Arial"/>
              </a:defRPr>
            </a:pPr>
            <a:r>
              <a:t>3. What is a Slice?</a:t>
            </a:r>
          </a:p>
          <a:p>
            <a:pPr>
              <a:spcAft>
                <a:spcPts val="1200"/>
              </a:spcAft>
              <a:defRPr sz="2400">
                <a:solidFill>
                  <a:srgbClr val="000000"/>
                </a:solidFill>
                <a:latin typeface="Arial"/>
              </a:defRPr>
            </a:pPr>
            <a:r>
              <a:t>4. Key Differences</a:t>
            </a:r>
          </a:p>
          <a:p>
            <a:pPr>
              <a:spcAft>
                <a:spcPts val="1200"/>
              </a:spcAft>
              <a:defRPr sz="2400">
                <a:solidFill>
                  <a:srgbClr val="000000"/>
                </a:solidFill>
                <a:latin typeface="Arial"/>
              </a:defRPr>
            </a:pPr>
            <a:r>
              <a:t>5. Array Declaration Example</a:t>
            </a:r>
          </a:p>
          <a:p>
            <a:pPr>
              <a:spcAft>
                <a:spcPts val="1200"/>
              </a:spcAft>
              <a:defRPr sz="2400">
                <a:solidFill>
                  <a:srgbClr val="000000"/>
                </a:solidFill>
                <a:latin typeface="Arial"/>
              </a:defRPr>
            </a:pPr>
            <a:r>
              <a:t>6. Slice Creation Example</a:t>
            </a:r>
          </a:p>
          <a:p>
            <a:pPr>
              <a:spcAft>
                <a:spcPts val="1200"/>
              </a:spcAft>
              <a:defRPr sz="2400">
                <a:solidFill>
                  <a:srgbClr val="000000"/>
                </a:solidFill>
                <a:latin typeface="Arial"/>
              </a:defRPr>
            </a:pPr>
            <a:r>
              <a:t>7. Slicing an Array</a:t>
            </a:r>
          </a:p>
          <a:p>
            <a:pPr>
              <a:spcAft>
                <a:spcPts val="1200"/>
              </a:spcAft>
              <a:defRPr sz="2400">
                <a:solidFill>
                  <a:srgbClr val="000000"/>
                </a:solidFill>
                <a:latin typeface="Arial"/>
              </a:defRPr>
            </a:pPr>
            <a:r>
              <a:t>8. When to Use What?</a:t>
            </a:r>
          </a:p>
          <a:p>
            <a:pPr>
              <a:spcAft>
                <a:spcPts val="1200"/>
              </a:spcAft>
              <a:defRPr sz="2400">
                <a:solidFill>
                  <a:srgbClr val="000000"/>
                </a:solidFill>
                <a:latin typeface="Arial"/>
              </a:defRPr>
            </a:pPr>
            <a:r>
              <a:t>9.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3" name="TextBox 2"/>
          <p:cNvSpPr txBox="1"/>
          <p:nvPr/>
        </p:nvSpPr>
        <p:spPr>
          <a:xfrm>
            <a:off x="360000" y="720000"/>
            <a:ext cx="6595200" cy="1354217"/>
          </a:xfrm>
          <a:prstGeom prst="rect">
            <a:avLst/>
          </a:prstGeom>
          <a:noFill/>
        </p:spPr>
        <p:txBody>
          <a:bodyPr wrap="square">
            <a:spAutoFit/>
          </a:bodyPr>
          <a:lstStyle/>
          <a:p>
            <a:endParaRPr dirty="0"/>
          </a:p>
          <a:p>
            <a:pPr algn="ctr">
              <a:defRPr sz="3200" b="1">
                <a:solidFill>
                  <a:srgbClr val="007ACC"/>
                </a:solidFill>
                <a:latin typeface="Arial"/>
              </a:defRPr>
            </a:pPr>
            <a:r>
              <a:rPr dirty="0"/>
              <a:t>Introduction to Arrays </a:t>
            </a:r>
            <a:endParaRPr lang="en-US" dirty="0"/>
          </a:p>
          <a:p>
            <a:pPr algn="ctr">
              <a:defRPr sz="3200" b="1">
                <a:solidFill>
                  <a:srgbClr val="007ACC"/>
                </a:solidFill>
                <a:latin typeface="Arial"/>
              </a:defRPr>
            </a:pPr>
            <a:r>
              <a:rPr dirty="0"/>
              <a:t>and Slices</a:t>
            </a:r>
          </a:p>
        </p:txBody>
      </p:sp>
      <p:sp>
        <p:nvSpPr>
          <p:cNvPr id="4" name="TextBox 3"/>
          <p:cNvSpPr txBox="1"/>
          <p:nvPr/>
        </p:nvSpPr>
        <p:spPr>
          <a:xfrm>
            <a:off x="485730" y="3173093"/>
            <a:ext cx="6595200" cy="7678358"/>
          </a:xfrm>
          <a:prstGeom prst="rect">
            <a:avLst/>
          </a:prstGeom>
          <a:noFill/>
        </p:spPr>
        <p:txBody>
          <a:bodyPr wrap="square" lIns="360000" tIns="360000" rIns="360000" bIns="360000">
            <a:spAutoFit/>
          </a:bodyPr>
          <a:lstStyle/>
          <a:p>
            <a:endParaRPr dirty="0"/>
          </a:p>
          <a:p>
            <a:pPr algn="l">
              <a:lnSpc>
                <a:spcPct val="120000"/>
              </a:lnSpc>
              <a:defRPr sz="2800">
                <a:solidFill>
                  <a:srgbClr val="000000"/>
                </a:solidFill>
                <a:latin typeface="Arial"/>
              </a:defRPr>
            </a:pPr>
            <a:r>
              <a:rPr dirty="0"/>
              <a:t>In Go, arrays and slices are fundamental data structures used to store collections of elements of the same type. Although they appear similar, they have different behaviors and use cases. Understanding their differences is crucial for writing efficient and idiomatic Go code. Arrays are simple and fixed in size, while slices are more powerful and flexible, built on top of arrays but with additional functionality for dynamic growth and memory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What is an Array?</a:t>
            </a:r>
          </a:p>
        </p:txBody>
      </p:sp>
      <p:sp>
        <p:nvSpPr>
          <p:cNvPr id="4" name="TextBox 3"/>
          <p:cNvSpPr txBox="1"/>
          <p:nvPr/>
        </p:nvSpPr>
        <p:spPr>
          <a:xfrm>
            <a:off x="738630" y="3744164"/>
            <a:ext cx="6216570" cy="4333833"/>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An array in Go has a **fixed length**, and its size is part of its type. This means `[3]int` and `[4]int` are entirely different types.</a:t>
            </a:r>
            <a:br>
              <a:rPr dirty="0"/>
            </a:br>
            <a:br>
              <a:rPr dirty="0"/>
            </a:br>
            <a:r>
              <a:rPr dirty="0"/>
              <a:t>Arrays are stored in **contiguous memory**, and when passed to functions, they are **copied**.</a:t>
            </a:r>
            <a:br>
              <a:rPr dirty="0"/>
            </a:br>
            <a:br>
              <a:rPr dirty="0"/>
            </a:br>
            <a:r>
              <a:rPr dirty="0"/>
              <a:t>```go</a:t>
            </a:r>
            <a:br>
              <a:rPr dirty="0"/>
            </a:br>
            <a:r>
              <a:rPr dirty="0"/>
              <a:t>var a [3]int = [3]int{1, 2, 3} // Declare and initialize an array of 3 integers</a:t>
            </a:r>
            <a:br>
              <a:rPr dirty="0"/>
            </a:br>
            <a:r>
              <a:rPr dirty="0" err="1"/>
              <a:t>fmt.Println</a:t>
            </a:r>
            <a:r>
              <a:rPr dirty="0"/>
              <a:t>(a) // Output: [1 2 3]</a:t>
            </a:r>
            <a:br>
              <a:rPr dirty="0"/>
            </a:br>
            <a:br>
              <a:rPr dirty="0"/>
            </a:br>
            <a:r>
              <a:rPr dirty="0"/>
              <a:t>// Note: Changing 'a' inside a function won't affect the original array</a:t>
            </a:r>
            <a:br>
              <a:rPr dirty="0"/>
            </a:b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What is a Slice?</a:t>
            </a:r>
          </a:p>
        </p:txBody>
      </p:sp>
      <p:sp>
        <p:nvSpPr>
          <p:cNvPr id="4" name="TextBox 3"/>
          <p:cNvSpPr txBox="1"/>
          <p:nvPr/>
        </p:nvSpPr>
        <p:spPr>
          <a:xfrm>
            <a:off x="759412" y="3773618"/>
            <a:ext cx="6047836" cy="4580055"/>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A slice is built **on top of an array**, but it is dynamically sized. It contains a pointer to the underlying array, its length, and its capacity.</a:t>
            </a:r>
            <a:br>
              <a:rPr dirty="0"/>
            </a:br>
            <a:br>
              <a:rPr dirty="0"/>
            </a:br>
            <a:r>
              <a:rPr dirty="0"/>
              <a:t>Slices are more commonly used in Go due to their **flexibility** and ability to grow dynamically.</a:t>
            </a:r>
            <a:br>
              <a:rPr dirty="0"/>
            </a:br>
            <a:br>
              <a:rPr dirty="0"/>
            </a:br>
            <a:r>
              <a:rPr dirty="0"/>
              <a:t>```go</a:t>
            </a:r>
            <a:br>
              <a:rPr dirty="0"/>
            </a:br>
            <a:r>
              <a:rPr dirty="0"/>
              <a:t>s := []int{1, 2, 3} // A slice with length 3 and capacity 3</a:t>
            </a:r>
            <a:br>
              <a:rPr dirty="0"/>
            </a:br>
            <a:r>
              <a:rPr dirty="0" err="1"/>
              <a:t>fmt.Println</a:t>
            </a:r>
            <a:r>
              <a:rPr dirty="0"/>
              <a:t>(s)      // Output: [1 2 3]</a:t>
            </a:r>
            <a:br>
              <a:rPr dirty="0"/>
            </a:br>
            <a:br>
              <a:rPr dirty="0"/>
            </a:br>
            <a:r>
              <a:rPr dirty="0"/>
              <a:t>// Slices can grow dynamically using append</a:t>
            </a:r>
            <a:br>
              <a:rPr dirty="0"/>
            </a:br>
            <a:r>
              <a:rPr dirty="0"/>
              <a:t>s = append(s, 4)</a:t>
            </a:r>
            <a:br>
              <a:rPr dirty="0"/>
            </a:br>
            <a:r>
              <a:rPr dirty="0" err="1"/>
              <a:t>fmt.Println</a:t>
            </a:r>
            <a:r>
              <a:rPr dirty="0"/>
              <a:t>(s)      // Output: [1 2 3 4]</a:t>
            </a:r>
            <a:br>
              <a:rPr dirty="0"/>
            </a:b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Key Differences</a:t>
            </a:r>
          </a:p>
        </p:txBody>
      </p:sp>
      <p:graphicFrame>
        <p:nvGraphicFramePr>
          <p:cNvPr id="4" name="Table 3"/>
          <p:cNvGraphicFramePr>
            <a:graphicFrameLocks noGrp="1"/>
          </p:cNvGraphicFramePr>
          <p:nvPr>
            <p:extLst>
              <p:ext uri="{D42A27DB-BD31-4B8C-83A1-F6EECF244321}">
                <p14:modId xmlns:p14="http://schemas.microsoft.com/office/powerpoint/2010/main" val="1778373148"/>
              </p:ext>
            </p:extLst>
          </p:nvPr>
        </p:nvGraphicFramePr>
        <p:xfrm>
          <a:off x="485730" y="2741237"/>
          <a:ext cx="6595200" cy="4948800"/>
        </p:xfrm>
        <a:graphic>
          <a:graphicData uri="http://schemas.openxmlformats.org/drawingml/2006/table">
            <a:tbl>
              <a:tblPr firstRow="1" bandRow="1">
                <a:tableStyleId>{5C22544A-7EE6-4342-B048-85BDC9FD1C3A}</a:tableStyleId>
              </a:tblPr>
              <a:tblGrid>
                <a:gridCol w="2198400">
                  <a:extLst>
                    <a:ext uri="{9D8B030D-6E8A-4147-A177-3AD203B41FA5}">
                      <a16:colId xmlns:a16="http://schemas.microsoft.com/office/drawing/2014/main" val="20000"/>
                    </a:ext>
                  </a:extLst>
                </a:gridCol>
                <a:gridCol w="2198400">
                  <a:extLst>
                    <a:ext uri="{9D8B030D-6E8A-4147-A177-3AD203B41FA5}">
                      <a16:colId xmlns:a16="http://schemas.microsoft.com/office/drawing/2014/main" val="20001"/>
                    </a:ext>
                  </a:extLst>
                </a:gridCol>
                <a:gridCol w="2198400">
                  <a:extLst>
                    <a:ext uri="{9D8B030D-6E8A-4147-A177-3AD203B41FA5}">
                      <a16:colId xmlns:a16="http://schemas.microsoft.com/office/drawing/2014/main" val="20002"/>
                    </a:ext>
                  </a:extLst>
                </a:gridCol>
              </a:tblGrid>
              <a:tr h="780000">
                <a:tc>
                  <a:txBody>
                    <a:bodyPr/>
                    <a:lstStyle/>
                    <a:p>
                      <a:pPr algn="ctr">
                        <a:defRPr sz="2000" b="1">
                          <a:solidFill>
                            <a:srgbClr val="000000"/>
                          </a:solidFill>
                          <a:latin typeface="Arial"/>
                        </a:defRPr>
                      </a:pPr>
                      <a:r>
                        <a:t>Array</a:t>
                      </a:r>
                    </a:p>
                  </a:txBody>
                  <a:tcPr>
                    <a:solidFill>
                      <a:srgbClr val="007ACC"/>
                    </a:solidFill>
                  </a:tcPr>
                </a:tc>
                <a:tc>
                  <a:txBody>
                    <a:bodyPr/>
                    <a:lstStyle/>
                    <a:p>
                      <a:pPr algn="ctr">
                        <a:defRPr sz="2000" b="1">
                          <a:solidFill>
                            <a:srgbClr val="000000"/>
                          </a:solidFill>
                          <a:latin typeface="Arial"/>
                        </a:defRPr>
                      </a:pPr>
                      <a:r>
                        <a:t>Feature</a:t>
                      </a:r>
                    </a:p>
                  </a:txBody>
                  <a:tcPr>
                    <a:solidFill>
                      <a:srgbClr val="007ACC"/>
                    </a:solidFill>
                  </a:tcPr>
                </a:tc>
                <a:tc>
                  <a:txBody>
                    <a:bodyPr/>
                    <a:lstStyle/>
                    <a:p>
                      <a:pPr algn="ctr">
                        <a:defRPr sz="2000" b="1">
                          <a:solidFill>
                            <a:srgbClr val="000000"/>
                          </a:solidFill>
                          <a:latin typeface="Arial"/>
                        </a:defRPr>
                      </a:pPr>
                      <a:r>
                        <a:t>Slice</a:t>
                      </a:r>
                    </a:p>
                  </a:txBody>
                  <a:tcPr>
                    <a:solidFill>
                      <a:srgbClr val="007ACC"/>
                    </a:solidFill>
                  </a:tcPr>
                </a:tc>
                <a:extLst>
                  <a:ext uri="{0D108BD9-81ED-4DB2-BD59-A6C34878D82A}">
                    <a16:rowId xmlns:a16="http://schemas.microsoft.com/office/drawing/2014/main" val="10000"/>
                  </a:ext>
                </a:extLst>
              </a:tr>
              <a:tr h="780000">
                <a:tc>
                  <a:txBody>
                    <a:bodyPr/>
                    <a:lstStyle/>
                    <a:p>
                      <a:pPr algn="ctr">
                        <a:defRPr sz="1800">
                          <a:solidFill>
                            <a:srgbClr val="000000"/>
                          </a:solidFill>
                          <a:latin typeface="Arial"/>
                        </a:defRPr>
                      </a:pPr>
                      <a:r>
                        <a:t>Fixed-length sequence of elements</a:t>
                      </a:r>
                    </a:p>
                  </a:txBody>
                  <a:tcPr/>
                </a:tc>
                <a:tc>
                  <a:txBody>
                    <a:bodyPr/>
                    <a:lstStyle/>
                    <a:p>
                      <a:pPr algn="ctr">
                        <a:defRPr sz="1800">
                          <a:solidFill>
                            <a:srgbClr val="000000"/>
                          </a:solidFill>
                          <a:latin typeface="Arial"/>
                        </a:defRPr>
                      </a:pPr>
                      <a:r>
                        <a:t>Definition</a:t>
                      </a:r>
                    </a:p>
                  </a:txBody>
                  <a:tcPr/>
                </a:tc>
                <a:tc>
                  <a:txBody>
                    <a:bodyPr/>
                    <a:lstStyle/>
                    <a:p>
                      <a:pPr algn="ctr">
                        <a:defRPr sz="1800">
                          <a:solidFill>
                            <a:srgbClr val="000000"/>
                          </a:solidFill>
                          <a:latin typeface="Arial"/>
                        </a:defRPr>
                      </a:pPr>
                      <a:r>
                        <a:t>Dynamic-length, reference to an array</a:t>
                      </a:r>
                    </a:p>
                  </a:txBody>
                  <a:tcPr/>
                </a:tc>
                <a:extLst>
                  <a:ext uri="{0D108BD9-81ED-4DB2-BD59-A6C34878D82A}">
                    <a16:rowId xmlns:a16="http://schemas.microsoft.com/office/drawing/2014/main" val="10001"/>
                  </a:ext>
                </a:extLst>
              </a:tr>
              <a:tr h="780000">
                <a:tc>
                  <a:txBody>
                    <a:bodyPr/>
                    <a:lstStyle/>
                    <a:p>
                      <a:pPr algn="ctr">
                        <a:defRPr sz="1800">
                          <a:solidFill>
                            <a:srgbClr val="000000"/>
                          </a:solidFill>
                          <a:latin typeface="Arial"/>
                        </a:defRPr>
                      </a:pPr>
                      <a:r>
                        <a:t>Size is part of the type</a:t>
                      </a:r>
                    </a:p>
                  </a:txBody>
                  <a:tcPr/>
                </a:tc>
                <a:tc>
                  <a:txBody>
                    <a:bodyPr/>
                    <a:lstStyle/>
                    <a:p>
                      <a:pPr algn="ctr">
                        <a:defRPr sz="1800">
                          <a:solidFill>
                            <a:srgbClr val="000000"/>
                          </a:solidFill>
                          <a:latin typeface="Arial"/>
                        </a:defRPr>
                      </a:pPr>
                      <a:r>
                        <a:t>Size</a:t>
                      </a:r>
                    </a:p>
                  </a:txBody>
                  <a:tcPr/>
                </a:tc>
                <a:tc>
                  <a:txBody>
                    <a:bodyPr/>
                    <a:lstStyle/>
                    <a:p>
                      <a:pPr algn="ctr">
                        <a:defRPr sz="1800">
                          <a:solidFill>
                            <a:srgbClr val="000000"/>
                          </a:solidFill>
                          <a:latin typeface="Arial"/>
                        </a:defRPr>
                      </a:pPr>
                      <a:r>
                        <a:t>Size can change at runtime</a:t>
                      </a:r>
                    </a:p>
                  </a:txBody>
                  <a:tcPr/>
                </a:tc>
                <a:extLst>
                  <a:ext uri="{0D108BD9-81ED-4DB2-BD59-A6C34878D82A}">
                    <a16:rowId xmlns:a16="http://schemas.microsoft.com/office/drawing/2014/main" val="10002"/>
                  </a:ext>
                </a:extLst>
              </a:tr>
              <a:tr h="780000">
                <a:tc>
                  <a:txBody>
                    <a:bodyPr/>
                    <a:lstStyle/>
                    <a:p>
                      <a:pPr algn="ctr">
                        <a:defRPr sz="1800">
                          <a:solidFill>
                            <a:srgbClr val="000000"/>
                          </a:solidFill>
                          <a:latin typeface="Arial"/>
                        </a:defRPr>
                      </a:pPr>
                      <a:r>
                        <a:t>Stored directly in memory</a:t>
                      </a:r>
                    </a:p>
                  </a:txBody>
                  <a:tcPr/>
                </a:tc>
                <a:tc>
                  <a:txBody>
                    <a:bodyPr/>
                    <a:lstStyle/>
                    <a:p>
                      <a:pPr algn="ctr">
                        <a:defRPr sz="1800">
                          <a:solidFill>
                            <a:srgbClr val="000000"/>
                          </a:solidFill>
                          <a:latin typeface="Arial"/>
                        </a:defRPr>
                      </a:pPr>
                      <a:r>
                        <a:t>Memory</a:t>
                      </a:r>
                    </a:p>
                  </a:txBody>
                  <a:tcPr/>
                </a:tc>
                <a:tc>
                  <a:txBody>
                    <a:bodyPr/>
                    <a:lstStyle/>
                    <a:p>
                      <a:pPr algn="ctr">
                        <a:defRPr sz="1800">
                          <a:solidFill>
                            <a:srgbClr val="000000"/>
                          </a:solidFill>
                          <a:latin typeface="Arial"/>
                        </a:defRPr>
                      </a:pPr>
                      <a:r>
                        <a:t>References an underlying array</a:t>
                      </a:r>
                    </a:p>
                  </a:txBody>
                  <a:tcPr/>
                </a:tc>
                <a:extLst>
                  <a:ext uri="{0D108BD9-81ED-4DB2-BD59-A6C34878D82A}">
                    <a16:rowId xmlns:a16="http://schemas.microsoft.com/office/drawing/2014/main" val="10003"/>
                  </a:ext>
                </a:extLst>
              </a:tr>
              <a:tr h="780000">
                <a:tc>
                  <a:txBody>
                    <a:bodyPr/>
                    <a:lstStyle/>
                    <a:p>
                      <a:pPr algn="ctr">
                        <a:defRPr sz="1800">
                          <a:solidFill>
                            <a:srgbClr val="000000"/>
                          </a:solidFill>
                          <a:latin typeface="Arial"/>
                        </a:defRPr>
                      </a:pPr>
                      <a:r>
                        <a:t>Less common in practice</a:t>
                      </a:r>
                    </a:p>
                  </a:txBody>
                  <a:tcPr/>
                </a:tc>
                <a:tc>
                  <a:txBody>
                    <a:bodyPr/>
                    <a:lstStyle/>
                    <a:p>
                      <a:pPr algn="ctr">
                        <a:defRPr sz="1800">
                          <a:solidFill>
                            <a:srgbClr val="000000"/>
                          </a:solidFill>
                          <a:latin typeface="Arial"/>
                        </a:defRPr>
                      </a:pPr>
                      <a:r>
                        <a:t>Use Case</a:t>
                      </a:r>
                    </a:p>
                  </a:txBody>
                  <a:tcPr/>
                </a:tc>
                <a:tc>
                  <a:txBody>
                    <a:bodyPr/>
                    <a:lstStyle/>
                    <a:p>
                      <a:pPr algn="ctr">
                        <a:defRPr sz="1800">
                          <a:solidFill>
                            <a:srgbClr val="000000"/>
                          </a:solidFill>
                          <a:latin typeface="Arial"/>
                        </a:defRPr>
                      </a:pPr>
                      <a:r>
                        <a:t>Preferred for flexibility</a:t>
                      </a:r>
                    </a:p>
                  </a:txBody>
                  <a:tcPr/>
                </a:tc>
                <a:extLst>
                  <a:ext uri="{0D108BD9-81ED-4DB2-BD59-A6C34878D82A}">
                    <a16:rowId xmlns:a16="http://schemas.microsoft.com/office/drawing/2014/main" val="10004"/>
                  </a:ext>
                </a:extLst>
              </a:tr>
              <a:tr h="780000">
                <a:tc>
                  <a:txBody>
                    <a:bodyPr/>
                    <a:lstStyle/>
                    <a:p>
                      <a:pPr algn="ctr">
                        <a:defRPr sz="1800">
                          <a:solidFill>
                            <a:srgbClr val="000000"/>
                          </a:solidFill>
                          <a:latin typeface="Arial"/>
                        </a:defRPr>
                      </a:pPr>
                      <a:r>
                        <a:t>Passed by value (copies entire array)</a:t>
                      </a:r>
                    </a:p>
                  </a:txBody>
                  <a:tcPr/>
                </a:tc>
                <a:tc>
                  <a:txBody>
                    <a:bodyPr/>
                    <a:lstStyle/>
                    <a:p>
                      <a:pPr algn="ctr">
                        <a:defRPr sz="1800">
                          <a:solidFill>
                            <a:srgbClr val="000000"/>
                          </a:solidFill>
                          <a:latin typeface="Arial"/>
                        </a:defRPr>
                      </a:pPr>
                      <a:r>
                        <a:t>Function Passing</a:t>
                      </a:r>
                    </a:p>
                  </a:txBody>
                  <a:tcPr/>
                </a:tc>
                <a:tc>
                  <a:txBody>
                    <a:bodyPr/>
                    <a:lstStyle/>
                    <a:p>
                      <a:pPr algn="ctr">
                        <a:defRPr sz="1800">
                          <a:solidFill>
                            <a:srgbClr val="000000"/>
                          </a:solidFill>
                          <a:latin typeface="Arial"/>
                        </a:defRPr>
                      </a:pPr>
                      <a:r>
                        <a:rPr dirty="0"/>
                        <a:t>Passed by reference (points to underlying array)</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Array Declaration Example</a:t>
            </a:r>
          </a:p>
        </p:txBody>
      </p:sp>
      <p:sp>
        <p:nvSpPr>
          <p:cNvPr id="4" name="TextBox 3"/>
          <p:cNvSpPr txBox="1"/>
          <p:nvPr/>
        </p:nvSpPr>
        <p:spPr>
          <a:xfrm>
            <a:off x="540000" y="2880000"/>
            <a:ext cx="6235200" cy="4087612"/>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This example demonstrates how to declare and access individual elements in an array.</a:t>
            </a:r>
            <a:br>
              <a:rPr dirty="0"/>
            </a:br>
            <a:br>
              <a:rPr dirty="0"/>
            </a:br>
            <a:r>
              <a:rPr dirty="0"/>
              <a:t>Arrays are **indexed starting at 0**, and uninitialized elements default to zero values (for `int`, it's 0).</a:t>
            </a:r>
            <a:br>
              <a:rPr dirty="0"/>
            </a:br>
            <a:br>
              <a:rPr dirty="0"/>
            </a:br>
            <a:r>
              <a:rPr dirty="0"/>
              <a:t>```go</a:t>
            </a:r>
            <a:br>
              <a:rPr dirty="0"/>
            </a:br>
            <a:r>
              <a:rPr dirty="0"/>
              <a:t>var </a:t>
            </a:r>
            <a:r>
              <a:rPr dirty="0" err="1"/>
              <a:t>arr</a:t>
            </a:r>
            <a:r>
              <a:rPr dirty="0"/>
              <a:t> [5]int         // Declare an array of 5 integers</a:t>
            </a:r>
            <a:br>
              <a:rPr dirty="0"/>
            </a:br>
            <a:r>
              <a:rPr dirty="0" err="1"/>
              <a:t>arr</a:t>
            </a:r>
            <a:r>
              <a:rPr dirty="0"/>
              <a:t>[0] = 10            // Assign value to the first element</a:t>
            </a:r>
            <a:br>
              <a:rPr dirty="0"/>
            </a:br>
            <a:r>
              <a:rPr dirty="0" err="1"/>
              <a:t>fmt.Println</a:t>
            </a:r>
            <a:r>
              <a:rPr dirty="0"/>
              <a:t>(</a:t>
            </a:r>
            <a:r>
              <a:rPr dirty="0" err="1"/>
              <a:t>arr</a:t>
            </a:r>
            <a:r>
              <a:rPr dirty="0"/>
              <a:t>)       // Output: [10 0 0 0 0]</a:t>
            </a:r>
            <a:br>
              <a:rPr dirty="0"/>
            </a:b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Slice Creation Example</a:t>
            </a:r>
          </a:p>
        </p:txBody>
      </p:sp>
      <p:sp>
        <p:nvSpPr>
          <p:cNvPr id="4" name="TextBox 3"/>
          <p:cNvSpPr txBox="1"/>
          <p:nvPr/>
        </p:nvSpPr>
        <p:spPr>
          <a:xfrm>
            <a:off x="540000" y="2880000"/>
            <a:ext cx="5964709" cy="4333833"/>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This example shows how to declare a slice and use the `append` function to add elements.</a:t>
            </a:r>
            <a:br>
              <a:rPr dirty="0"/>
            </a:br>
            <a:br>
              <a:rPr dirty="0"/>
            </a:br>
            <a:r>
              <a:rPr dirty="0"/>
              <a:t>Slices grow automatically, and appending returns a new slice (may point to a new array if capacity is exceeded).</a:t>
            </a:r>
            <a:br>
              <a:rPr dirty="0"/>
            </a:br>
            <a:br>
              <a:rPr dirty="0"/>
            </a:br>
            <a:r>
              <a:rPr dirty="0"/>
              <a:t>```go</a:t>
            </a:r>
            <a:br>
              <a:rPr dirty="0"/>
            </a:br>
            <a:r>
              <a:rPr dirty="0"/>
              <a:t>slice := []int{1, 2, 3, 4, 5} // Create a slice with initial elements</a:t>
            </a:r>
            <a:br>
              <a:rPr dirty="0"/>
            </a:br>
            <a:r>
              <a:rPr dirty="0"/>
              <a:t>slice = append(slice, 6)      // Append an element; underlying array may grow</a:t>
            </a:r>
            <a:br>
              <a:rPr dirty="0"/>
            </a:br>
            <a:r>
              <a:rPr dirty="0" err="1"/>
              <a:t>fmt.Println</a:t>
            </a:r>
            <a:r>
              <a:rPr dirty="0"/>
              <a:t>(slice)            // Output: [1 2 3 4 5 6]</a:t>
            </a:r>
            <a:br>
              <a:rPr dirty="0"/>
            </a:b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Slicing an Array</a:t>
            </a:r>
          </a:p>
        </p:txBody>
      </p:sp>
      <p:sp>
        <p:nvSpPr>
          <p:cNvPr id="4" name="TextBox 3"/>
          <p:cNvSpPr txBox="1"/>
          <p:nvPr/>
        </p:nvSpPr>
        <p:spPr>
          <a:xfrm>
            <a:off x="540000" y="2880000"/>
            <a:ext cx="5881582" cy="4580055"/>
          </a:xfrm>
          <a:prstGeom prst="rect">
            <a:avLst/>
          </a:prstGeom>
          <a:solidFill>
            <a:srgbClr val="F5F5F5"/>
          </a:solidFill>
        </p:spPr>
        <p:txBody>
          <a:bodyPr wrap="square" lIns="180000" tIns="180000" rIns="180000" bIns="180000">
            <a:spAutoFit/>
          </a:bodyPr>
          <a:lstStyle/>
          <a:p>
            <a:endParaRPr/>
          </a:p>
          <a:p>
            <a:pPr algn="l">
              <a:defRPr sz="1600">
                <a:solidFill>
                  <a:srgbClr val="000000"/>
                </a:solidFill>
                <a:latin typeface="Consolas"/>
              </a:defRPr>
            </a:pPr>
            <a:r>
              <a:t>You can create slices **from existing arrays** by slicing syntax `[start:end]`, which includes `start` and excludes `end`.</a:t>
            </a:r>
            <a:br/>
            <a:br/>
            <a:r>
              <a:t>The resulting slice shares the same underlying array, so changes to the slice affect the array and vice versa.</a:t>
            </a:r>
            <a:br/>
            <a:br/>
            <a:r>
              <a:t>```go</a:t>
            </a:r>
            <a:br/>
            <a:r>
              <a:t>arr := [5]int{10, 20, 30, 40, 50} // Define an array</a:t>
            </a:r>
            <a:br/>
            <a:r>
              <a:t>slice := arr[1:4]                 // Create a slice from index 1 to 3 (not 4)</a:t>
            </a:r>
            <a:br/>
            <a:r>
              <a:t>fmt.Println(slice)                // Output: [20 30 40]</a:t>
            </a:r>
            <a:br/>
            <a: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When to Use What?</a:t>
            </a:r>
          </a:p>
        </p:txBody>
      </p:sp>
      <p:sp>
        <p:nvSpPr>
          <p:cNvPr id="4" name="TextBox 3"/>
          <p:cNvSpPr txBox="1"/>
          <p:nvPr/>
        </p:nvSpPr>
        <p:spPr>
          <a:xfrm>
            <a:off x="842702" y="3187592"/>
            <a:ext cx="5881256" cy="6610565"/>
          </a:xfrm>
          <a:prstGeom prst="rect">
            <a:avLst/>
          </a:prstGeom>
          <a:noFill/>
        </p:spPr>
        <p:txBody>
          <a:bodyPr wrap="square" lIns="360000" tIns="360000" rIns="360000" bIns="360000">
            <a:spAutoFit/>
          </a:bodyPr>
          <a:lstStyle/>
          <a:p>
            <a:endParaRPr sz="1700" dirty="0"/>
          </a:p>
          <a:p>
            <a:pPr algn="l">
              <a:lnSpc>
                <a:spcPct val="120000"/>
              </a:lnSpc>
              <a:defRPr sz="2800">
                <a:solidFill>
                  <a:srgbClr val="000000"/>
                </a:solidFill>
                <a:latin typeface="Arial"/>
              </a:defRPr>
            </a:pPr>
            <a:r>
              <a:rPr sz="1700" dirty="0"/>
              <a:t>Use arrays when the size is known at compile time and performance optimizations (like avoiding memory allocations) are necessary.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They're also helpful when working with low-level system code where control over memory layout is important. Use slices in most real-world applications due to their flexibility.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They allow appending, slicing, and sharing data without unnecessary copying, making them suitable for dynamic datasets like input streams, collections, and API responses.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 In idiomatic Go, slices are favored because they offer a balance between performance, flexibility, and ease of use. They are used in almost all standard libraries and data processing patterns.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110</TotalTime>
  <Words>2178</Words>
  <Application>Microsoft Office PowerPoint</Application>
  <PresentationFormat>Custom</PresentationFormat>
  <Paragraphs>140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27</cp:revision>
  <dcterms:created xsi:type="dcterms:W3CDTF">2013-01-27T09:14:16Z</dcterms:created>
  <dcterms:modified xsi:type="dcterms:W3CDTF">2025-07-30T04:25:12Z</dcterms:modified>
  <cp:category/>
</cp:coreProperties>
</file>