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5588" autoAdjust="0"/>
  </p:normalViewPr>
  <p:slideViewPr>
    <p:cSldViewPr snapToGrid="0" snapToObjects="1">
      <p:cViewPr varScale="1">
        <p:scale>
          <a:sx n="113" d="100"/>
          <a:sy n="113" d="100"/>
        </p:scale>
        <p:origin x="58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3C03B6-FDBB-4C7E-9C07-AF20188F9EC1}"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42FA35-8715-4577-888B-86CBCE022742}" type="slidenum">
              <a:rPr lang="en-US" smtClean="0"/>
              <a:t>‹#›</a:t>
            </a:fld>
            <a:endParaRPr lang="en-US"/>
          </a:p>
        </p:txBody>
      </p:sp>
    </p:spTree>
    <p:extLst>
      <p:ext uri="{BB962C8B-B14F-4D97-AF65-F5344CB8AC3E}">
        <p14:creationId xmlns:p14="http://schemas.microsoft.com/office/powerpoint/2010/main" val="3576981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 </a:t>
            </a:r>
            <a:r>
              <a:rPr lang="en-US" b="1" dirty="0"/>
              <a:t>[Slide 1: What is Go (Golang)?]</a:t>
            </a:r>
            <a:endParaRPr lang="en-US" dirty="0"/>
          </a:p>
          <a:p>
            <a:pPr>
              <a:buNone/>
            </a:pPr>
            <a:r>
              <a:rPr lang="en-US" dirty="0"/>
              <a:t>Alright, let’s jump right in — what exactly </a:t>
            </a:r>
            <a:r>
              <a:rPr lang="en-US" i="1" dirty="0"/>
              <a:t>is</a:t>
            </a:r>
            <a:r>
              <a:rPr lang="en-US" dirty="0"/>
              <a:t> Go?</a:t>
            </a:r>
          </a:p>
          <a:p>
            <a:pPr>
              <a:buNone/>
            </a:pPr>
            <a:r>
              <a:rPr lang="en-US" dirty="0"/>
              <a:t>Go, or as many people call it, </a:t>
            </a:r>
            <a:r>
              <a:rPr lang="en-US" b="1" dirty="0"/>
              <a:t>Golang</a:t>
            </a:r>
            <a:r>
              <a:rPr lang="en-US" dirty="0"/>
              <a:t>, is an open-source programming language. Now, the name "Golang" actually comes from its domain name — golang.org — but officially, it's just called </a:t>
            </a:r>
            <a:r>
              <a:rPr lang="en-US" b="1" dirty="0"/>
              <a:t>Go</a:t>
            </a:r>
            <a:r>
              <a:rPr lang="en-US" dirty="0"/>
              <a:t>.</a:t>
            </a:r>
          </a:p>
          <a:p>
            <a:pPr>
              <a:buNone/>
            </a:pPr>
            <a:r>
              <a:rPr lang="en-US" dirty="0"/>
              <a:t>It was built for writing </a:t>
            </a:r>
            <a:r>
              <a:rPr lang="en-US" b="1" dirty="0"/>
              <a:t>high-performance</a:t>
            </a:r>
            <a:r>
              <a:rPr lang="en-US" dirty="0"/>
              <a:t>, </a:t>
            </a:r>
            <a:r>
              <a:rPr lang="en-US" b="1" dirty="0"/>
              <a:t>scalable</a:t>
            </a:r>
            <a:r>
              <a:rPr lang="en-US" dirty="0"/>
              <a:t>, and </a:t>
            </a:r>
            <a:r>
              <a:rPr lang="en-US" b="1" dirty="0"/>
              <a:t>reliable</a:t>
            </a:r>
            <a:r>
              <a:rPr lang="en-US" dirty="0"/>
              <a:t> software — especially things like </a:t>
            </a:r>
            <a:r>
              <a:rPr lang="en-US" b="1" dirty="0"/>
              <a:t>backend systems</a:t>
            </a:r>
            <a:r>
              <a:rPr lang="en-US" dirty="0"/>
              <a:t>, </a:t>
            </a:r>
            <a:r>
              <a:rPr lang="en-US" b="1" dirty="0"/>
              <a:t>cloud services</a:t>
            </a:r>
            <a:r>
              <a:rPr lang="en-US" dirty="0"/>
              <a:t>, and </a:t>
            </a:r>
            <a:r>
              <a:rPr lang="en-US" b="1" dirty="0"/>
              <a:t>microservices</a:t>
            </a:r>
            <a:r>
              <a:rPr lang="en-US" dirty="0"/>
              <a:t>. The cool part? Go gives you the </a:t>
            </a:r>
            <a:r>
              <a:rPr lang="en-US" b="1" dirty="0"/>
              <a:t>speed and safety</a:t>
            </a:r>
            <a:r>
              <a:rPr lang="en-US" dirty="0"/>
              <a:t> of a statically typed language, but it feels just as fast to work with as a dynamic one like Python.</a:t>
            </a:r>
          </a:p>
          <a:p>
            <a:pPr>
              <a:buNone/>
            </a:pPr>
            <a:r>
              <a:rPr lang="en-US" dirty="0"/>
              <a:t>Also, it’s a </a:t>
            </a:r>
            <a:r>
              <a:rPr lang="en-US" b="1" dirty="0"/>
              <a:t>compiled language</a:t>
            </a:r>
            <a:r>
              <a:rPr lang="en-US" dirty="0"/>
              <a:t>, meaning when you write Go code, it gets translated directly into machine code — so your programs run super fast.</a:t>
            </a:r>
          </a:p>
          <a:p>
            <a:pPr>
              <a:buNone/>
            </a:pPr>
            <a:r>
              <a:rPr lang="en-US" dirty="0"/>
              <a:t>And the overall design? Super clean, super simple — very easy to read and maintain. Perfect for teams and large codebases.</a:t>
            </a:r>
          </a:p>
          <a:p>
            <a:pPr>
              <a:buNone/>
            </a:pPr>
            <a:r>
              <a:rPr lang="en-US" dirty="0"/>
              <a:t>🟨 </a:t>
            </a:r>
            <a:r>
              <a:rPr lang="en-US" b="1" dirty="0"/>
              <a:t>[Slide 2: Who Developed Go?]</a:t>
            </a:r>
            <a:endParaRPr lang="en-US" dirty="0"/>
          </a:p>
          <a:p>
            <a:pPr>
              <a:buNone/>
            </a:pPr>
            <a:r>
              <a:rPr lang="en-US" dirty="0"/>
              <a:t>Go was created back in </a:t>
            </a:r>
            <a:r>
              <a:rPr lang="en-US" b="1" dirty="0"/>
              <a:t>2007 at Google</a:t>
            </a:r>
            <a:r>
              <a:rPr lang="en-US" dirty="0"/>
              <a:t> — and not just by anyone. The minds behind it? </a:t>
            </a:r>
            <a:r>
              <a:rPr lang="en-US" b="1" dirty="0"/>
              <a:t>Robert Griesemer</a:t>
            </a:r>
            <a:r>
              <a:rPr lang="en-US" dirty="0"/>
              <a:t>, </a:t>
            </a:r>
            <a:r>
              <a:rPr lang="en-US" b="1" dirty="0"/>
              <a:t>Rob Pike</a:t>
            </a:r>
            <a:r>
              <a:rPr lang="en-US" dirty="0"/>
              <a:t>, and </a:t>
            </a:r>
            <a:r>
              <a:rPr lang="en-US" b="1" dirty="0"/>
              <a:t>Ken Thompson</a:t>
            </a:r>
            <a:r>
              <a:rPr lang="en-US" dirty="0"/>
              <a:t>.</a:t>
            </a:r>
          </a:p>
          <a:p>
            <a:pPr>
              <a:buNone/>
            </a:pPr>
            <a:r>
              <a:rPr lang="en-US" dirty="0"/>
              <a:t>Yes, </a:t>
            </a:r>
            <a:r>
              <a:rPr lang="en-US" i="1" dirty="0"/>
              <a:t>that</a:t>
            </a:r>
            <a:r>
              <a:rPr lang="en-US" dirty="0"/>
              <a:t> Ken Thompson — the legend who helped create </a:t>
            </a:r>
            <a:r>
              <a:rPr lang="en-US" b="1" dirty="0"/>
              <a:t>Unix</a:t>
            </a:r>
            <a:r>
              <a:rPr lang="en-US" dirty="0"/>
              <a:t> and </a:t>
            </a:r>
            <a:r>
              <a:rPr lang="en-US" b="1" dirty="0"/>
              <a:t>C</a:t>
            </a:r>
            <a:r>
              <a:rPr lang="en-US" dirty="0"/>
              <a:t>. 🧠</a:t>
            </a:r>
          </a:p>
          <a:p>
            <a:pPr>
              <a:buNone/>
            </a:pPr>
            <a:r>
              <a:rPr lang="en-US" dirty="0"/>
              <a:t>The team at Google needed a language that could handle massive projects but without the complexity of C++ or the limitations of Java. So, they decided to build one from scratch.</a:t>
            </a:r>
          </a:p>
          <a:p>
            <a:pPr>
              <a:buNone/>
            </a:pPr>
            <a:r>
              <a:rPr lang="en-US" dirty="0"/>
              <a:t>By </a:t>
            </a:r>
            <a:r>
              <a:rPr lang="en-US" b="1" dirty="0"/>
              <a:t>2009</a:t>
            </a:r>
            <a:r>
              <a:rPr lang="en-US" dirty="0"/>
              <a:t>, Go became </a:t>
            </a:r>
            <a:r>
              <a:rPr lang="en-US" b="1" dirty="0"/>
              <a:t>open-source</a:t>
            </a:r>
            <a:r>
              <a:rPr lang="en-US" dirty="0"/>
              <a:t>, and the wider developer community started contributing to its growth.</a:t>
            </a:r>
          </a:p>
          <a:p>
            <a:pPr>
              <a:buNone/>
            </a:pPr>
            <a:r>
              <a:rPr lang="en-US" dirty="0"/>
              <a:t>🟦 </a:t>
            </a:r>
            <a:r>
              <a:rPr lang="en-US" b="1" dirty="0"/>
              <a:t>[Slide 3: Why Go Was Created]</a:t>
            </a:r>
            <a:endParaRPr lang="en-US" dirty="0"/>
          </a:p>
          <a:p>
            <a:pPr>
              <a:buNone/>
            </a:pPr>
            <a:r>
              <a:rPr lang="en-US" dirty="0"/>
              <a:t>So why did they even bother creating a new language?</a:t>
            </a:r>
          </a:p>
          <a:p>
            <a:pPr>
              <a:buNone/>
            </a:pPr>
            <a:r>
              <a:rPr lang="en-US" dirty="0"/>
              <a:t>Well, at the time, existing languages at Google had some serious issues.</a:t>
            </a:r>
          </a:p>
          <a:p>
            <a:pPr>
              <a:buFont typeface="Arial" panose="020B0604020202020204" pitchFamily="34" charset="0"/>
              <a:buChar char="•"/>
            </a:pPr>
            <a:r>
              <a:rPr lang="en-US" b="1" dirty="0"/>
              <a:t>C++</a:t>
            </a:r>
            <a:r>
              <a:rPr lang="en-US" dirty="0"/>
              <a:t> was powerful but took forever to compile.</a:t>
            </a:r>
          </a:p>
          <a:p>
            <a:pPr>
              <a:buFont typeface="Arial" panose="020B0604020202020204" pitchFamily="34" charset="0"/>
              <a:buChar char="•"/>
            </a:pPr>
            <a:r>
              <a:rPr lang="en-US" b="1" dirty="0"/>
              <a:t>Java</a:t>
            </a:r>
            <a:r>
              <a:rPr lang="en-US" dirty="0"/>
              <a:t> and </a:t>
            </a:r>
            <a:r>
              <a:rPr lang="en-US" b="1" dirty="0"/>
              <a:t>Python</a:t>
            </a:r>
            <a:r>
              <a:rPr lang="en-US" dirty="0"/>
              <a:t> were easier to use but didn’t have good support for </a:t>
            </a:r>
            <a:r>
              <a:rPr lang="en-US" b="1" dirty="0"/>
              <a:t>concurrency</a:t>
            </a:r>
            <a:r>
              <a:rPr lang="en-US" dirty="0"/>
              <a:t> — basically, running multiple tasks at once efficiently.</a:t>
            </a:r>
          </a:p>
          <a:p>
            <a:pPr>
              <a:buNone/>
            </a:pPr>
            <a:r>
              <a:rPr lang="en-US" dirty="0"/>
              <a:t>So the creators said, </a:t>
            </a:r>
            <a:r>
              <a:rPr lang="en-US" i="1" dirty="0"/>
              <a:t>“Let’s build a language that’s fast to compile, easy to work with, and has built-in support for concurrency.”</a:t>
            </a:r>
            <a:endParaRPr lang="en-US" dirty="0"/>
          </a:p>
          <a:p>
            <a:pPr>
              <a:buNone/>
            </a:pPr>
            <a:r>
              <a:rPr lang="en-US" dirty="0"/>
              <a:t>Here’s what they focused on:</a:t>
            </a:r>
          </a:p>
          <a:p>
            <a:pPr>
              <a:buFont typeface="Arial" panose="020B0604020202020204" pitchFamily="34" charset="0"/>
              <a:buChar char="•"/>
            </a:pPr>
            <a:r>
              <a:rPr lang="en-US" dirty="0"/>
              <a:t>Clean and minimal syntax</a:t>
            </a:r>
          </a:p>
          <a:p>
            <a:pPr>
              <a:buFont typeface="Arial" panose="020B0604020202020204" pitchFamily="34" charset="0"/>
              <a:buChar char="•"/>
            </a:pPr>
            <a:r>
              <a:rPr lang="en-US" dirty="0"/>
              <a:t>Blazing fast build times</a:t>
            </a:r>
          </a:p>
          <a:p>
            <a:pPr>
              <a:buFont typeface="Arial" panose="020B0604020202020204" pitchFamily="34" charset="0"/>
              <a:buChar char="•"/>
            </a:pPr>
            <a:r>
              <a:rPr lang="en-US" dirty="0"/>
              <a:t>Real concurrency support using goroutines</a:t>
            </a:r>
          </a:p>
          <a:p>
            <a:pPr>
              <a:buFont typeface="Arial" panose="020B0604020202020204" pitchFamily="34" charset="0"/>
              <a:buChar char="•"/>
            </a:pPr>
            <a:r>
              <a:rPr lang="en-US" dirty="0"/>
              <a:t>And writing code that’s actually maintainable long-term</a:t>
            </a:r>
          </a:p>
          <a:p>
            <a:pPr>
              <a:buNone/>
            </a:pPr>
            <a:r>
              <a:rPr lang="en-US" dirty="0"/>
              <a:t>Basically, Go was born from </a:t>
            </a:r>
            <a:r>
              <a:rPr lang="en-US" b="1" dirty="0"/>
              <a:t>real-world engineering pain points</a:t>
            </a:r>
            <a:r>
              <a:rPr lang="en-US" dirty="0"/>
              <a:t>, not just theory.</a:t>
            </a:r>
          </a:p>
          <a:p>
            <a:pPr>
              <a:buNone/>
            </a:pPr>
            <a:r>
              <a:rPr lang="en-US" dirty="0"/>
              <a:t>🟧 </a:t>
            </a:r>
            <a:r>
              <a:rPr lang="en-US" b="1" dirty="0"/>
              <a:t>[Slide 4: Key Features of Go]</a:t>
            </a:r>
            <a:endParaRPr lang="en-US" dirty="0"/>
          </a:p>
          <a:p>
            <a:pPr>
              <a:buNone/>
            </a:pPr>
            <a:r>
              <a:rPr lang="en-US" dirty="0"/>
              <a:t>Let’s talk about what makes Go </a:t>
            </a:r>
            <a:r>
              <a:rPr lang="en-US" i="1" dirty="0"/>
              <a:t>special</a:t>
            </a:r>
            <a:r>
              <a:rPr lang="en-US" dirty="0"/>
              <a:t>.</a:t>
            </a:r>
          </a:p>
          <a:p>
            <a:pPr>
              <a:buNone/>
            </a:pPr>
            <a:r>
              <a:rPr lang="en-US" dirty="0"/>
              <a:t>✅ </a:t>
            </a:r>
            <a:r>
              <a:rPr lang="en-US" b="1" dirty="0"/>
              <a:t>Fast Compilation</a:t>
            </a:r>
            <a:r>
              <a:rPr lang="en-US" dirty="0"/>
              <a:t> – Like, really fast. You can build large projects in seconds.</a:t>
            </a:r>
          </a:p>
          <a:p>
            <a:pPr>
              <a:buNone/>
            </a:pPr>
            <a:r>
              <a:rPr lang="en-US" dirty="0"/>
              <a:t>✅ </a:t>
            </a:r>
            <a:r>
              <a:rPr lang="en-US" b="1" dirty="0"/>
              <a:t>Built-in Concurrency</a:t>
            </a:r>
            <a:r>
              <a:rPr lang="en-US" dirty="0"/>
              <a:t> – You get </a:t>
            </a:r>
            <a:r>
              <a:rPr lang="en-US" b="1" dirty="0"/>
              <a:t>goroutines</a:t>
            </a:r>
            <a:r>
              <a:rPr lang="en-US" dirty="0"/>
              <a:t> (lightweight threads) and </a:t>
            </a:r>
            <a:r>
              <a:rPr lang="en-US" b="1" dirty="0"/>
              <a:t>channels</a:t>
            </a:r>
            <a:r>
              <a:rPr lang="en-US" dirty="0"/>
              <a:t> (for safe communication between them). Concurrency is baked right into the language.</a:t>
            </a:r>
          </a:p>
          <a:p>
            <a:pPr>
              <a:buNone/>
            </a:pPr>
            <a:r>
              <a:rPr lang="en-US" dirty="0"/>
              <a:t>✅ </a:t>
            </a:r>
            <a:r>
              <a:rPr lang="en-US" b="1" dirty="0"/>
              <a:t>Garbage Collection</a:t>
            </a:r>
            <a:r>
              <a:rPr lang="en-US" dirty="0"/>
              <a:t> – No more worrying about freeing up memory manually. Go handles that for you.</a:t>
            </a:r>
          </a:p>
          <a:p>
            <a:pPr>
              <a:buNone/>
            </a:pPr>
            <a:r>
              <a:rPr lang="en-US" dirty="0"/>
              <a:t>✅ </a:t>
            </a:r>
            <a:r>
              <a:rPr lang="en-US" b="1" dirty="0"/>
              <a:t>Simplicity</a:t>
            </a:r>
            <a:r>
              <a:rPr lang="en-US" dirty="0"/>
              <a:t> – There's just </a:t>
            </a:r>
            <a:r>
              <a:rPr lang="en-US" i="1" dirty="0"/>
              <a:t>one</a:t>
            </a:r>
            <a:r>
              <a:rPr lang="en-US" dirty="0"/>
              <a:t> way to do things. It avoids the “too many choices” problem.</a:t>
            </a:r>
          </a:p>
          <a:p>
            <a:pPr>
              <a:buNone/>
            </a:pPr>
            <a:r>
              <a:rPr lang="en-US" dirty="0"/>
              <a:t>✅ </a:t>
            </a:r>
            <a:r>
              <a:rPr lang="en-US" b="1" dirty="0"/>
              <a:t>Cross-platform</a:t>
            </a:r>
            <a:r>
              <a:rPr lang="en-US" dirty="0"/>
              <a:t> – You can compile your Go app to run on any OS — Windows, Linux, Mac — without much hassle.</a:t>
            </a:r>
          </a:p>
          <a:p>
            <a:pPr>
              <a:buNone/>
            </a:pPr>
            <a:r>
              <a:rPr lang="en-US" dirty="0"/>
              <a:t>✅ </a:t>
            </a:r>
            <a:r>
              <a:rPr lang="en-US" b="1" dirty="0"/>
              <a:t>Powerful Standard Library</a:t>
            </a:r>
            <a:r>
              <a:rPr lang="en-US" dirty="0"/>
              <a:t> – Want to build a web server? It’s already in the standard library. Need file I/O? Networking? Testing? All there — no third-party chaos.</a:t>
            </a:r>
          </a:p>
          <a:p>
            <a:pPr>
              <a:buNone/>
            </a:pPr>
            <a:r>
              <a:rPr lang="en-US" dirty="0"/>
              <a:t>Go is really designed to let you </a:t>
            </a:r>
            <a:r>
              <a:rPr lang="en-US" b="1" dirty="0"/>
              <a:t>focus on building</a:t>
            </a:r>
            <a:r>
              <a:rPr lang="en-US" dirty="0"/>
              <a:t>, not fiddling.</a:t>
            </a:r>
          </a:p>
          <a:p>
            <a:pPr>
              <a:buNone/>
            </a:pPr>
            <a:r>
              <a:rPr lang="en-US" dirty="0"/>
              <a:t>🟩 </a:t>
            </a:r>
            <a:r>
              <a:rPr lang="en-US" b="1" dirty="0"/>
              <a:t>[Slide 5: Hello World in Go]</a:t>
            </a:r>
            <a:endParaRPr lang="en-US" dirty="0"/>
          </a:p>
          <a:p>
            <a:pPr>
              <a:buNone/>
            </a:pPr>
            <a:r>
              <a:rPr lang="en-US" dirty="0"/>
              <a:t>Let’s look at the classic “Hello World” example in Go:</a:t>
            </a:r>
          </a:p>
          <a:p>
            <a:pPr>
              <a:buNone/>
            </a:pPr>
            <a:r>
              <a:rPr lang="en-US" dirty="0"/>
              <a:t>go</a:t>
            </a:r>
          </a:p>
          <a:p>
            <a:pPr>
              <a:buNone/>
            </a:pPr>
            <a:r>
              <a:rPr lang="en-US" dirty="0" err="1"/>
              <a:t>CopyEdit</a:t>
            </a:r>
            <a:endParaRPr lang="en-US" dirty="0"/>
          </a:p>
          <a:p>
            <a:pPr rtl="0">
              <a:buNone/>
            </a:pPr>
            <a:r>
              <a:rPr lang="en-US" dirty="0"/>
              <a:t>package main import "</a:t>
            </a:r>
            <a:r>
              <a:rPr lang="en-US" dirty="0" err="1"/>
              <a:t>fmt</a:t>
            </a:r>
            <a:r>
              <a:rPr lang="en-US" dirty="0"/>
              <a:t>" </a:t>
            </a:r>
            <a:r>
              <a:rPr lang="en-US" dirty="0" err="1"/>
              <a:t>func</a:t>
            </a:r>
            <a:r>
              <a:rPr lang="en-US" dirty="0"/>
              <a:t> main() { </a:t>
            </a:r>
            <a:r>
              <a:rPr lang="en-US" dirty="0" err="1"/>
              <a:t>fmt.Println</a:t>
            </a:r>
            <a:r>
              <a:rPr lang="en-US" dirty="0"/>
              <a:t>("Hello, World!") } </a:t>
            </a:r>
          </a:p>
          <a:p>
            <a:pPr>
              <a:buNone/>
            </a:pPr>
            <a:r>
              <a:rPr lang="en-US" dirty="0"/>
              <a:t>Let me break that down:</a:t>
            </a:r>
          </a:p>
          <a:p>
            <a:pPr>
              <a:buFont typeface="Arial" panose="020B0604020202020204" pitchFamily="34" charset="0"/>
              <a:buChar char="•"/>
            </a:pPr>
            <a:r>
              <a:rPr lang="en-US" dirty="0"/>
              <a:t>package main: Every standalone Go app starts in the main package.</a:t>
            </a:r>
          </a:p>
          <a:p>
            <a:pPr>
              <a:buFont typeface="Arial" panose="020B0604020202020204" pitchFamily="34" charset="0"/>
              <a:buChar char="•"/>
            </a:pPr>
            <a:r>
              <a:rPr lang="en-US" dirty="0"/>
              <a:t>import "</a:t>
            </a:r>
            <a:r>
              <a:rPr lang="en-US" dirty="0" err="1"/>
              <a:t>fmt</a:t>
            </a:r>
            <a:r>
              <a:rPr lang="en-US" dirty="0"/>
              <a:t>": This pulls in the format package — used for printing.</a:t>
            </a:r>
          </a:p>
          <a:p>
            <a:pPr>
              <a:buFont typeface="Arial" panose="020B0604020202020204" pitchFamily="34" charset="0"/>
              <a:buChar char="•"/>
            </a:pPr>
            <a:r>
              <a:rPr lang="en-US" dirty="0" err="1"/>
              <a:t>func</a:t>
            </a:r>
            <a:r>
              <a:rPr lang="en-US" dirty="0"/>
              <a:t> main(): This is the entry point — like main() in C or Java.</a:t>
            </a:r>
          </a:p>
          <a:p>
            <a:pPr>
              <a:buFont typeface="Arial" panose="020B0604020202020204" pitchFamily="34" charset="0"/>
              <a:buChar char="•"/>
            </a:pPr>
            <a:r>
              <a:rPr lang="en-US" dirty="0" err="1"/>
              <a:t>fmt.Println</a:t>
            </a:r>
            <a:r>
              <a:rPr lang="en-US" dirty="0"/>
              <a:t>(...): This prints the line to your terminal.</a:t>
            </a:r>
          </a:p>
          <a:p>
            <a:pPr>
              <a:buNone/>
            </a:pPr>
            <a:r>
              <a:rPr lang="en-US" dirty="0"/>
              <a:t>Simple, right?</a:t>
            </a:r>
          </a:p>
          <a:p>
            <a:pPr>
              <a:buNone/>
            </a:pPr>
            <a:r>
              <a:rPr lang="en-US" dirty="0"/>
              <a:t>🟦 </a:t>
            </a:r>
            <a:r>
              <a:rPr lang="en-US" b="1" dirty="0"/>
              <a:t>[Slide 6: Go at a Glance]</a:t>
            </a:r>
            <a:endParaRPr lang="en-US" dirty="0"/>
          </a:p>
          <a:p>
            <a:pPr>
              <a:buNone/>
            </a:pPr>
            <a:r>
              <a:rPr lang="en-US" dirty="0"/>
              <a:t>Let’s quickly recap some fast facts about Go:</a:t>
            </a:r>
          </a:p>
          <a:p>
            <a:pPr>
              <a:buNone/>
            </a:pPr>
            <a:r>
              <a:rPr lang="en-US" b="1" dirty="0" err="1"/>
              <a:t>AspectDetails</a:t>
            </a:r>
            <a:r>
              <a:rPr lang="en-US" dirty="0" err="1"/>
              <a:t>TypeCompiled</a:t>
            </a:r>
            <a:r>
              <a:rPr lang="en-US" dirty="0"/>
              <a:t>, Statically TypedYear2009 (Open Sourced)</a:t>
            </a:r>
            <a:r>
              <a:rPr lang="en-US" dirty="0" err="1"/>
              <a:t>CreatorsGriesemer</a:t>
            </a:r>
            <a:r>
              <a:rPr lang="en-US" dirty="0"/>
              <a:t>, Pike, </a:t>
            </a:r>
            <a:r>
              <a:rPr lang="en-US" dirty="0" err="1"/>
              <a:t>ThompsonConcurrencyGoroutines</a:t>
            </a:r>
            <a:r>
              <a:rPr lang="en-US" dirty="0"/>
              <a:t> &amp; </a:t>
            </a:r>
            <a:r>
              <a:rPr lang="en-US" dirty="0" err="1"/>
              <a:t>ChannelsUse</a:t>
            </a:r>
            <a:r>
              <a:rPr lang="en-US" dirty="0"/>
              <a:t> </a:t>
            </a:r>
            <a:r>
              <a:rPr lang="en-US" dirty="0" err="1"/>
              <a:t>CaseWeb</a:t>
            </a:r>
            <a:r>
              <a:rPr lang="en-US" dirty="0"/>
              <a:t> Servers, Microservices, CLI Tools</a:t>
            </a:r>
          </a:p>
          <a:p>
            <a:r>
              <a:rPr lang="en-US" dirty="0"/>
              <a:t>So if you're building modern backends, server-side tools, or want to work with cloud-native apps — </a:t>
            </a:r>
            <a:r>
              <a:rPr lang="en-US" b="1" dirty="0"/>
              <a:t>Go is absolutely worth learning</a:t>
            </a:r>
            <a:r>
              <a:rPr lang="en-US" dirty="0"/>
              <a:t>.</a:t>
            </a:r>
          </a:p>
        </p:txBody>
      </p:sp>
      <p:sp>
        <p:nvSpPr>
          <p:cNvPr id="4" name="Slide Number Placeholder 3"/>
          <p:cNvSpPr>
            <a:spLocks noGrp="1"/>
          </p:cNvSpPr>
          <p:nvPr>
            <p:ph type="sldNum" sz="quarter" idx="5"/>
          </p:nvPr>
        </p:nvSpPr>
        <p:spPr/>
        <p:txBody>
          <a:bodyPr/>
          <a:lstStyle/>
          <a:p>
            <a:fld id="{FB42FA35-8715-4577-888B-86CBCE022742}" type="slidenum">
              <a:rPr lang="en-US" smtClean="0"/>
              <a:t>1</a:t>
            </a:fld>
            <a:endParaRPr lang="en-US"/>
          </a:p>
        </p:txBody>
      </p:sp>
    </p:spTree>
    <p:extLst>
      <p:ext uri="{BB962C8B-B14F-4D97-AF65-F5344CB8AC3E}">
        <p14:creationId xmlns:p14="http://schemas.microsoft.com/office/powerpoint/2010/main" val="2301232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"C:/Users/YourName/Videos/go_intro_presentation.mp4",</a:t>
            </a:r>
          </a:p>
          <a:p>
            <a:r>
              <a:rPr lang="en-US" dirty="0"/>
              <a:t>  "title": "🔥 What is Go (Golang)? | History, Features &amp; Use Cases Explained! 💻🚀",</a:t>
            </a:r>
          </a:p>
          <a:p>
            <a:r>
              <a:rPr lang="en-US" dirty="0"/>
              <a:t>  "description": "🎯 In this video, you'll learn everything you need to know about the Go programming language (aka Golang):\n\n✅ What is Go?\n✅ Who developed it and why?\n✅ Key features that make Go powerful and modern\n✅ History, origin, and real-world motivation\n✅ Bonus: Hello World code snippet 🧠\n\n📌 Topics Covered:\n- Introduction to Go\n- History &amp; Creators (Ken Thompson, Rob Pike, Robert Griesemer)\n- Why Go was created at Google\n- Core features: Concurrency, Simplicity, Fast Compilation\n- Code snippet walkthrough\n\n🔗 Follow for more tech tutorials!\n\</a:t>
            </a:r>
            <a:r>
              <a:rPr lang="en-US" dirty="0" err="1"/>
              <a:t>n#GoLang</a:t>
            </a:r>
            <a:r>
              <a:rPr lang="en-US" dirty="0"/>
              <a:t> #GoProgramming #BackendDevelopment #TechTutorial #Google #KenThompson #Goroutines #Microservices #Programming #LearnToCode",</a:t>
            </a:r>
          </a:p>
          <a:p>
            <a:r>
              <a:rPr lang="en-US" dirty="0"/>
              <a:t>  "tags": [</a:t>
            </a:r>
          </a:p>
          <a:p>
            <a:r>
              <a:rPr lang="en-US" dirty="0"/>
              <a:t>    "Go",</a:t>
            </a:r>
          </a:p>
          <a:p>
            <a:r>
              <a:rPr lang="en-US" dirty="0"/>
              <a:t>    "Golang",</a:t>
            </a:r>
          </a:p>
          <a:p>
            <a:r>
              <a:rPr lang="en-US" dirty="0"/>
              <a:t>    "Go Programming Language",</a:t>
            </a:r>
          </a:p>
          <a:p>
            <a:r>
              <a:rPr lang="en-US" dirty="0"/>
              <a:t>    "Learn Go",</a:t>
            </a:r>
          </a:p>
          <a:p>
            <a:r>
              <a:rPr lang="en-US" dirty="0"/>
              <a:t>    "Go Features",</a:t>
            </a:r>
          </a:p>
          <a:p>
            <a:r>
              <a:rPr lang="en-US" dirty="0"/>
              <a:t>    "Go for Beginners",</a:t>
            </a:r>
          </a:p>
          <a:p>
            <a:r>
              <a:rPr lang="en-US" dirty="0"/>
              <a:t>    "Ken Thompson",</a:t>
            </a:r>
          </a:p>
          <a:p>
            <a:r>
              <a:rPr lang="en-US" dirty="0"/>
              <a:t>    "Rob Pike",</a:t>
            </a:r>
          </a:p>
          <a:p>
            <a:r>
              <a:rPr lang="en-US" dirty="0"/>
              <a:t>    "Go at Google",</a:t>
            </a:r>
          </a:p>
          <a:p>
            <a:r>
              <a:rPr lang="en-US" dirty="0"/>
              <a:t>    "Golang Tutorial",</a:t>
            </a:r>
          </a:p>
          <a:p>
            <a:r>
              <a:rPr lang="en-US" dirty="0"/>
              <a:t>    "Backend Development",</a:t>
            </a:r>
          </a:p>
          <a:p>
            <a:r>
              <a:rPr lang="en-US" dirty="0"/>
              <a:t>    "Microservices",</a:t>
            </a:r>
          </a:p>
          <a:p>
            <a:r>
              <a:rPr lang="en-US" dirty="0"/>
              <a:t>    "Concurrency",</a:t>
            </a:r>
          </a:p>
          <a:p>
            <a:r>
              <a:rPr lang="en-US" dirty="0"/>
              <a:t>    "Fast Compilation",</a:t>
            </a:r>
          </a:p>
          <a:p>
            <a:r>
              <a:rPr lang="en-US" dirty="0"/>
              <a:t>    "Goroutines"</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"C:/Users/YourName/Videos/go_intro_thumbnail.png",</a:t>
            </a:r>
          </a:p>
          <a:p>
            <a:r>
              <a:rPr lang="en-US" dirty="0"/>
              <a:t>  "</a:t>
            </a:r>
            <a:r>
              <a:rPr lang="en-US" dirty="0" err="1"/>
              <a:t>playlistName</a:t>
            </a:r>
            <a:r>
              <a:rPr lang="en-US" dirty="0"/>
              <a:t>": "Go Programming Language Tutorials",</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p:txBody>
      </p:sp>
      <p:sp>
        <p:nvSpPr>
          <p:cNvPr id="4" name="Slide Number Placeholder 3"/>
          <p:cNvSpPr>
            <a:spLocks noGrp="1"/>
          </p:cNvSpPr>
          <p:nvPr>
            <p:ph type="sldNum" sz="quarter" idx="5"/>
          </p:nvPr>
        </p:nvSpPr>
        <p:spPr/>
        <p:txBody>
          <a:bodyPr/>
          <a:lstStyle/>
          <a:p>
            <a:fld id="{FB42FA35-8715-4577-888B-86CBCE022742}" type="slidenum">
              <a:rPr lang="en-US" smtClean="0"/>
              <a:t>2</a:t>
            </a:fld>
            <a:endParaRPr lang="en-US"/>
          </a:p>
        </p:txBody>
      </p:sp>
    </p:spTree>
    <p:extLst>
      <p:ext uri="{BB962C8B-B14F-4D97-AF65-F5344CB8AC3E}">
        <p14:creationId xmlns:p14="http://schemas.microsoft.com/office/powerpoint/2010/main" val="3863471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56091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780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91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317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3261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29982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4475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93565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31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552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736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3995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351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211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5824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7947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2596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83982941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Go and who developed it?</a:t>
            </a:r>
            <a:endParaRPr dirty="0"/>
          </a:p>
        </p:txBody>
      </p:sp>
      <p:sp>
        <p:nvSpPr>
          <p:cNvPr id="3" name="Subtitle 2"/>
          <p:cNvSpPr>
            <a:spLocks noGrp="1"/>
          </p:cNvSpPr>
          <p:nvPr>
            <p:ph type="subTitle" idx="1"/>
          </p:nvPr>
        </p:nvSpPr>
        <p:spPr/>
        <p:txBody>
          <a:bodyPr>
            <a:normAutofit/>
          </a:bodyPr>
          <a:lstStyle/>
          <a:p>
            <a:r>
              <a:rPr lang="en-US" sz="2400" dirty="0"/>
              <a:t>Golang Interview Question - 1</a:t>
            </a: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Go (Golang)?</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Definition:</a:t>
            </a:r>
          </a:p>
          <a:p>
            <a:pPr>
              <a:defRPr sz="1800">
                <a:solidFill>
                  <a:srgbClr val="000000"/>
                </a:solidFill>
              </a:defRPr>
            </a:pPr>
            <a:r>
              <a:t>Go, often referred to as </a:t>
            </a:r>
            <a:r>
              <a:rPr b="1"/>
              <a:t>Golang</a:t>
            </a:r>
            <a:r>
              <a:t> due to its domain name (golang.org), is an open-source programming language developed for system-level and web-scale software. It combines the performance and safety of a statically typed language with the speed of dynamic languages. Go is compiled, meaning it translates source code directly into machine code, resulting in fast executables. Its design emphasizes simplicity and clarity, making it an ideal language for modern backend development, cloud services, and microservices.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Who Developed Go?</a:t>
            </a:r>
          </a:p>
        </p:txBody>
      </p:sp>
      <p:sp>
        <p:nvSpPr>
          <p:cNvPr id="3" name="Content Placeholder 2"/>
          <p:cNvSpPr>
            <a:spLocks noGrp="1"/>
          </p:cNvSpPr>
          <p:nvPr>
            <p:ph idx="1"/>
          </p:nvPr>
        </p:nvSpPr>
        <p:spPr/>
        <p:txBody>
          <a:bodyPr wrap="square">
            <a:normAutofit fontScale="92500" lnSpcReduction="20000"/>
          </a:bodyPr>
          <a:lstStyle/>
          <a:p>
            <a:endParaRPr/>
          </a:p>
          <a:p>
            <a:pPr algn="ctr">
              <a:defRPr sz="2400" b="1">
                <a:solidFill>
                  <a:srgbClr val="000000"/>
                </a:solidFill>
              </a:defRPr>
            </a:pPr>
            <a:r>
              <a:t>Developed By:</a:t>
            </a:r>
          </a:p>
          <a:p>
            <a:pPr>
              <a:defRPr sz="1800">
                <a:solidFill>
                  <a:srgbClr val="000000"/>
                </a:solidFill>
              </a:defRPr>
            </a:pPr>
            <a:r>
              <a:t>Go was developed at </a:t>
            </a:r>
            <a:r>
              <a:rPr b="1"/>
              <a:t>Google in 2007</a:t>
            </a:r>
            <a:r>
              <a:t> by three renowned computer scientists: </a:t>
            </a:r>
            <a:r>
              <a:rPr b="1"/>
              <a:t>Robert Griesemer</a:t>
            </a:r>
            <a:r>
              <a:t>, </a:t>
            </a:r>
            <a:r>
              <a:rPr b="1"/>
              <a:t>Rob Pike</a:t>
            </a:r>
            <a:r>
              <a:t>, and </a:t>
            </a:r>
            <a:r>
              <a:rPr b="1"/>
              <a:t>Ken Thompson</a:t>
            </a:r>
            <a:r>
              <a:t>. Each of them played a major role in the history of computing—Thompson co-created Unix and the C programming language. Their goal with Go was to create a language that addressed the complexity, slowness, and scaling issues of C++ and Java, especially for Google’s massive codebase and infrastructure. It became open source in 2009 to build a broader community around it.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344714"/>
            <a:ext cx="7200897" cy="977900"/>
          </a:xfrm>
        </p:spPr>
        <p:txBody>
          <a:bodyPr/>
          <a:lstStyle/>
          <a:p>
            <a:r>
              <a:rPr dirty="0"/>
              <a:t>Why Go Was Created</a:t>
            </a:r>
          </a:p>
        </p:txBody>
      </p:sp>
      <p:sp>
        <p:nvSpPr>
          <p:cNvPr id="3" name="Content Placeholder 2"/>
          <p:cNvSpPr>
            <a:spLocks noGrp="1"/>
          </p:cNvSpPr>
          <p:nvPr>
            <p:ph idx="1"/>
          </p:nvPr>
        </p:nvSpPr>
        <p:spPr>
          <a:xfrm>
            <a:off x="547007" y="1118507"/>
            <a:ext cx="8229600" cy="4525963"/>
          </a:xfrm>
        </p:spPr>
        <p:txBody>
          <a:bodyPr wrap="square">
            <a:normAutofit/>
          </a:bodyPr>
          <a:lstStyle/>
          <a:p>
            <a:endParaRPr sz="1600" dirty="0"/>
          </a:p>
          <a:p>
            <a:pPr algn="ctr">
              <a:defRPr sz="2400" b="1">
                <a:solidFill>
                  <a:srgbClr val="000000"/>
                </a:solidFill>
              </a:defRPr>
            </a:pPr>
            <a:r>
              <a:rPr sz="1600" dirty="0"/>
              <a:t>Motivation Behind Go:</a:t>
            </a:r>
          </a:p>
          <a:p>
            <a:pPr>
              <a:defRPr sz="1800">
                <a:solidFill>
                  <a:srgbClr val="000000"/>
                </a:solidFill>
              </a:defRPr>
            </a:pPr>
            <a:r>
              <a:rPr sz="1600" dirty="0"/>
              <a:t>The creators of Go observed that existing languages at Google were either too slow in compilation (like C++) or lacked essential features such as proper concurrency (like Java and Python). Go was designed to:</a:t>
            </a:r>
          </a:p>
          <a:p>
            <a:pPr>
              <a:defRPr sz="1800">
                <a:solidFill>
                  <a:srgbClr val="000000"/>
                </a:solidFill>
              </a:defRPr>
            </a:pPr>
            <a:r>
              <a:rPr sz="1600" dirty="0"/>
              <a:t>- </a:t>
            </a:r>
            <a:r>
              <a:rPr sz="1600" b="1" dirty="0"/>
              <a:t>Simplify software development</a:t>
            </a:r>
            <a:r>
              <a:rPr sz="1600" dirty="0"/>
              <a:t> with clean syntax and modern tools.</a:t>
            </a:r>
          </a:p>
          <a:p>
            <a:pPr>
              <a:defRPr sz="1800">
                <a:solidFill>
                  <a:srgbClr val="000000"/>
                </a:solidFill>
              </a:defRPr>
            </a:pPr>
            <a:r>
              <a:rPr sz="1600" dirty="0"/>
              <a:t>- </a:t>
            </a:r>
            <a:r>
              <a:rPr sz="1600" b="1" dirty="0"/>
              <a:t>Speed up build times</a:t>
            </a:r>
            <a:r>
              <a:rPr sz="1600" dirty="0"/>
              <a:t> with lightning-fast compilation.</a:t>
            </a:r>
          </a:p>
          <a:p>
            <a:pPr>
              <a:defRPr sz="1800">
                <a:solidFill>
                  <a:srgbClr val="000000"/>
                </a:solidFill>
              </a:defRPr>
            </a:pPr>
            <a:r>
              <a:rPr sz="1600" dirty="0"/>
              <a:t>- </a:t>
            </a:r>
            <a:r>
              <a:rPr sz="1600" b="1" dirty="0"/>
              <a:t>Handle concurrent workloads</a:t>
            </a:r>
            <a:r>
              <a:rPr sz="1600" dirty="0"/>
              <a:t> through built-in concurrency primitives.</a:t>
            </a:r>
          </a:p>
          <a:p>
            <a:pPr>
              <a:defRPr sz="1800">
                <a:solidFill>
                  <a:srgbClr val="000000"/>
                </a:solidFill>
              </a:defRPr>
            </a:pPr>
            <a:r>
              <a:rPr sz="1600" dirty="0"/>
              <a:t>- </a:t>
            </a:r>
            <a:r>
              <a:rPr sz="1600" b="1" dirty="0"/>
              <a:t>Improve code maintainability</a:t>
            </a:r>
            <a:r>
              <a:rPr sz="1600" dirty="0"/>
              <a:t> in large-scale codebases.</a:t>
            </a:r>
          </a:p>
          <a:p>
            <a:pPr>
              <a:defRPr sz="1800">
                <a:solidFill>
                  <a:srgbClr val="000000"/>
                </a:solidFill>
              </a:defRPr>
            </a:pPr>
            <a:r>
              <a:rPr sz="1600" dirty="0"/>
              <a:t>It was a response to real-world engineering challenges rather than academic problems.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Go</a:t>
            </a:r>
          </a:p>
        </p:txBody>
      </p:sp>
      <p:sp>
        <p:nvSpPr>
          <p:cNvPr id="3" name="Content Placeholder 2"/>
          <p:cNvSpPr>
            <a:spLocks noGrp="1"/>
          </p:cNvSpPr>
          <p:nvPr>
            <p:ph idx="1"/>
          </p:nvPr>
        </p:nvSpPr>
        <p:spPr>
          <a:xfrm>
            <a:off x="971551" y="1917698"/>
            <a:ext cx="7200898" cy="2646137"/>
          </a:xfrm>
        </p:spPr>
        <p:txBody>
          <a:bodyPr wrap="square">
            <a:normAutofit fontScale="70000" lnSpcReduction="20000"/>
          </a:bodyPr>
          <a:lstStyle/>
          <a:p>
            <a:endParaRPr dirty="0"/>
          </a:p>
          <a:p>
            <a:pPr algn="ctr">
              <a:defRPr sz="2400" b="1">
                <a:solidFill>
                  <a:srgbClr val="000000"/>
                </a:solidFill>
              </a:defRPr>
            </a:pPr>
            <a:r>
              <a:rPr dirty="0"/>
              <a:t>Key Features:</a:t>
            </a:r>
          </a:p>
          <a:p>
            <a:pPr>
              <a:defRPr sz="1800">
                <a:solidFill>
                  <a:srgbClr val="000000"/>
                </a:solidFill>
              </a:defRPr>
            </a:pPr>
            <a:r>
              <a:rPr dirty="0"/>
              <a:t>- ✅ </a:t>
            </a:r>
            <a:r>
              <a:rPr b="1" dirty="0"/>
              <a:t>Fast Compilation</a:t>
            </a:r>
            <a:r>
              <a:rPr dirty="0"/>
              <a:t>: Go compiles to machine code very quickly, speeding up development cycles.</a:t>
            </a:r>
          </a:p>
          <a:p>
            <a:pPr>
              <a:defRPr sz="1800">
                <a:solidFill>
                  <a:srgbClr val="000000"/>
                </a:solidFill>
              </a:defRPr>
            </a:pPr>
            <a:r>
              <a:rPr dirty="0"/>
              <a:t>- ✅ </a:t>
            </a:r>
            <a:r>
              <a:rPr b="1" dirty="0"/>
              <a:t>Built-in Concurrency</a:t>
            </a:r>
            <a:r>
              <a:rPr dirty="0"/>
              <a:t>: Concurrency is a first-class citizen through </a:t>
            </a:r>
            <a:r>
              <a:rPr b="1" dirty="0"/>
              <a:t>goroutines</a:t>
            </a:r>
            <a:r>
              <a:rPr dirty="0"/>
              <a:t> (lightweight threads) and </a:t>
            </a:r>
            <a:r>
              <a:rPr b="1" dirty="0"/>
              <a:t>channels</a:t>
            </a:r>
            <a:r>
              <a:rPr dirty="0"/>
              <a:t> (safe data communication).</a:t>
            </a:r>
          </a:p>
          <a:p>
            <a:pPr>
              <a:defRPr sz="1800">
                <a:solidFill>
                  <a:srgbClr val="000000"/>
                </a:solidFill>
              </a:defRPr>
            </a:pPr>
            <a:r>
              <a:rPr dirty="0"/>
              <a:t>- ✅ </a:t>
            </a:r>
            <a:r>
              <a:rPr b="1" dirty="0"/>
              <a:t>Garbage Collection</a:t>
            </a:r>
            <a:r>
              <a:rPr dirty="0"/>
              <a:t>: Automatic memory management without manual freeing of memory.</a:t>
            </a:r>
          </a:p>
          <a:p>
            <a:pPr>
              <a:defRPr sz="1800">
                <a:solidFill>
                  <a:srgbClr val="000000"/>
                </a:solidFill>
              </a:defRPr>
            </a:pPr>
            <a:r>
              <a:rPr dirty="0"/>
              <a:t>- ✅ </a:t>
            </a:r>
            <a:r>
              <a:rPr b="1" dirty="0"/>
              <a:t>Simplicity</a:t>
            </a:r>
            <a:r>
              <a:rPr dirty="0"/>
              <a:t>: The language design avoids unnecessary complexity; there's only one way to do things.</a:t>
            </a:r>
          </a:p>
          <a:p>
            <a:pPr>
              <a:defRPr sz="1800">
                <a:solidFill>
                  <a:srgbClr val="000000"/>
                </a:solidFill>
              </a:defRPr>
            </a:pPr>
            <a:r>
              <a:rPr dirty="0"/>
              <a:t>- ✅ </a:t>
            </a:r>
            <a:r>
              <a:rPr b="1" dirty="0"/>
              <a:t>Cross-platform Support</a:t>
            </a:r>
            <a:r>
              <a:rPr dirty="0"/>
              <a:t>: Go supports easy cross-compilation, ideal for containerized apps and microservices.</a:t>
            </a:r>
          </a:p>
          <a:p>
            <a:pPr>
              <a:defRPr sz="1800">
                <a:solidFill>
                  <a:srgbClr val="000000"/>
                </a:solidFill>
              </a:defRPr>
            </a:pPr>
            <a:r>
              <a:rPr dirty="0"/>
              <a:t>- ✅ </a:t>
            </a:r>
            <a:r>
              <a:rPr b="1" dirty="0"/>
              <a:t>Robust Standard Library</a:t>
            </a:r>
            <a:r>
              <a:rPr dirty="0"/>
              <a:t>: Comes with packages for web servers, I/O, testing, and more, reducing the need for third-party tools.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Hello World in Go</a:t>
            </a:r>
          </a:p>
        </p:txBody>
      </p:sp>
      <p:sp>
        <p:nvSpPr>
          <p:cNvPr id="3" name="TextBox 2"/>
          <p:cNvSpPr txBox="1"/>
          <p:nvPr/>
        </p:nvSpPr>
        <p:spPr>
          <a:xfrm>
            <a:off x="1022773" y="1861457"/>
            <a:ext cx="7149676" cy="2554545"/>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package main</a:t>
            </a:r>
            <a:br>
              <a:rPr sz="1600" dirty="0"/>
            </a:br>
            <a:br>
              <a:rPr sz="1600" dirty="0"/>
            </a:br>
            <a:r>
              <a:rPr sz="1600" dirty="0"/>
              <a:t>import "</a:t>
            </a:r>
            <a:r>
              <a:rPr sz="1600" dirty="0" err="1"/>
              <a:t>fmt</a:t>
            </a:r>
            <a:r>
              <a:rPr sz="1600" dirty="0"/>
              <a:t>"</a:t>
            </a:r>
            <a:br>
              <a:rPr sz="1600" dirty="0"/>
            </a:br>
            <a:br>
              <a:rPr sz="1600" dirty="0"/>
            </a:br>
            <a:r>
              <a:rPr sz="1600" dirty="0" err="1"/>
              <a:t>func</a:t>
            </a:r>
            <a:r>
              <a:rPr sz="1600" dirty="0"/>
              <a:t> main() {</a:t>
            </a:r>
            <a:br>
              <a:rPr sz="1600" dirty="0"/>
            </a:br>
            <a:r>
              <a:rPr sz="1600" dirty="0"/>
              <a:t>    </a:t>
            </a:r>
            <a:r>
              <a:rPr sz="1600" dirty="0" err="1"/>
              <a:t>fmt.Println</a:t>
            </a:r>
            <a:r>
              <a:rPr sz="1600" dirty="0"/>
              <a:t>("Hello, World!")</a:t>
            </a:r>
            <a:br>
              <a:rPr sz="1600" dirty="0"/>
            </a:br>
            <a:r>
              <a:rPr sz="1600" dirty="0"/>
              <a:t>}</a:t>
            </a:r>
            <a:br>
              <a:rPr sz="1600" dirty="0"/>
            </a:br>
            <a:br>
              <a:rPr sz="1600" dirty="0"/>
            </a:b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Go at a Glance</a:t>
            </a:r>
          </a:p>
        </p:txBody>
      </p:sp>
      <p:graphicFrame>
        <p:nvGraphicFramePr>
          <p:cNvPr id="3" name="Table 2"/>
          <p:cNvGraphicFramePr>
            <a:graphicFrameLocks noGrp="1"/>
          </p:cNvGraphicFramePr>
          <p:nvPr>
            <p:extLst>
              <p:ext uri="{D42A27DB-BD31-4B8C-83A1-F6EECF244321}">
                <p14:modId xmlns:p14="http://schemas.microsoft.com/office/powerpoint/2010/main" val="219276668"/>
              </p:ext>
            </p:extLst>
          </p:nvPr>
        </p:nvGraphicFramePr>
        <p:xfrm>
          <a:off x="971552" y="1714500"/>
          <a:ext cx="7127420" cy="2872014"/>
        </p:xfrm>
        <a:graphic>
          <a:graphicData uri="http://schemas.openxmlformats.org/drawingml/2006/table">
            <a:tbl>
              <a:tblPr firstRow="1" bandRow="1">
                <a:tableStyleId>{5C22544A-7EE6-4342-B048-85BDC9FD1C3A}</a:tableStyleId>
              </a:tblPr>
              <a:tblGrid>
                <a:gridCol w="3563710">
                  <a:extLst>
                    <a:ext uri="{9D8B030D-6E8A-4147-A177-3AD203B41FA5}">
                      <a16:colId xmlns:a16="http://schemas.microsoft.com/office/drawing/2014/main" val="20000"/>
                    </a:ext>
                  </a:extLst>
                </a:gridCol>
                <a:gridCol w="3563710">
                  <a:extLst>
                    <a:ext uri="{9D8B030D-6E8A-4147-A177-3AD203B41FA5}">
                      <a16:colId xmlns:a16="http://schemas.microsoft.com/office/drawing/2014/main" val="20001"/>
                    </a:ext>
                  </a:extLst>
                </a:gridCol>
              </a:tblGrid>
              <a:tr h="478669">
                <a:tc>
                  <a:txBody>
                    <a:bodyPr/>
                    <a:lstStyle/>
                    <a:p>
                      <a:pPr>
                        <a:defRPr b="1"/>
                      </a:pPr>
                      <a:r>
                        <a:rPr dirty="0"/>
                        <a:t>Aspect</a:t>
                      </a:r>
                    </a:p>
                  </a:txBody>
                  <a:tcPr/>
                </a:tc>
                <a:tc>
                  <a:txBody>
                    <a:bodyPr/>
                    <a:lstStyle/>
                    <a:p>
                      <a:pPr>
                        <a:defRPr b="1"/>
                      </a:pPr>
                      <a:r>
                        <a:t>Details</a:t>
                      </a:r>
                    </a:p>
                  </a:txBody>
                  <a:tcPr/>
                </a:tc>
                <a:extLst>
                  <a:ext uri="{0D108BD9-81ED-4DB2-BD59-A6C34878D82A}">
                    <a16:rowId xmlns:a16="http://schemas.microsoft.com/office/drawing/2014/main" val="10000"/>
                  </a:ext>
                </a:extLst>
              </a:tr>
              <a:tr h="478669">
                <a:tc>
                  <a:txBody>
                    <a:bodyPr/>
                    <a:lstStyle/>
                    <a:p>
                      <a:r>
                        <a:t>Type</a:t>
                      </a:r>
                    </a:p>
                  </a:txBody>
                  <a:tcPr/>
                </a:tc>
                <a:tc>
                  <a:txBody>
                    <a:bodyPr/>
                    <a:lstStyle/>
                    <a:p>
                      <a:r>
                        <a:t>Compiled, Statically Typed</a:t>
                      </a:r>
                    </a:p>
                  </a:txBody>
                  <a:tcPr/>
                </a:tc>
                <a:extLst>
                  <a:ext uri="{0D108BD9-81ED-4DB2-BD59-A6C34878D82A}">
                    <a16:rowId xmlns:a16="http://schemas.microsoft.com/office/drawing/2014/main" val="10001"/>
                  </a:ext>
                </a:extLst>
              </a:tr>
              <a:tr h="478669">
                <a:tc>
                  <a:txBody>
                    <a:bodyPr/>
                    <a:lstStyle/>
                    <a:p>
                      <a:r>
                        <a:t>Year</a:t>
                      </a:r>
                    </a:p>
                  </a:txBody>
                  <a:tcPr/>
                </a:tc>
                <a:tc>
                  <a:txBody>
                    <a:bodyPr/>
                    <a:lstStyle/>
                    <a:p>
                      <a:r>
                        <a:t>2009 (Open Sourced)</a:t>
                      </a:r>
                    </a:p>
                  </a:txBody>
                  <a:tcPr/>
                </a:tc>
                <a:extLst>
                  <a:ext uri="{0D108BD9-81ED-4DB2-BD59-A6C34878D82A}">
                    <a16:rowId xmlns:a16="http://schemas.microsoft.com/office/drawing/2014/main" val="10002"/>
                  </a:ext>
                </a:extLst>
              </a:tr>
              <a:tr h="478669">
                <a:tc>
                  <a:txBody>
                    <a:bodyPr/>
                    <a:lstStyle/>
                    <a:p>
                      <a:r>
                        <a:t>Creators</a:t>
                      </a:r>
                    </a:p>
                  </a:txBody>
                  <a:tcPr/>
                </a:tc>
                <a:tc>
                  <a:txBody>
                    <a:bodyPr/>
                    <a:lstStyle/>
                    <a:p>
                      <a:r>
                        <a:t>Griesemer, Pike, Thompson</a:t>
                      </a:r>
                    </a:p>
                  </a:txBody>
                  <a:tcPr/>
                </a:tc>
                <a:extLst>
                  <a:ext uri="{0D108BD9-81ED-4DB2-BD59-A6C34878D82A}">
                    <a16:rowId xmlns:a16="http://schemas.microsoft.com/office/drawing/2014/main" val="10003"/>
                  </a:ext>
                </a:extLst>
              </a:tr>
              <a:tr h="478669">
                <a:tc>
                  <a:txBody>
                    <a:bodyPr/>
                    <a:lstStyle/>
                    <a:p>
                      <a:r>
                        <a:t>Concurrency</a:t>
                      </a:r>
                    </a:p>
                  </a:txBody>
                  <a:tcPr/>
                </a:tc>
                <a:tc>
                  <a:txBody>
                    <a:bodyPr/>
                    <a:lstStyle/>
                    <a:p>
                      <a:r>
                        <a:t>Goroutines &amp; Channels</a:t>
                      </a:r>
                    </a:p>
                  </a:txBody>
                  <a:tcPr/>
                </a:tc>
                <a:extLst>
                  <a:ext uri="{0D108BD9-81ED-4DB2-BD59-A6C34878D82A}">
                    <a16:rowId xmlns:a16="http://schemas.microsoft.com/office/drawing/2014/main" val="10004"/>
                  </a:ext>
                </a:extLst>
              </a:tr>
              <a:tr h="478669">
                <a:tc>
                  <a:txBody>
                    <a:bodyPr/>
                    <a:lstStyle/>
                    <a:p>
                      <a:r>
                        <a:t>Use Case</a:t>
                      </a:r>
                    </a:p>
                  </a:txBody>
                  <a:tcPr/>
                </a:tc>
                <a:tc>
                  <a:txBody>
                    <a:bodyPr/>
                    <a:lstStyle/>
                    <a:p>
                      <a:r>
                        <a:rPr dirty="0"/>
                        <a:t>Web Servers, Microservices, CLI tools</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27</TotalTime>
  <Words>1628</Words>
  <Application>Microsoft Office PowerPoint</Application>
  <PresentationFormat>On-screen Show (16:9)</PresentationFormat>
  <Paragraphs>122</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Garamond</vt:lpstr>
      <vt:lpstr>Organic</vt:lpstr>
      <vt:lpstr>What is Go and who developed it?</vt:lpstr>
      <vt:lpstr>What is Go (Golang)?</vt:lpstr>
      <vt:lpstr>Who Developed Go?</vt:lpstr>
      <vt:lpstr>Why Go Was Created</vt:lpstr>
      <vt:lpstr>Key Features of Go</vt:lpstr>
      <vt:lpstr>Hello World in Go</vt:lpstr>
      <vt:lpstr>Go at a Glance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13</cp:revision>
  <dcterms:created xsi:type="dcterms:W3CDTF">2013-01-27T09:14:16Z</dcterms:created>
  <dcterms:modified xsi:type="dcterms:W3CDTF">2025-04-09T10:33:53Z</dcterms:modified>
  <cp:category/>
</cp:coreProperties>
</file>