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7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Introduction to Named Return Values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endParaRPr/>
          </a:p>
          <a:p>
            <a:r>
              <a:t>Introduction to Named Return Values</a:t>
            </a:r>
          </a:p>
          <a:p>
            <a:r>
              <a:t>Syntax of Named Return Values</a:t>
            </a:r>
          </a:p>
          <a:p>
            <a:r>
              <a:t>How Named Return Values Work</a:t>
            </a:r>
          </a:p>
          <a:p>
            <a:r>
              <a:t>Example of Named Return Values</a:t>
            </a:r>
          </a:p>
          <a:p>
            <a:r>
              <a:t>Benefits of Named Return Values</a:t>
            </a:r>
          </a:p>
          <a:p>
            <a:r>
              <a:t>When to Use Named Return Values</a:t>
            </a:r>
          </a:p>
          <a:p>
            <a:r>
              <a:t>Common Pitfalls to Avoid</a:t>
            </a:r>
          </a:p>
          <a:p>
            <a:r>
              <a:t>Summary Table of Named Return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Named Return Values</a:t>
            </a:r>
          </a:p>
        </p:txBody>
      </p:sp>
      <p:sp>
        <p:nvSpPr>
          <p:cNvPr id="3" name="Content Placeholder 2"/>
          <p:cNvSpPr>
            <a:spLocks noGrp="1"/>
          </p:cNvSpPr>
          <p:nvPr>
            <p:ph idx="1"/>
          </p:nvPr>
        </p:nvSpPr>
        <p:spPr/>
        <p:txBody>
          <a:bodyPr wrap="square"/>
          <a:lstStyle/>
          <a:p>
            <a:endParaRPr/>
          </a:p>
          <a:p>
            <a:pPr>
              <a:defRPr sz="1800">
                <a:solidFill>
                  <a:srgbClr val="000000"/>
                </a:solidFill>
              </a:defRPr>
            </a:pPr>
            <a:r>
              <a:t>In Go, functions can have named return values, which are explicitly declared in the function signature. This allows the function to return values with predefined names, making the code more readable and self-explanatory.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Syntax of Named Return Values</a:t>
            </a:r>
          </a:p>
        </p:txBody>
      </p:sp>
      <p:sp>
        <p:nvSpPr>
          <p:cNvPr id="3" name="TextBox 2"/>
          <p:cNvSpPr txBox="1"/>
          <p:nvPr/>
        </p:nvSpPr>
        <p:spPr>
          <a:xfrm>
            <a:off x="914400" y="1371600"/>
            <a:ext cx="7129463" cy="4801314"/>
          </a:xfrm>
          <a:prstGeom prst="rect">
            <a:avLst/>
          </a:prstGeom>
          <a:solidFill>
            <a:srgbClr val="2E2E2E"/>
          </a:solidFill>
        </p:spPr>
        <p:txBody>
          <a:bodyPr wrap="square">
            <a:spAutoFit/>
          </a:bodyPr>
          <a:lstStyle/>
          <a:p>
            <a:endParaRPr dirty="0"/>
          </a:p>
          <a:p>
            <a:pPr algn="l">
              <a:defRPr sz="1800">
                <a:solidFill>
                  <a:srgbClr val="FFFFFF"/>
                </a:solidFill>
                <a:latin typeface="Courier New"/>
              </a:defRPr>
            </a:pPr>
            <a:r>
              <a:rPr dirty="0"/>
              <a:t>To declare named return values, list them in the function signature, followed by their types. For example:</a:t>
            </a:r>
            <a:br>
              <a:rPr dirty="0"/>
            </a:br>
            <a:br>
              <a:rPr dirty="0"/>
            </a:br>
            <a:r>
              <a:rPr dirty="0"/>
              <a:t>```go</a:t>
            </a:r>
            <a:br>
              <a:rPr dirty="0"/>
            </a:br>
            <a:r>
              <a:rPr dirty="0" err="1"/>
              <a:t>func</a:t>
            </a:r>
            <a:r>
              <a:rPr dirty="0"/>
              <a:t> divide(a, b int) (result int, err error) {</a:t>
            </a:r>
            <a:br>
              <a:rPr dirty="0"/>
            </a:br>
            <a:r>
              <a:rPr dirty="0"/>
              <a:t>  if b == 0 {</a:t>
            </a:r>
            <a:br>
              <a:rPr dirty="0"/>
            </a:br>
            <a:r>
              <a:rPr dirty="0"/>
              <a:t>    err = </a:t>
            </a:r>
            <a:r>
              <a:rPr dirty="0" err="1"/>
              <a:t>fmt.Errorf</a:t>
            </a:r>
            <a:r>
              <a:rPr dirty="0"/>
              <a:t>("division by zero")</a:t>
            </a:r>
            <a:br>
              <a:rPr dirty="0"/>
            </a:br>
            <a:r>
              <a:rPr dirty="0"/>
              <a:t>    return</a:t>
            </a:r>
            <a:br>
              <a:rPr dirty="0"/>
            </a:br>
            <a:r>
              <a:rPr dirty="0"/>
              <a:t>  }</a:t>
            </a:r>
            <a:br>
              <a:rPr dirty="0"/>
            </a:br>
            <a:r>
              <a:rPr dirty="0"/>
              <a:t>  result = a / b</a:t>
            </a:r>
            <a:br>
              <a:rPr dirty="0"/>
            </a:br>
            <a:r>
              <a:rPr dirty="0"/>
              <a:t>  return</a:t>
            </a:r>
            <a:br>
              <a:rPr dirty="0"/>
            </a:br>
            <a:r>
              <a:rPr dirty="0"/>
              <a:t>}</a:t>
            </a:r>
            <a:br>
              <a:rPr dirty="0"/>
            </a:br>
            <a:r>
              <a:rPr dirty="0"/>
              <a:t>```</a:t>
            </a:r>
            <a:br>
              <a:rPr dirty="0"/>
            </a:b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Named Return Values Work</a:t>
            </a:r>
          </a:p>
        </p:txBody>
      </p:sp>
      <p:sp>
        <p:nvSpPr>
          <p:cNvPr id="3" name="Content Placeholder 2"/>
          <p:cNvSpPr>
            <a:spLocks noGrp="1"/>
          </p:cNvSpPr>
          <p:nvPr>
            <p:ph idx="1"/>
          </p:nvPr>
        </p:nvSpPr>
        <p:spPr/>
        <p:txBody>
          <a:bodyPr wrap="square"/>
          <a:lstStyle/>
          <a:p>
            <a:endParaRPr/>
          </a:p>
          <a:p>
            <a:pPr>
              <a:defRPr sz="1800">
                <a:solidFill>
                  <a:srgbClr val="000000"/>
                </a:solidFill>
              </a:defRPr>
            </a:pPr>
            <a:r>
              <a:t>When you use named return values, the return statement can be simplified by omitting the variable names. Go automatically returns the named variables with their current values. If the function exits prematurely (e.g., due to an error), the named return values are automatically returned with their current state.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of Named Return Values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endParaRPr/>
          </a:p>
          <a:p>
            <a:pPr algn="l">
              <a:defRPr sz="1800">
                <a:solidFill>
                  <a:srgbClr val="FFFFFF"/>
                </a:solidFill>
                <a:latin typeface="Courier New"/>
              </a:defRPr>
            </a:pPr>
            <a:r>
              <a:t>Here's an example of a function using named return values that divides two integers:</a:t>
            </a:r>
            <a:br/>
            <a:br/>
            <a:r>
              <a:t>```go</a:t>
            </a:r>
            <a:br/>
            <a:r>
              <a:t>func divide(a, b int) (result int, err error) {</a:t>
            </a:r>
            <a:br/>
            <a:r>
              <a:t>  if b == 0 {</a:t>
            </a:r>
            <a:br/>
            <a:r>
              <a:t>    err = fmt.Errorf("division by zero")</a:t>
            </a:r>
            <a:br/>
            <a:r>
              <a:t>    return</a:t>
            </a:r>
            <a:br/>
            <a:r>
              <a:t>  }</a:t>
            </a:r>
            <a:br/>
            <a:r>
              <a:t>  result = a / b</a:t>
            </a:r>
            <a:br/>
            <a:r>
              <a:t>  return</a:t>
            </a:r>
            <a:br/>
            <a:r>
              <a:t>}</a:t>
            </a:r>
            <a:br/>
            <a:r>
              <a:t>```</a:t>
            </a:r>
            <a:br/>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Named Return Values</a:t>
            </a:r>
          </a:p>
        </p:txBody>
      </p:sp>
      <p:sp>
        <p:nvSpPr>
          <p:cNvPr id="3" name="Content Placeholder 2"/>
          <p:cNvSpPr>
            <a:spLocks noGrp="1"/>
          </p:cNvSpPr>
          <p:nvPr>
            <p:ph idx="1"/>
          </p:nvPr>
        </p:nvSpPr>
        <p:spPr/>
        <p:txBody>
          <a:bodyPr wrap="square"/>
          <a:lstStyle/>
          <a:p>
            <a:endParaRPr/>
          </a:p>
          <a:p>
            <a:pPr>
              <a:defRPr sz="1800">
                <a:solidFill>
                  <a:srgbClr val="000000"/>
                </a:solidFill>
              </a:defRPr>
            </a:pPr>
            <a:r>
              <a:t>1. </a:t>
            </a:r>
            <a:r>
              <a:rPr b="1"/>
              <a:t>Readability</a:t>
            </a:r>
            <a:r>
              <a:t>: Named return values make the function's output clear without needing to refer to variables outside the function.</a:t>
            </a:r>
          </a:p>
          <a:p>
            <a:pPr>
              <a:defRPr sz="1800">
                <a:solidFill>
                  <a:srgbClr val="000000"/>
                </a:solidFill>
              </a:defRPr>
            </a:pPr>
            <a:r>
              <a:t>2. </a:t>
            </a:r>
            <a:r>
              <a:rPr b="1"/>
              <a:t>Simplified code</a:t>
            </a:r>
            <a:r>
              <a:t>: You can omit the return values in the return statement, which simplifies the code.</a:t>
            </a:r>
          </a:p>
          <a:p>
            <a:pPr>
              <a:defRPr sz="1800">
                <a:solidFill>
                  <a:srgbClr val="000000"/>
                </a:solidFill>
              </a:defRPr>
            </a:pPr>
            <a:r>
              <a:t>3. </a:t>
            </a:r>
            <a:r>
              <a:rPr b="1"/>
              <a:t>Consistency</a:t>
            </a:r>
            <a:r>
              <a:t>: It helps maintain consistency in the code by ensuring return values are clearly labeled.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to Use Named Return Values</a:t>
            </a:r>
          </a:p>
        </p:txBody>
      </p:sp>
      <p:sp>
        <p:nvSpPr>
          <p:cNvPr id="3" name="Content Placeholder 2"/>
          <p:cNvSpPr>
            <a:spLocks noGrp="1"/>
          </p:cNvSpPr>
          <p:nvPr>
            <p:ph idx="1"/>
          </p:nvPr>
        </p:nvSpPr>
        <p:spPr/>
        <p:txBody>
          <a:bodyPr wrap="square"/>
          <a:lstStyle/>
          <a:p>
            <a:endParaRPr/>
          </a:p>
          <a:p>
            <a:pPr>
              <a:defRPr sz="1800">
                <a:solidFill>
                  <a:srgbClr val="000000"/>
                </a:solidFill>
              </a:defRPr>
            </a:pPr>
            <a:r>
              <a:t>Named return values are particularly useful when:</a:t>
            </a:r>
          </a:p>
          <a:p>
            <a:pPr>
              <a:defRPr sz="1800">
                <a:solidFill>
                  <a:srgbClr val="000000"/>
                </a:solidFill>
              </a:defRPr>
            </a:pPr>
            <a:r>
              <a:t>- The function has multiple return values.</a:t>
            </a:r>
          </a:p>
          <a:p>
            <a:pPr>
              <a:defRPr sz="1800">
                <a:solidFill>
                  <a:srgbClr val="000000"/>
                </a:solidFill>
              </a:defRPr>
            </a:pPr>
            <a:r>
              <a:t>- You want to clearly indicate the meaning of each return value.</a:t>
            </a:r>
          </a:p>
          <a:p>
            <a:pPr>
              <a:defRPr sz="1800">
                <a:solidFill>
                  <a:srgbClr val="000000"/>
                </a:solidFill>
              </a:defRPr>
            </a:pPr>
            <a:r>
              <a:t>- You want to make the code more concise by eliminating repetitive return statements.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Pitfalls to Avoid</a:t>
            </a:r>
          </a:p>
        </p:txBody>
      </p:sp>
      <p:sp>
        <p:nvSpPr>
          <p:cNvPr id="3" name="Content Placeholder 2"/>
          <p:cNvSpPr>
            <a:spLocks noGrp="1"/>
          </p:cNvSpPr>
          <p:nvPr>
            <p:ph idx="1"/>
          </p:nvPr>
        </p:nvSpPr>
        <p:spPr/>
        <p:txBody>
          <a:bodyPr wrap="square"/>
          <a:lstStyle/>
          <a:p>
            <a:endParaRPr/>
          </a:p>
          <a:p>
            <a:pPr>
              <a:defRPr sz="1800">
                <a:solidFill>
                  <a:srgbClr val="000000"/>
                </a:solidFill>
              </a:defRPr>
            </a:pPr>
            <a:r>
              <a:t>1. </a:t>
            </a:r>
            <a:r>
              <a:rPr b="1"/>
              <a:t>Returning without setting values</a:t>
            </a:r>
            <a:r>
              <a:t>: If named return values are used, ensure they're assigned values before returning. Otherwise, you'll return the default zero values.</a:t>
            </a:r>
          </a:p>
          <a:p>
            <a:pPr>
              <a:defRPr sz="1800">
                <a:solidFill>
                  <a:srgbClr val="000000"/>
                </a:solidFill>
              </a:defRPr>
            </a:pPr>
            <a:r>
              <a:t>2. </a:t>
            </a:r>
            <a:r>
              <a:rPr b="1"/>
              <a:t>Unintentional modifications</a:t>
            </a:r>
            <a:r>
              <a:t>: Named return values can lead to accidental modifications if not handled carefully.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Table of Named Return Values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22960">
                <a:tc>
                  <a:txBody>
                    <a:bodyPr/>
                    <a:lstStyle/>
                    <a:p>
                      <a:pPr>
                        <a:defRPr b="1"/>
                      </a:pPr>
                      <a:r>
                        <a:t>concept</a:t>
                      </a:r>
                    </a:p>
                  </a:txBody>
                  <a:tcPr/>
                </a:tc>
                <a:tc>
                  <a:txBody>
                    <a:bodyPr/>
                    <a:lstStyle/>
                    <a:p>
                      <a:pPr>
                        <a:defRPr b="1"/>
                      </a:pPr>
                      <a:r>
                        <a:t>description</a:t>
                      </a:r>
                    </a:p>
                  </a:txBody>
                  <a:tcPr/>
                </a:tc>
                <a:extLst>
                  <a:ext uri="{0D108BD9-81ED-4DB2-BD59-A6C34878D82A}">
                    <a16:rowId xmlns:a16="http://schemas.microsoft.com/office/drawing/2014/main" val="10000"/>
                  </a:ext>
                </a:extLst>
              </a:tr>
              <a:tr h="822960">
                <a:tc>
                  <a:txBody>
                    <a:bodyPr/>
                    <a:lstStyle/>
                    <a:p>
                      <a:r>
                        <a:t>What are they?</a:t>
                      </a:r>
                    </a:p>
                  </a:txBody>
                  <a:tcPr/>
                </a:tc>
                <a:tc>
                  <a:txBody>
                    <a:bodyPr/>
                    <a:lstStyle/>
                    <a:p>
                      <a:r>
                        <a:t>Named return values are explicitly declared return values in the function signature.</a:t>
                      </a:r>
                    </a:p>
                  </a:txBody>
                  <a:tcPr/>
                </a:tc>
                <a:extLst>
                  <a:ext uri="{0D108BD9-81ED-4DB2-BD59-A6C34878D82A}">
                    <a16:rowId xmlns:a16="http://schemas.microsoft.com/office/drawing/2014/main" val="10001"/>
                  </a:ext>
                </a:extLst>
              </a:tr>
              <a:tr h="822960">
                <a:tc>
                  <a:txBody>
                    <a:bodyPr/>
                    <a:lstStyle/>
                    <a:p>
                      <a:r>
                        <a:t>Benefit</a:t>
                      </a:r>
                    </a:p>
                  </a:txBody>
                  <a:tcPr/>
                </a:tc>
                <a:tc>
                  <a:txBody>
                    <a:bodyPr/>
                    <a:lstStyle/>
                    <a:p>
                      <a:r>
                        <a:t>Improves code readability and simplifies return statements.</a:t>
                      </a:r>
                    </a:p>
                  </a:txBody>
                  <a:tcPr/>
                </a:tc>
                <a:extLst>
                  <a:ext uri="{0D108BD9-81ED-4DB2-BD59-A6C34878D82A}">
                    <a16:rowId xmlns:a16="http://schemas.microsoft.com/office/drawing/2014/main" val="10002"/>
                  </a:ext>
                </a:extLst>
              </a:tr>
              <a:tr h="822960">
                <a:tc>
                  <a:txBody>
                    <a:bodyPr/>
                    <a:lstStyle/>
                    <a:p>
                      <a:r>
                        <a:t>Use case</a:t>
                      </a:r>
                    </a:p>
                  </a:txBody>
                  <a:tcPr/>
                </a:tc>
                <a:tc>
                  <a:txBody>
                    <a:bodyPr/>
                    <a:lstStyle/>
                    <a:p>
                      <a:r>
                        <a:t>Useful when functions return multiple values or need clear output labels.</a:t>
                      </a:r>
                    </a:p>
                  </a:txBody>
                  <a:tcPr/>
                </a:tc>
                <a:extLst>
                  <a:ext uri="{0D108BD9-81ED-4DB2-BD59-A6C34878D82A}">
                    <a16:rowId xmlns:a16="http://schemas.microsoft.com/office/drawing/2014/main" val="10003"/>
                  </a:ext>
                </a:extLst>
              </a:tr>
              <a:tr h="822960">
                <a:tc>
                  <a:txBody>
                    <a:bodyPr/>
                    <a:lstStyle/>
                    <a:p>
                      <a:r>
                        <a:t>Common pitfall</a:t>
                      </a:r>
                    </a:p>
                  </a:txBody>
                  <a:tcPr/>
                </a:tc>
                <a:tc>
                  <a:txBody>
                    <a:bodyPr/>
                    <a:lstStyle/>
                    <a:p>
                      <a:r>
                        <a:t>Failing to assign values to named return variables leads to default zero values.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557</Words>
  <Application>Microsoft Office PowerPoint</Application>
  <PresentationFormat>On-screen Show (16:9)</PresentationFormat>
  <Paragraphs>50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Introduction to Named Return Values</vt:lpstr>
      <vt:lpstr>Introduction to Named Return Values</vt:lpstr>
      <vt:lpstr>Syntax of Named Return Values</vt:lpstr>
      <vt:lpstr>How Named Return Values Work</vt:lpstr>
      <vt:lpstr>Example of Named Return Values</vt:lpstr>
      <vt:lpstr>Benefits of Named Return Values</vt:lpstr>
      <vt:lpstr>When to Use Named Return Values</vt:lpstr>
      <vt:lpstr>Common Pitfalls to Avoid</vt:lpstr>
      <vt:lpstr>Summary Table of Named Return Values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cp:revision>
  <dcterms:created xsi:type="dcterms:W3CDTF">2013-01-27T09:14:16Z</dcterms:created>
  <dcterms:modified xsi:type="dcterms:W3CDTF">2025-04-20T16:27:20Z</dcterms:modified>
  <cp:category/>
</cp:coreProperties>
</file>