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514368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Understanding Go Maps</a:t>
            </a:r>
          </a:p>
        </p:txBody>
      </p:sp>
      <p:sp>
        <p:nvSpPr>
          <p:cNvPr id="3" name="Subtitle 2"/>
          <p:cNvSpPr>
            <a:spLocks noGrp="1"/>
          </p:cNvSpPr>
          <p:nvPr>
            <p:ph type="subTitle" idx="1"/>
          </p:nvPr>
        </p:nvSpPr>
        <p:spPr/>
        <p:txBody>
          <a:bodyPr/>
          <a:lstStyle/>
          <a:p>
            <a:r>
              <a:t>Auto-generated Presentation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Takeaway</a:t>
            </a:r>
          </a:p>
        </p:txBody>
      </p:sp>
      <p:sp>
        <p:nvSpPr>
          <p:cNvPr id="3" name="Content Placeholder 2"/>
          <p:cNvSpPr>
            <a:spLocks noGrp="1"/>
          </p:cNvSpPr>
          <p:nvPr>
            <p:ph idx="1"/>
          </p:nvPr>
        </p:nvSpPr>
        <p:spPr/>
        <p:txBody>
          <a:bodyPr wrap="square"/>
          <a:lstStyle/>
          <a:p/>
          <a:p>
            <a:pPr>
              <a:defRPr sz="1800">
                <a:solidFill>
                  <a:srgbClr val="000000"/>
                </a:solidFill>
              </a:defRPr>
            </a:pPr>
            <a:r>
              <a:t>🚫 Go does </a:t>
            </a:r>
            <a:r>
              <a:rPr b="1"/>
              <a:t>not</a:t>
            </a:r>
            <a:r>
              <a:t> allow direct comparison of two maps using `==` because maps are reference types and can hold dynamic, unordered data.</a:t>
            </a:r>
          </a:p>
          <a:p>
            <a:pPr>
              <a:defRPr sz="1800">
                <a:solidFill>
                  <a:srgbClr val="000000"/>
                </a:solidFill>
              </a:defRPr>
            </a:pPr>
          </a:p>
          <a:p>
            <a:pPr>
              <a:defRPr sz="1800">
                <a:solidFill>
                  <a:srgbClr val="000000"/>
                </a:solidFill>
              </a:defRPr>
            </a:pPr>
            <a:r>
              <a:t>✅ You can safely check if a map is `nil` to determine if it has been initialized.</a:t>
            </a:r>
          </a:p>
          <a:p>
            <a:pPr>
              <a:defRPr sz="1800">
                <a:solidFill>
                  <a:srgbClr val="000000"/>
                </a:solidFill>
              </a:defRPr>
            </a:pPr>
          </a:p>
          <a:p>
            <a:pPr>
              <a:defRPr sz="1800">
                <a:solidFill>
                  <a:srgbClr val="000000"/>
                </a:solidFill>
              </a:defRPr>
            </a:pPr>
            <a:r>
              <a:t>🔁 For comparing map contents, always write a </a:t>
            </a:r>
            <a:r>
              <a:rPr b="1"/>
              <a:t>custom function</a:t>
            </a:r>
            <a:r>
              <a:t> that compares length, keys, and values. This ensures accuracy, performance, and flexibility in your logic.</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p>
            <a:pPr/>
            <a:r>
              <a:t>Understanding Go Maps</a:t>
            </a:r>
          </a:p>
          <a:p>
            <a:pPr/>
            <a:r>
              <a:t>Comparison Limitation</a:t>
            </a:r>
          </a:p>
          <a:p>
            <a:pPr/>
            <a:r>
              <a:t>Why Maps Can't Be Compared</a:t>
            </a:r>
          </a:p>
          <a:p>
            <a:pPr/>
            <a:r>
              <a:t>Allowed Comparison: Map == nil</a:t>
            </a:r>
          </a:p>
          <a:p>
            <a:pPr/>
            <a:r>
              <a:t>Attempting Direct Comparison</a:t>
            </a:r>
          </a:p>
          <a:p>
            <a:pPr/>
            <a:r>
              <a:t>How to Compare Two Maps</a:t>
            </a:r>
          </a:p>
          <a:p>
            <a:pPr/>
            <a:r>
              <a:t>Manual Map Comparison Function</a:t>
            </a:r>
          </a:p>
          <a:p>
            <a:pPr/>
            <a:r>
              <a:t>Map Comparison Summary</a:t>
            </a:r>
          </a:p>
          <a:p>
            <a:pPr/>
            <a:r>
              <a:t>Key Takeaway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Understanding Go Maps</a:t>
            </a:r>
          </a:p>
        </p:txBody>
      </p:sp>
      <p:sp>
        <p:nvSpPr>
          <p:cNvPr id="3" name="Content Placeholder 2"/>
          <p:cNvSpPr>
            <a:spLocks noGrp="1"/>
          </p:cNvSpPr>
          <p:nvPr>
            <p:ph idx="1"/>
          </p:nvPr>
        </p:nvSpPr>
        <p:spPr/>
        <p:txBody>
          <a:bodyPr wrap="square"/>
          <a:lstStyle/>
          <a:p/>
          <a:p>
            <a:pPr>
              <a:defRPr sz="1800">
                <a:solidFill>
                  <a:srgbClr val="000000"/>
                </a:solidFill>
              </a:defRPr>
            </a:pPr>
            <a:r>
              <a:t>In Go, a </a:t>
            </a:r>
            <a:r>
              <a:rPr b="1"/>
              <a:t>map</a:t>
            </a:r>
            <a:r>
              <a:t> is a powerful built-in data type used to associate keys with values. It provides fast lookups, additions, and deletions. The key must be a comparable type (like string, int, etc.), and the value can be any type.</a:t>
            </a:r>
          </a:p>
          <a:p>
            <a:pPr>
              <a:defRPr sz="1800">
                <a:solidFill>
                  <a:srgbClr val="000000"/>
                </a:solidFill>
              </a:defRPr>
            </a:pPr>
          </a:p>
          <a:p>
            <a:pPr>
              <a:defRPr sz="1800">
                <a:solidFill>
                  <a:srgbClr val="000000"/>
                </a:solidFill>
              </a:defRPr>
            </a:pPr>
            <a:r>
              <a:t>Maps are commonly used for representing dictionaries, counters, and lookups.</a:t>
            </a:r>
          </a:p>
          <a:p>
            <a:pPr>
              <a:defRPr sz="1800">
                <a:solidFill>
                  <a:srgbClr val="000000"/>
                </a:solidFill>
              </a:defRPr>
            </a:pPr>
          </a:p>
          <a:p>
            <a:pPr>
              <a:defRPr sz="1800">
                <a:solidFill>
                  <a:srgbClr val="000000"/>
                </a:solidFill>
              </a:defRPr>
            </a:pPr>
            <a:r>
              <a:t>Example:</a:t>
            </a:r>
          </a:p>
          <a:p>
            <a:pPr>
              <a:defRPr sz="1800">
                <a:solidFill>
                  <a:srgbClr val="000000"/>
                </a:solidFill>
              </a:defRPr>
            </a:pPr>
            <a:r>
              <a:t>```go</a:t>
            </a:r>
          </a:p>
          <a:p>
            <a:pPr>
              <a:defRPr sz="1800">
                <a:solidFill>
                  <a:srgbClr val="000000"/>
                </a:solidFill>
              </a:defRPr>
            </a:pPr>
            <a:r>
              <a:t>m := map[string]int{"apple": 2, "banana": 3}</a:t>
            </a:r>
          </a:p>
          <a:p>
            <a:pPr>
              <a:defRPr sz="1800">
                <a:solidFill>
                  <a:srgbClr val="000000"/>
                </a:solidFill>
              </a:defRPr>
            </a:pPr>
            <a:r>
              <a:t>```</a:t>
            </a:r>
          </a:p>
          <a:p>
            <a:pPr>
              <a:defRPr sz="1800">
                <a:solidFill>
                  <a:srgbClr val="000000"/>
                </a:solidFill>
              </a:defRPr>
            </a:pPr>
            <a:r>
              <a:t>Here, the map holds string keys (fruit names) and integer values (quantities).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Comparison Limitation</a:t>
            </a:r>
          </a:p>
        </p:txBody>
      </p:sp>
      <p:sp>
        <p:nvSpPr>
          <p:cNvPr id="3" name="Content Placeholder 2"/>
          <p:cNvSpPr>
            <a:spLocks noGrp="1"/>
          </p:cNvSpPr>
          <p:nvPr>
            <p:ph idx="1"/>
          </p:nvPr>
        </p:nvSpPr>
        <p:spPr/>
        <p:txBody>
          <a:bodyPr wrap="square"/>
          <a:lstStyle/>
          <a:p/>
          <a:p>
            <a:pPr>
              <a:defRPr sz="1800">
                <a:solidFill>
                  <a:srgbClr val="000000"/>
                </a:solidFill>
              </a:defRPr>
            </a:pPr>
            <a:r>
              <a:t>Unlike other data types in Go, </a:t>
            </a:r>
            <a:r>
              <a:rPr b="1"/>
              <a:t>maps cannot be directly compared</a:t>
            </a:r>
            <a:r>
              <a:t> using equality operators like `==` or `!=`.</a:t>
            </a:r>
          </a:p>
          <a:p>
            <a:pPr>
              <a:defRPr sz="1800">
                <a:solidFill>
                  <a:srgbClr val="000000"/>
                </a:solidFill>
              </a:defRPr>
            </a:pPr>
          </a:p>
          <a:p>
            <a:pPr>
              <a:defRPr sz="1800">
                <a:solidFill>
                  <a:srgbClr val="000000"/>
                </a:solidFill>
              </a:defRPr>
            </a:pPr>
            <a:r>
              <a:t>The only valid comparison is checking if a map is `nil`, which tells you whether it has been initialized. Trying to compare two maps directly will result in a compile-time error.</a:t>
            </a:r>
          </a:p>
          <a:p>
            <a:pPr>
              <a:defRPr sz="1800">
                <a:solidFill>
                  <a:srgbClr val="000000"/>
                </a:solidFill>
              </a:defRPr>
            </a:pPr>
          </a:p>
          <a:p>
            <a:pPr>
              <a:defRPr sz="1800">
                <a:solidFill>
                  <a:srgbClr val="000000"/>
                </a:solidFill>
              </a:defRPr>
            </a:pPr>
            <a:r>
              <a:t>This limitation exists to prevent ambiguity and performance issues in large or nested maps.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Why Maps Can't Be Compared</a:t>
            </a:r>
          </a:p>
        </p:txBody>
      </p:sp>
      <p:sp>
        <p:nvSpPr>
          <p:cNvPr id="3" name="Content Placeholder 2"/>
          <p:cNvSpPr>
            <a:spLocks noGrp="1"/>
          </p:cNvSpPr>
          <p:nvPr>
            <p:ph idx="1"/>
          </p:nvPr>
        </p:nvSpPr>
        <p:spPr/>
        <p:txBody>
          <a:bodyPr wrap="square"/>
          <a:lstStyle/>
          <a:p/>
          <a:p>
            <a:pPr>
              <a:defRPr sz="1800">
                <a:solidFill>
                  <a:srgbClr val="000000"/>
                </a:solidFill>
              </a:defRPr>
            </a:pPr>
            <a:r>
              <a:t>Maps in Go are </a:t>
            </a:r>
            <a:r>
              <a:rPr b="1"/>
              <a:t>reference types</a:t>
            </a:r>
            <a:r>
              <a:t>, meaning they internally point to data structures stored elsewhere in memory. Comparing two maps would require checking not just the pointer reference, but also recursively verifying all key-value pairs.</a:t>
            </a:r>
          </a:p>
          <a:p>
            <a:pPr>
              <a:defRPr sz="1800">
                <a:solidFill>
                  <a:srgbClr val="000000"/>
                </a:solidFill>
              </a:defRPr>
            </a:pPr>
          </a:p>
          <a:p>
            <a:pPr>
              <a:defRPr sz="1800">
                <a:solidFill>
                  <a:srgbClr val="000000"/>
                </a:solidFill>
              </a:defRPr>
            </a:pPr>
            <a:r>
              <a:t>This is complex and can lead to inconsistent or expensive operations, especially when dealing with large maps. For this reason, Go avoids automatic deep equality checks and enforces manual comparison when needed.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Allowed Comparison: Map == nil</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2400">
                <a:solidFill>
                  <a:srgbClr val="FFFFFF"/>
                </a:solidFill>
                <a:latin typeface="Courier New"/>
              </a:defRPr>
            </a:pPr>
            <a:r>
              <a:t>```go</a:t>
            </a:r>
            <a:br/>
            <a:r>
              <a:t>var m map[string]int</a:t>
            </a:r>
            <a:br/>
            <a:r>
              <a:t>fmt.Println(m == nil) // true</a:t>
            </a:r>
            <a:br/>
            <a:br/>
            <a:r>
              <a:t>m2 := map[string]int{}</a:t>
            </a:r>
            <a:br/>
            <a:r>
              <a:t>fmt.Println(m2 == nil) // false</a:t>
            </a:r>
            <a:br/>
            <a:r>
              <a:t>```</a:t>
            </a:r>
            <a:br/>
            <a:b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Attempting Direct Comparison</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2400">
                <a:solidFill>
                  <a:srgbClr val="FFFFFF"/>
                </a:solidFill>
                <a:latin typeface="Courier New"/>
              </a:defRPr>
            </a:pPr>
            <a:r>
              <a:t>```go</a:t>
            </a:r>
            <a:br/>
            <a:r>
              <a:t>map1 := map[string]int{"a": 1}</a:t>
            </a:r>
            <a:br/>
            <a:r>
              <a:t>map2 := map[string]int{"a": 1}</a:t>
            </a:r>
            <a:br/>
            <a:br/>
            <a:r>
              <a:t>fmt.Println(map1 == map2) // ❌ Compilation error: invalid operation</a:t>
            </a:r>
            <a:br/>
            <a:r>
              <a:t>```</a:t>
            </a:r>
            <a:br/>
            <a:b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to Compare Two Maps</a:t>
            </a:r>
          </a:p>
        </p:txBody>
      </p:sp>
      <p:sp>
        <p:nvSpPr>
          <p:cNvPr id="3" name="Content Placeholder 2"/>
          <p:cNvSpPr>
            <a:spLocks noGrp="1"/>
          </p:cNvSpPr>
          <p:nvPr>
            <p:ph idx="1"/>
          </p:nvPr>
        </p:nvSpPr>
        <p:spPr/>
        <p:txBody>
          <a:bodyPr wrap="square"/>
          <a:lstStyle/>
          <a:p/>
          <a:p>
            <a:pPr>
              <a:defRPr sz="1800">
                <a:solidFill>
                  <a:srgbClr val="000000"/>
                </a:solidFill>
              </a:defRPr>
            </a:pPr>
            <a:r>
              <a:t>Since Go doesn’t allow direct comparison between maps, the usual way to check if two maps are equal is to manually:</a:t>
            </a:r>
          </a:p>
          <a:p>
            <a:pPr>
              <a:defRPr sz="1800">
                <a:solidFill>
                  <a:srgbClr val="000000"/>
                </a:solidFill>
              </a:defRPr>
            </a:pPr>
          </a:p>
          <a:p>
            <a:pPr>
              <a:defRPr sz="1800">
                <a:solidFill>
                  <a:srgbClr val="000000"/>
                </a:solidFill>
              </a:defRPr>
            </a:pPr>
            <a:r>
              <a:t>1. Check if they have the same length.</a:t>
            </a:r>
          </a:p>
          <a:p>
            <a:pPr>
              <a:defRPr sz="1800">
                <a:solidFill>
                  <a:srgbClr val="000000"/>
                </a:solidFill>
              </a:defRPr>
            </a:pPr>
            <a:r>
              <a:t>2. Loop over each key-value pair in one map.</a:t>
            </a:r>
          </a:p>
          <a:p>
            <a:pPr>
              <a:defRPr sz="1800">
                <a:solidFill>
                  <a:srgbClr val="000000"/>
                </a:solidFill>
              </a:defRPr>
            </a:pPr>
            <a:r>
              <a:t>3. Check if the other map contains the same key and value.</a:t>
            </a:r>
          </a:p>
          <a:p>
            <a:pPr>
              <a:defRPr sz="1800">
                <a:solidFill>
                  <a:srgbClr val="000000"/>
                </a:solidFill>
              </a:defRPr>
            </a:pPr>
          </a:p>
          <a:p>
            <a:pPr>
              <a:defRPr sz="1800">
                <a:solidFill>
                  <a:srgbClr val="000000"/>
                </a:solidFill>
              </a:defRPr>
            </a:pPr>
            <a:r>
              <a:t>This approach gives you full control and can be adjusted for custom comparison needs, such as ignoring certain keys or supporting nested structures.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Manual Map Comparison Function</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1800">
                <a:solidFill>
                  <a:srgbClr val="FFFFFF"/>
                </a:solidFill>
                <a:latin typeface="Courier New"/>
              </a:defRPr>
            </a:pPr>
            <a:r>
              <a:t>```go</a:t>
            </a:r>
            <a:br/>
            <a:r>
              <a:t>func areMapsEqual(a, b map[string]int) bool {</a:t>
            </a:r>
            <a:br/>
            <a:r>
              <a:t>    if len(a) != len(b) {</a:t>
            </a:r>
            <a:br/>
            <a:r>
              <a:t>        return false</a:t>
            </a:r>
            <a:br/>
            <a:r>
              <a:t>    }</a:t>
            </a:r>
            <a:br/>
            <a:r>
              <a:t>    for k, v := range a {</a:t>
            </a:r>
            <a:br/>
            <a:r>
              <a:t>        if bv, ok := b[k]; !ok || bv != v {</a:t>
            </a:r>
            <a:br/>
            <a:r>
              <a:t>            return false</a:t>
            </a:r>
            <a:br/>
            <a:r>
              <a:t>        }</a:t>
            </a:r>
            <a:br/>
            <a:r>
              <a:t>    }</a:t>
            </a:r>
            <a:br/>
            <a:r>
              <a:t>    return true</a:t>
            </a:r>
            <a:br/>
            <a:r>
              <a:t>}</a:t>
            </a:r>
            <a:br/>
            <a:r>
              <a:t>```</a:t>
            </a:r>
            <a:br/>
            <a:b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Map Comparison Summary</a:t>
            </a:r>
          </a:p>
        </p:txBody>
      </p:sp>
      <p:graphicFrame>
        <p:nvGraphicFramePr>
          <p:cNvPr id="3" name="Table 2"/>
          <p:cNvGraphicFramePr>
            <a:graphicFrameLocks noGrp="1"/>
          </p:cNvGraphicFramePr>
          <p:nvPr/>
        </p:nvGraphicFramePr>
        <p:xfrm>
          <a:off x="457200" y="1371600"/>
          <a:ext cx="8229600" cy="4114800"/>
        </p:xfrm>
        <a:graphic>
          <a:graphicData uri="http://schemas.openxmlformats.org/drawingml/2006/table">
            <a:tbl>
              <a:tblPr firstRow="1" bandRow="1">
                <a:tableStyleId>{5C22544A-7EE6-4342-B048-85BDC9FD1C3A}</a:tableStyleId>
              </a:tblPr>
              <a:tblGrid>
                <a:gridCol w="2743200"/>
                <a:gridCol w="2743200"/>
                <a:gridCol w="2743200"/>
              </a:tblGrid>
              <a:tr h="1028700">
                <a:tc>
                  <a:txBody>
                    <a:bodyPr/>
                    <a:lstStyle/>
                    <a:p>
                      <a:pPr>
                        <a:defRPr b="1"/>
                      </a:pPr>
                      <a:r>
                        <a:t>Allowed?</a:t>
                      </a:r>
                    </a:p>
                  </a:txBody>
                  <a:tcPr/>
                </a:tc>
                <a:tc>
                  <a:txBody>
                    <a:bodyPr/>
                    <a:lstStyle/>
                    <a:p>
                      <a:pPr>
                        <a:defRPr b="1"/>
                      </a:pPr>
                      <a:r>
                        <a:t>Comparison Type</a:t>
                      </a:r>
                    </a:p>
                  </a:txBody>
                  <a:tcPr/>
                </a:tc>
                <a:tc>
                  <a:txBody>
                    <a:bodyPr/>
                    <a:lstStyle/>
                    <a:p>
                      <a:pPr>
                        <a:defRPr b="1"/>
                      </a:pPr>
                      <a:r>
                        <a:t>Description</a:t>
                      </a:r>
                    </a:p>
                  </a:txBody>
                  <a:tcPr/>
                </a:tc>
              </a:tr>
              <a:tr h="1028700">
                <a:tc>
                  <a:txBody>
                    <a:bodyPr/>
                    <a:lstStyle/>
                    <a:p>
                      <a:r>
                        <a:t>No</a:t>
                      </a:r>
                    </a:p>
                  </a:txBody>
                  <a:tcPr/>
                </a:tc>
                <a:tc>
                  <a:txBody>
                    <a:bodyPr/>
                    <a:lstStyle/>
                    <a:p>
                      <a:r>
                        <a:t>map == map</a:t>
                      </a:r>
                    </a:p>
                  </a:txBody>
                  <a:tcPr/>
                </a:tc>
                <a:tc>
                  <a:txBody>
                    <a:bodyPr/>
                    <a:lstStyle/>
                    <a:p>
                      <a:r>
                        <a:t>Direct comparison not supported</a:t>
                      </a:r>
                    </a:p>
                  </a:txBody>
                  <a:tcPr/>
                </a:tc>
              </a:tr>
              <a:tr h="1028700">
                <a:tc>
                  <a:txBody>
                    <a:bodyPr/>
                    <a:lstStyle/>
                    <a:p>
                      <a:r>
                        <a:t>Yes</a:t>
                      </a:r>
                    </a:p>
                  </a:txBody>
                  <a:tcPr/>
                </a:tc>
                <a:tc>
                  <a:txBody>
                    <a:bodyPr/>
                    <a:lstStyle/>
                    <a:p>
                      <a:r>
                        <a:t>map == nil</a:t>
                      </a:r>
                    </a:p>
                  </a:txBody>
                  <a:tcPr/>
                </a:tc>
                <a:tc>
                  <a:txBody>
                    <a:bodyPr/>
                    <a:lstStyle/>
                    <a:p>
                      <a:r>
                        <a:t>Checks if map is uninitialized</a:t>
                      </a:r>
                    </a:p>
                  </a:txBody>
                  <a:tcPr/>
                </a:tc>
              </a:tr>
              <a:tr h="1028700">
                <a:tc>
                  <a:txBody>
                    <a:bodyPr/>
                    <a:lstStyle/>
                    <a:p>
                      <a:r>
                        <a:t>Yes</a:t>
                      </a:r>
                    </a:p>
                  </a:txBody>
                  <a:tcPr/>
                </a:tc>
                <a:tc>
                  <a:txBody>
                    <a:bodyPr/>
                    <a:lstStyle/>
                    <a:p>
                      <a:r>
                        <a:t>Manual Key/Value</a:t>
                      </a:r>
                    </a:p>
                  </a:txBody>
                  <a:tcPr/>
                </a:tc>
                <a:tc>
                  <a:txBody>
                    <a:bodyPr/>
                    <a:lstStyle/>
                    <a:p>
                      <a:r>
                        <a:t>Requires custom comparison logic</a:t>
                      </a:r>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