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Slice Passing in Go</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Slice Passing in Go</a:t>
            </a:r>
          </a:p>
        </p:txBody>
      </p:sp>
      <p:sp>
        <p:nvSpPr>
          <p:cNvPr id="3" name="Content Placeholder 2"/>
          <p:cNvSpPr>
            <a:spLocks noGrp="1"/>
          </p:cNvSpPr>
          <p:nvPr>
            <p:ph idx="1"/>
          </p:nvPr>
        </p:nvSpPr>
        <p:spPr/>
        <p:txBody>
          <a:bodyPr wrap="square"/>
          <a:lstStyle/>
          <a:p/>
          <a:p>
            <a:pPr>
              <a:defRPr sz="1800">
                <a:solidFill>
                  <a:srgbClr val="000000"/>
                </a:solidFill>
              </a:defRPr>
            </a:pPr>
            <a:r>
              <a:t>- Although slices are passed </a:t>
            </a:r>
            <a:r>
              <a:rPr b="1"/>
              <a:t>by value</a:t>
            </a:r>
            <a:r>
              <a:t>, they reference a shared underlying array.</a:t>
            </a:r>
          </a:p>
          <a:p>
            <a:pPr>
              <a:defRPr sz="1800">
                <a:solidFill>
                  <a:srgbClr val="000000"/>
                </a:solidFill>
              </a:defRPr>
            </a:pPr>
            <a:r>
              <a:t>- </a:t>
            </a:r>
            <a:r>
              <a:rPr b="1"/>
              <a:t>Element modifications</a:t>
            </a:r>
            <a:r>
              <a:t> within a function affect the original slice.</a:t>
            </a:r>
          </a:p>
          <a:p>
            <a:pPr>
              <a:defRPr sz="1800">
                <a:solidFill>
                  <a:srgbClr val="000000"/>
                </a:solidFill>
              </a:defRPr>
            </a:pPr>
            <a:r>
              <a:t>- </a:t>
            </a:r>
            <a:r>
              <a:rPr b="1"/>
              <a:t>Structural modifications</a:t>
            </a:r>
            <a:r>
              <a:t> like `append()` may cause reallocation, breaking the shared link.</a:t>
            </a:r>
          </a:p>
          <a:p>
            <a:pPr>
              <a:defRPr sz="1800">
                <a:solidFill>
                  <a:srgbClr val="000000"/>
                </a:solidFill>
              </a:defRPr>
            </a:pPr>
            <a:r>
              <a:t>- Always be cautious when modifying or resizing slices inside functions.</a:t>
            </a:r>
          </a:p>
          <a:p>
            <a:pPr>
              <a:defRPr sz="1800">
                <a:solidFill>
                  <a:srgbClr val="000000"/>
                </a:solidFill>
              </a:defRPr>
            </a:pPr>
            <a:r>
              <a:t>- To persist such changes, return the modified slice or use pointers to slices.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Slice Passing in Go</a:t>
            </a:r>
          </a:p>
          <a:p>
            <a:pPr/>
            <a:r>
              <a:t>What is a Slice in Go?</a:t>
            </a:r>
          </a:p>
          <a:p>
            <a:pPr/>
            <a:r>
              <a:t>Function Parameter Passing in Go</a:t>
            </a:r>
          </a:p>
          <a:p>
            <a:pPr/>
            <a:r>
              <a:t>Code Example: Passing a Slice to Function</a:t>
            </a:r>
          </a:p>
          <a:p>
            <a:pPr/>
            <a:r>
              <a:t>Explanation of Code Behavior</a:t>
            </a:r>
          </a:p>
          <a:p>
            <a:pPr/>
            <a:r>
              <a:t>Modifying Slice Length Inside Function</a:t>
            </a:r>
          </a:p>
          <a:p>
            <a:pPr/>
            <a:r>
              <a:t>Why the Length Change Didn’t Persist</a:t>
            </a:r>
          </a:p>
          <a:p>
            <a:pPr/>
            <a:r>
              <a:t>Key Behaviors of Slices in Functions</a:t>
            </a:r>
          </a:p>
          <a:p>
            <a:pPr/>
            <a:r>
              <a:t>Summary: Slice Passing in Go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Slice Passing in Go</a:t>
            </a:r>
          </a:p>
        </p:txBody>
      </p:sp>
      <p:sp>
        <p:nvSpPr>
          <p:cNvPr id="3" name="Content Placeholder 2"/>
          <p:cNvSpPr>
            <a:spLocks noGrp="1"/>
          </p:cNvSpPr>
          <p:nvPr>
            <p:ph idx="1"/>
          </p:nvPr>
        </p:nvSpPr>
        <p:spPr/>
        <p:txBody>
          <a:bodyPr wrap="square"/>
          <a:lstStyle/>
          <a:p/>
          <a:p>
            <a:pPr>
              <a:defRPr sz="1800">
                <a:solidFill>
                  <a:srgbClr val="000000"/>
                </a:solidFill>
              </a:defRPr>
            </a:pPr>
            <a:r>
              <a:t>In Go, slices are passed </a:t>
            </a:r>
            <a:r>
              <a:rPr b="1"/>
              <a:t>by value</a:t>
            </a:r>
            <a:r>
              <a:t>, but they often behave like they're passed </a:t>
            </a:r>
            <a:r>
              <a:rPr b="1"/>
              <a:t>by reference</a:t>
            </a:r>
            <a:r>
              <a:t>. This behavior can be misleading, especially if you're coming from other programming languages. When you pass a slice to a function, you're passing a copy of the slice header, not the entire underlying array. As a result, changes to the elements inside the slice reflect in the original, but structural changes like resizing don't.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 Slice in Go?</a:t>
            </a:r>
          </a:p>
        </p:txBody>
      </p:sp>
      <p:sp>
        <p:nvSpPr>
          <p:cNvPr id="3" name="Content Placeholder 2"/>
          <p:cNvSpPr>
            <a:spLocks noGrp="1"/>
          </p:cNvSpPr>
          <p:nvPr>
            <p:ph idx="1"/>
          </p:nvPr>
        </p:nvSpPr>
        <p:spPr/>
        <p:txBody>
          <a:bodyPr wrap="square"/>
          <a:lstStyle/>
          <a:p/>
          <a:p>
            <a:pPr>
              <a:defRPr sz="1800">
                <a:solidFill>
                  <a:srgbClr val="000000"/>
                </a:solidFill>
              </a:defRPr>
            </a:pPr>
            <a:r>
              <a:t>- A </a:t>
            </a:r>
            <a:r>
              <a:rPr b="1"/>
              <a:t>slice</a:t>
            </a:r>
            <a:r>
              <a:t> is a descriptor that provides a window into an underlying array.</a:t>
            </a:r>
          </a:p>
          <a:p>
            <a:pPr>
              <a:defRPr sz="1800">
                <a:solidFill>
                  <a:srgbClr val="000000"/>
                </a:solidFill>
              </a:defRPr>
            </a:pPr>
            <a:r>
              <a:t>- It contains three fields:</a:t>
            </a:r>
          </a:p>
          <a:p>
            <a:pPr>
              <a:defRPr sz="1800">
                <a:solidFill>
                  <a:srgbClr val="000000"/>
                </a:solidFill>
              </a:defRPr>
            </a:pPr>
            <a:r>
              <a:t>  1. </a:t>
            </a:r>
            <a:r>
              <a:rPr b="1"/>
              <a:t>Pointer</a:t>
            </a:r>
            <a:r>
              <a:t> – points to the first element in the array the slice refers to.</a:t>
            </a:r>
          </a:p>
          <a:p>
            <a:pPr>
              <a:defRPr sz="1800">
                <a:solidFill>
                  <a:srgbClr val="000000"/>
                </a:solidFill>
              </a:defRPr>
            </a:pPr>
            <a:r>
              <a:t>  2. </a:t>
            </a:r>
            <a:r>
              <a:rPr b="1"/>
              <a:t>Length</a:t>
            </a:r>
            <a:r>
              <a:t> – the number of elements the slice contains.</a:t>
            </a:r>
          </a:p>
          <a:p>
            <a:pPr>
              <a:defRPr sz="1800">
                <a:solidFill>
                  <a:srgbClr val="000000"/>
                </a:solidFill>
              </a:defRPr>
            </a:pPr>
            <a:r>
              <a:t>  3. </a:t>
            </a:r>
            <a:r>
              <a:rPr b="1"/>
              <a:t>Capacity</a:t>
            </a:r>
            <a:r>
              <a:t> – the maximum number of elements from the start pointer to the end of the underlying array.</a:t>
            </a:r>
          </a:p>
          <a:p>
            <a:pPr>
              <a:defRPr sz="1800">
                <a:solidFill>
                  <a:srgbClr val="000000"/>
                </a:solidFill>
              </a:defRPr>
            </a:pPr>
            <a:r>
              <a:t>- Unlike arrays, slices are </a:t>
            </a:r>
            <a:r>
              <a:rPr b="1"/>
              <a:t>dynamic</a:t>
            </a:r>
            <a:r>
              <a:t> and can grow using `append()`.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Function Parameter Passing in Go</a:t>
            </a:r>
          </a:p>
        </p:txBody>
      </p:sp>
      <p:sp>
        <p:nvSpPr>
          <p:cNvPr id="3" name="Content Placeholder 2"/>
          <p:cNvSpPr>
            <a:spLocks noGrp="1"/>
          </p:cNvSpPr>
          <p:nvPr>
            <p:ph idx="1"/>
          </p:nvPr>
        </p:nvSpPr>
        <p:spPr/>
        <p:txBody>
          <a:bodyPr wrap="square"/>
          <a:lstStyle/>
          <a:p/>
          <a:p>
            <a:pPr>
              <a:defRPr sz="1800">
                <a:solidFill>
                  <a:srgbClr val="000000"/>
                </a:solidFill>
              </a:defRPr>
            </a:pPr>
            <a:r>
              <a:t>Go always uses </a:t>
            </a:r>
            <a:r>
              <a:rPr b="1"/>
              <a:t>pass-by-value</a:t>
            </a:r>
            <a:r>
              <a:t>, meaning function arguments are copied when passed. However, for reference-like types such as slices, the copied value includes a pointer to the same memory location (array). This allows modifications to the slice's contents to affect the original array, even though the slice header itself is copied. If the slice is re-sliced or resized within the function, those changes won’t reflect outside the function unless the new slice is returned or explicitly passed back.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 Passing a Slice to Function</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```go</a:t>
            </a:r>
            <a:br/>
            <a:r>
              <a:t>func modifySlice(s []int) {</a:t>
            </a:r>
            <a:br/>
            <a:r>
              <a:t>    s[0] = 100</a:t>
            </a:r>
            <a:br/>
            <a:r>
              <a:t>}</a:t>
            </a:r>
            <a:br/>
            <a:br/>
            <a:r>
              <a:t>func main() {</a:t>
            </a:r>
            <a:br/>
            <a:r>
              <a:t>    nums := []int{1, 2, 3}</a:t>
            </a:r>
            <a:br/>
            <a:r>
              <a:t>    modifySlice(nums)</a:t>
            </a:r>
            <a:br/>
            <a:r>
              <a:t>    fmt.Println(nums) // Output: [100 2 3]</a:t>
            </a:r>
            <a:br/>
            <a:r>
              <a:t>}</a:t>
            </a:r>
            <a:br/>
            <a:r>
              <a:t>```</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Explanation of Code Behavior</a:t>
            </a:r>
          </a:p>
        </p:txBody>
      </p:sp>
      <p:sp>
        <p:nvSpPr>
          <p:cNvPr id="3" name="Content Placeholder 2"/>
          <p:cNvSpPr>
            <a:spLocks noGrp="1"/>
          </p:cNvSpPr>
          <p:nvPr>
            <p:ph idx="1"/>
          </p:nvPr>
        </p:nvSpPr>
        <p:spPr/>
        <p:txBody>
          <a:bodyPr wrap="square"/>
          <a:lstStyle/>
          <a:p/>
          <a:p>
            <a:pPr>
              <a:defRPr sz="1800">
                <a:solidFill>
                  <a:srgbClr val="000000"/>
                </a:solidFill>
              </a:defRPr>
            </a:pPr>
            <a:r>
              <a:t>- In the `modifySlice` function, the slice `s` receives a </a:t>
            </a:r>
            <a:r>
              <a:rPr b="1"/>
              <a:t>copy of the slice header</a:t>
            </a:r>
            <a:r>
              <a:t>, but both `s` and `nums` point to the </a:t>
            </a:r>
            <a:r>
              <a:rPr b="1"/>
              <a:t>same underlying array</a:t>
            </a:r>
            <a:r>
              <a:t>.</a:t>
            </a:r>
          </a:p>
          <a:p>
            <a:pPr>
              <a:defRPr sz="1800">
                <a:solidFill>
                  <a:srgbClr val="000000"/>
                </a:solidFill>
              </a:defRPr>
            </a:pPr>
            <a:r>
              <a:t>- When we do `s[0] = 100`, the underlying array is modified.</a:t>
            </a:r>
          </a:p>
          <a:p>
            <a:pPr>
              <a:defRPr sz="1800">
                <a:solidFill>
                  <a:srgbClr val="000000"/>
                </a:solidFill>
              </a:defRPr>
            </a:pPr>
            <a:r>
              <a:t>- Since both `s` and `nums` share that array, the change is visible in `nums`.</a:t>
            </a:r>
          </a:p>
          <a:p>
            <a:pPr>
              <a:defRPr sz="1800">
                <a:solidFill>
                  <a:srgbClr val="000000"/>
                </a:solidFill>
              </a:defRPr>
            </a:pPr>
            <a:r>
              <a:t>- This gives the illusion of pass-by-reference, even though only the header was passed by value.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Modifying Slice Length Inside Function</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```go</a:t>
            </a:r>
            <a:br/>
            <a:r>
              <a:t>func appendToSlice(s []int) {</a:t>
            </a:r>
            <a:br/>
            <a:r>
              <a:t>    s = append(s, 4)</a:t>
            </a:r>
            <a:br/>
            <a:r>
              <a:t>    fmt.Println("Inside function:", s) // [1 2 3 4]</a:t>
            </a:r>
            <a:br/>
            <a:r>
              <a:t>}</a:t>
            </a:r>
            <a:br/>
            <a:br/>
            <a:r>
              <a:t>func main() {</a:t>
            </a:r>
            <a:br/>
            <a:r>
              <a:t>    nums := []int{1, 2, 3}</a:t>
            </a:r>
            <a:br/>
            <a:r>
              <a:t>    appendToSlice(nums)</a:t>
            </a:r>
            <a:br/>
            <a:r>
              <a:t>    fmt.Println("Outside function:", nums) // [1 2 3]</a:t>
            </a:r>
            <a:br/>
            <a:r>
              <a:t>}</a:t>
            </a:r>
            <a:br/>
            <a:r>
              <a:t>```</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the Length Change Didn’t Persist</a:t>
            </a:r>
          </a:p>
        </p:txBody>
      </p:sp>
      <p:sp>
        <p:nvSpPr>
          <p:cNvPr id="3" name="Content Placeholder 2"/>
          <p:cNvSpPr>
            <a:spLocks noGrp="1"/>
          </p:cNvSpPr>
          <p:nvPr>
            <p:ph idx="1"/>
          </p:nvPr>
        </p:nvSpPr>
        <p:spPr/>
        <p:txBody>
          <a:bodyPr wrap="square"/>
          <a:lstStyle/>
          <a:p/>
          <a:p>
            <a:pPr>
              <a:defRPr sz="1800">
                <a:solidFill>
                  <a:srgbClr val="000000"/>
                </a:solidFill>
              </a:defRPr>
            </a:pPr>
            <a:r>
              <a:t>- When using `append`, Go may allocate a new array if the existing one doesn’t have enough capacity.</a:t>
            </a:r>
          </a:p>
          <a:p>
            <a:pPr>
              <a:defRPr sz="1800">
                <a:solidFill>
                  <a:srgbClr val="000000"/>
                </a:solidFill>
              </a:defRPr>
            </a:pPr>
            <a:r>
              <a:t>- Inside `appendToSlice`, `s` becomes a new slice pointing to a new array.</a:t>
            </a:r>
          </a:p>
          <a:p>
            <a:pPr>
              <a:defRPr sz="1800">
                <a:solidFill>
                  <a:srgbClr val="000000"/>
                </a:solidFill>
              </a:defRPr>
            </a:pPr>
            <a:r>
              <a:t>- This change does </a:t>
            </a:r>
            <a:r>
              <a:rPr b="1"/>
              <a:t>not affect</a:t>
            </a:r>
            <a:r>
              <a:t> the original slice `nums` in `main()` because only the original header was passed, and now the header points elsewhere.</a:t>
            </a:r>
          </a:p>
          <a:p>
            <a:pPr>
              <a:defRPr sz="1800">
                <a:solidFill>
                  <a:srgbClr val="000000"/>
                </a:solidFill>
              </a:defRPr>
            </a:pPr>
            <a:r>
              <a:t>- Therefore, any changes to length or capacity inside the function won't be reflected outside unless returned.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Behaviors of Slices in Functions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1028700">
                <a:tc>
                  <a:txBody>
                    <a:bodyPr/>
                    <a:lstStyle/>
                    <a:p>
                      <a:pPr>
                        <a:defRPr b="1"/>
                      </a:pPr>
                      <a:r>
                        <a:t>behavior</a:t>
                      </a:r>
                    </a:p>
                  </a:txBody>
                  <a:tcPr/>
                </a:tc>
                <a:tc>
                  <a:txBody>
                    <a:bodyPr/>
                    <a:lstStyle/>
                    <a:p>
                      <a:pPr>
                        <a:defRPr b="1"/>
                      </a:pPr>
                      <a:r>
                        <a:t>effect</a:t>
                      </a:r>
                    </a:p>
                  </a:txBody>
                  <a:tcPr/>
                </a:tc>
              </a:tr>
              <a:tr h="1028700">
                <a:tc>
                  <a:txBody>
                    <a:bodyPr/>
                    <a:lstStyle/>
                    <a:p>
                      <a:r>
                        <a:t>Modifying element values</a:t>
                      </a:r>
                    </a:p>
                  </a:txBody>
                  <a:tcPr/>
                </a:tc>
                <a:tc>
                  <a:txBody>
                    <a:bodyPr/>
                    <a:lstStyle/>
                    <a:p>
                      <a:r>
                        <a:t>Changes persist</a:t>
                      </a:r>
                    </a:p>
                  </a:txBody>
                  <a:tcPr/>
                </a:tc>
              </a:tr>
              <a:tr h="1028700">
                <a:tc>
                  <a:txBody>
                    <a:bodyPr/>
                    <a:lstStyle/>
                    <a:p>
                      <a:r>
                        <a:t>Changing length (e.g. append)</a:t>
                      </a:r>
                    </a:p>
                  </a:txBody>
                  <a:tcPr/>
                </a:tc>
                <a:tc>
                  <a:txBody>
                    <a:bodyPr/>
                    <a:lstStyle/>
                    <a:p>
                      <a:r>
                        <a:t>Changes don't affect original slice if reallocation occurs</a:t>
                      </a:r>
                    </a:p>
                  </a:txBody>
                  <a:tcPr/>
                </a:tc>
              </a:tr>
              <a:tr h="1028700">
                <a:tc>
                  <a:txBody>
                    <a:bodyPr/>
                    <a:lstStyle/>
                    <a:p>
                      <a:r>
                        <a:t>Passing slice to another function</a:t>
                      </a:r>
                    </a:p>
                  </a:txBody>
                  <a:tcPr/>
                </a:tc>
                <a:tc>
                  <a:txBody>
                    <a:bodyPr/>
                    <a:lstStyle/>
                    <a:p>
                      <a:r>
                        <a:t>Both share same backing array unless new one is created</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