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Maps in Go</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Common Mistakes with Maps</a:t>
            </a:r>
          </a:p>
        </p:txBody>
      </p:sp>
      <p:sp>
        <p:nvSpPr>
          <p:cNvPr id="3" name="Content Placeholder 2"/>
          <p:cNvSpPr>
            <a:spLocks noGrp="1"/>
          </p:cNvSpPr>
          <p:nvPr>
            <p:ph idx="1"/>
          </p:nvPr>
        </p:nvSpPr>
        <p:spPr/>
        <p:txBody>
          <a:bodyPr wrap="square"/>
          <a:lstStyle/>
          <a:p/>
          <a:p>
            <a:pPr>
              <a:defRPr sz="1800">
                <a:solidFill>
                  <a:srgbClr val="000000"/>
                </a:solidFill>
              </a:defRPr>
            </a:pPr>
            <a:r>
              <a:t>- Forgetting to initialize the map with `make`</a:t>
            </a:r>
          </a:p>
          <a:p>
            <a:pPr>
              <a:defRPr sz="1800">
                <a:solidFill>
                  <a:srgbClr val="000000"/>
                </a:solidFill>
              </a:defRPr>
            </a:pPr>
            <a:r>
              <a:t>- Assuming iteration order is fixed (it's not)</a:t>
            </a:r>
          </a:p>
          <a:p>
            <a:pPr>
              <a:defRPr sz="1800">
                <a:solidFill>
                  <a:srgbClr val="000000"/>
                </a:solidFill>
              </a:defRPr>
            </a:pPr>
            <a:r>
              <a:t>- Trying to access keys without checking existence (can lead to bugs)</a:t>
            </a:r>
          </a:p>
          <a:p>
            <a:pPr>
              <a:defRPr sz="1800">
                <a:solidFill>
                  <a:srgbClr val="000000"/>
                </a:solidFill>
              </a:defRPr>
            </a:pPr>
          </a:p>
          <a:p>
            <a:pPr>
              <a:defRPr sz="1800">
                <a:solidFill>
                  <a:srgbClr val="000000"/>
                </a:solidFill>
              </a:defRPr>
            </a:pPr>
            <a:r>
              <a:t>If you declare a map without initializing it using `make()` or a literal, it remains `nil`, and attempting to add elements will cause a runtime panic. Another subtle issue is assuming consistent iteration order—Go randomizes it deliberately to prevent reliance on any specific order. Always use the `ok` idiom when accessing values to ensure your code behaves safely and predictably.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
            <a:pPr>
              <a:defRPr sz="1800">
                <a:solidFill>
                  <a:srgbClr val="000000"/>
                </a:solidFill>
              </a:defRPr>
            </a:pPr>
            <a:r>
              <a:t>- Maps are essential key-value data structures in Go</a:t>
            </a:r>
          </a:p>
          <a:p>
            <a:pPr>
              <a:defRPr sz="1800">
                <a:solidFill>
                  <a:srgbClr val="000000"/>
                </a:solidFill>
              </a:defRPr>
            </a:pPr>
            <a:r>
              <a:t>- Easy to create, modify, and iterate</a:t>
            </a:r>
          </a:p>
          <a:p>
            <a:pPr>
              <a:defRPr sz="1800">
                <a:solidFill>
                  <a:srgbClr val="000000"/>
                </a:solidFill>
              </a:defRPr>
            </a:pPr>
            <a:r>
              <a:t>- Use `make()` to initialize and `delete()` to remove keys</a:t>
            </a:r>
          </a:p>
          <a:p>
            <a:pPr>
              <a:defRPr sz="1800">
                <a:solidFill>
                  <a:srgbClr val="000000"/>
                </a:solidFill>
              </a:defRPr>
            </a:pPr>
            <a:r>
              <a:t>- Handle missing keys safely with the `ok` idiom</a:t>
            </a:r>
          </a:p>
          <a:p>
            <a:pPr>
              <a:defRPr sz="1800">
                <a:solidFill>
                  <a:srgbClr val="000000"/>
                </a:solidFill>
              </a:defRPr>
            </a:pPr>
          </a:p>
          <a:p>
            <a:pPr>
              <a:defRPr sz="1800">
                <a:solidFill>
                  <a:srgbClr val="000000"/>
                </a:solidFill>
              </a:defRPr>
            </a:pPr>
            <a:r>
              <a:t>Maps in Go provide a powerful and efficient way to organize data that relies on fast key-based access. They shine in scenarios where data relationships are best described by associations rather than sequences. By understanding their rules, limitations, and best practices, you can use maps to build robust and performant Go applications.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Maps in Go</a:t>
            </a:r>
          </a:p>
          <a:p>
            <a:pPr/>
            <a:r>
              <a:t>Why Use Maps?</a:t>
            </a:r>
          </a:p>
          <a:p>
            <a:pPr/>
            <a:r>
              <a:t>Syntax to Declare a Map</a:t>
            </a:r>
          </a:p>
          <a:p>
            <a:pPr/>
            <a:r>
              <a:t>Working with Map Elements</a:t>
            </a:r>
          </a:p>
          <a:p>
            <a:pPr/>
            <a:r>
              <a:t>Deleting a Key from a Map</a:t>
            </a:r>
          </a:p>
          <a:p>
            <a:pPr/>
            <a:r>
              <a:t>Iterating Over a Map</a:t>
            </a:r>
          </a:p>
          <a:p>
            <a:pPr/>
            <a:r>
              <a:t>Important Notes</a:t>
            </a:r>
          </a:p>
          <a:p>
            <a:pPr/>
            <a:r>
              <a:t>Map vs Array vs Slice</a:t>
            </a:r>
          </a:p>
          <a:p>
            <a:pPr/>
            <a:r>
              <a:t>Common Mistakes with Maps</a:t>
            </a:r>
          </a:p>
          <a:p>
            <a:pPr/>
            <a:r>
              <a:t>Summary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Maps in Go</a:t>
            </a:r>
          </a:p>
        </p:txBody>
      </p:sp>
      <p:sp>
        <p:nvSpPr>
          <p:cNvPr id="3" name="Content Placeholder 2"/>
          <p:cNvSpPr>
            <a:spLocks noGrp="1"/>
          </p:cNvSpPr>
          <p:nvPr>
            <p:ph idx="1"/>
          </p:nvPr>
        </p:nvSpPr>
        <p:spPr/>
        <p:txBody>
          <a:bodyPr wrap="square"/>
          <a:lstStyle/>
          <a:p/>
          <a:p>
            <a:pPr>
              <a:defRPr sz="1800">
                <a:solidFill>
                  <a:srgbClr val="000000"/>
                </a:solidFill>
              </a:defRPr>
            </a:pPr>
            <a:r>
              <a:t/>
            </a:r>
            <a:r>
              <a:rPr b="1"/>
              <a:t>Maps</a:t>
            </a:r>
            <a:r>
              <a:t> in Go are built-in data types that associate keys with values, similar to dictionaries in Python or objects in JavaScript. They are unordered collections of key-value pairs.</a:t>
            </a:r>
          </a:p>
          <a:p>
            <a:pPr>
              <a:defRPr sz="1800">
                <a:solidFill>
                  <a:srgbClr val="000000"/>
                </a:solidFill>
              </a:defRPr>
            </a:pPr>
          </a:p>
          <a:p>
            <a:pPr>
              <a:defRPr sz="1800">
                <a:solidFill>
                  <a:srgbClr val="000000"/>
                </a:solidFill>
              </a:defRPr>
            </a:pPr>
            <a:r>
              <a:t>Maps offer constant-time complexity for basic operations like insertion, deletion, and retrieval, making them highly efficient for many practical applications. Each key in a map must be unique, and attempting to assign a value to an existing key will simply update that key’s value.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Use Maps?</a:t>
            </a:r>
          </a:p>
        </p:txBody>
      </p:sp>
      <p:sp>
        <p:nvSpPr>
          <p:cNvPr id="3" name="Content Placeholder 2"/>
          <p:cNvSpPr>
            <a:spLocks noGrp="1"/>
          </p:cNvSpPr>
          <p:nvPr>
            <p:ph idx="1"/>
          </p:nvPr>
        </p:nvSpPr>
        <p:spPr/>
        <p:txBody>
          <a:bodyPr wrap="square"/>
          <a:lstStyle/>
          <a:p/>
          <a:p>
            <a:pPr>
              <a:defRPr sz="1800">
                <a:solidFill>
                  <a:srgbClr val="000000"/>
                </a:solidFill>
              </a:defRPr>
            </a:pPr>
            <a:r>
              <a:t>- Efficient lookup of values based on keys</a:t>
            </a:r>
          </a:p>
          <a:p>
            <a:pPr>
              <a:defRPr sz="1800">
                <a:solidFill>
                  <a:srgbClr val="000000"/>
                </a:solidFill>
              </a:defRPr>
            </a:pPr>
            <a:r>
              <a:t>- Useful for counting, grouping, and storing data with unique identifiers</a:t>
            </a:r>
          </a:p>
          <a:p>
            <a:pPr>
              <a:defRPr sz="1800">
                <a:solidFill>
                  <a:srgbClr val="000000"/>
                </a:solidFill>
              </a:defRPr>
            </a:pPr>
            <a:r>
              <a:t>- Flexible and easy to use</a:t>
            </a:r>
          </a:p>
          <a:p>
            <a:pPr>
              <a:defRPr sz="1800">
                <a:solidFill>
                  <a:srgbClr val="000000"/>
                </a:solidFill>
              </a:defRPr>
            </a:pPr>
          </a:p>
          <a:p>
            <a:pPr>
              <a:defRPr sz="1800">
                <a:solidFill>
                  <a:srgbClr val="000000"/>
                </a:solidFill>
              </a:defRPr>
            </a:pPr>
            <a:r>
              <a:t>Maps are ideal when you need to quickly retrieve data based on a specific key or perform associative operations. For example, they are often used to count word frequency, cache results, manage configuration settings, or represent JSON-like structures. Their dynamic size also means you don’t need to predefine the number of entries, unlike arrays.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Syntax to Declare a Map</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var m map[string]int             // Declares a nil map</a:t>
            </a:r>
            <a:br/>
            <a:r>
              <a:t>m = make(map[string]int)         // Initializes the map</a:t>
            </a:r>
            <a:br/>
            <a:br/>
            <a:r>
              <a:t>// Or use shorthand</a:t>
            </a:r>
            <a:br/>
            <a:r>
              <a:t>m := map[string]int{"a": 1, "b": 2}</a:t>
            </a:r>
            <a:br/>
            <a:r>
              <a:t>```</a:t>
            </a:r>
            <a:b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Working with Map Elements</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m := make(map[string]int)</a:t>
            </a:r>
            <a:br/>
            <a:r>
              <a:t>m["age"] = 30            // Add or update a value</a:t>
            </a:r>
            <a:br/>
            <a:r>
              <a:t>fmt.Println(m["age"])     // Retrieve a value</a:t>
            </a:r>
            <a:br/>
            <a:br/>
            <a:r>
              <a:t>val, ok := m["age"]       // Check if key exists</a:t>
            </a:r>
            <a:br/>
            <a:r>
              <a:t>if ok {</a:t>
            </a:r>
            <a:br/>
            <a:r>
              <a:t>    fmt.Println("Key exists with value:", val)</a:t>
            </a:r>
            <a:br/>
            <a:r>
              <a:t>} else {</a:t>
            </a:r>
            <a:br/>
            <a:r>
              <a:t>    fmt.Println("Key does not exist")</a:t>
            </a:r>
            <a:br/>
            <a:r>
              <a:t>}</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Key from a Map</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delete(m, "age")  // Removes the key "age" from the map</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Iterating Over a Map</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m := map[string]int{"a": 1, "b": 2}</a:t>
            </a:r>
            <a:br/>
            <a:r>
              <a:t>for key, value := range m {</a:t>
            </a:r>
            <a:br/>
            <a:r>
              <a:t>    fmt.Println(key, value)</a:t>
            </a:r>
            <a:br/>
            <a:r>
              <a:t>}</a:t>
            </a:r>
            <a:br/>
            <a:r>
              <a:t>```</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Important Notes</a:t>
            </a:r>
          </a:p>
        </p:txBody>
      </p:sp>
      <p:sp>
        <p:nvSpPr>
          <p:cNvPr id="3" name="Content Placeholder 2"/>
          <p:cNvSpPr>
            <a:spLocks noGrp="1"/>
          </p:cNvSpPr>
          <p:nvPr>
            <p:ph idx="1"/>
          </p:nvPr>
        </p:nvSpPr>
        <p:spPr/>
        <p:txBody>
          <a:bodyPr wrap="square"/>
          <a:lstStyle/>
          <a:p/>
          <a:p>
            <a:pPr>
              <a:defRPr sz="1800">
                <a:solidFill>
                  <a:srgbClr val="000000"/>
                </a:solidFill>
              </a:defRPr>
            </a:pPr>
            <a:r>
              <a:t>- Keys must be of a comparable type (e.g., string, int, bool)</a:t>
            </a:r>
          </a:p>
          <a:p>
            <a:pPr>
              <a:defRPr sz="1800">
                <a:solidFill>
                  <a:srgbClr val="000000"/>
                </a:solidFill>
              </a:defRPr>
            </a:pPr>
            <a:r>
              <a:t>- Maps are not safe for concurrent use (use sync.Map for concurrency)</a:t>
            </a:r>
          </a:p>
          <a:p>
            <a:pPr>
              <a:defRPr sz="1800">
                <a:solidFill>
                  <a:srgbClr val="000000"/>
                </a:solidFill>
              </a:defRPr>
            </a:pPr>
            <a:r>
              <a:t>- Accessing a non-existent key returns the zero value of the value type</a:t>
            </a:r>
          </a:p>
          <a:p>
            <a:pPr>
              <a:defRPr sz="1800">
                <a:solidFill>
                  <a:srgbClr val="000000"/>
                </a:solidFill>
              </a:defRPr>
            </a:pPr>
          </a:p>
          <a:p>
            <a:pPr>
              <a:defRPr sz="1800">
                <a:solidFill>
                  <a:srgbClr val="000000"/>
                </a:solidFill>
              </a:defRPr>
            </a:pPr>
            <a:r>
              <a:t>Go requires that keys in a map are of a type that supports comparison operators, as it relies on hashing and equality checks. For concurrent environments, a regular map can lead to race conditions—`sync.Map` is a concurrency-safe alternative but has different semantics. It’s also important to know that reading a non-existent key won’t crash your program—it simply returns the default zero value of the value type (e.g., 0 for int, "" for string, false for bool).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 vs Array vs Slice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1028700">
                <a:tc>
                  <a:txBody>
                    <a:bodyPr/>
                    <a:lstStyle/>
                    <a:p>
                      <a:pPr>
                        <a:defRPr b="1"/>
                      </a:pPr>
                      <a:r>
                        <a:t>Index Type</a:t>
                      </a:r>
                    </a:p>
                  </a:txBody>
                  <a:tcPr/>
                </a:tc>
                <a:tc>
                  <a:txBody>
                    <a:bodyPr/>
                    <a:lstStyle/>
                    <a:p>
                      <a:pPr>
                        <a:defRPr b="1"/>
                      </a:pPr>
                      <a:r>
                        <a:t>Type</a:t>
                      </a:r>
                    </a:p>
                  </a:txBody>
                  <a:tcPr/>
                </a:tc>
                <a:tc>
                  <a:txBody>
                    <a:bodyPr/>
                    <a:lstStyle/>
                    <a:p>
                      <a:pPr>
                        <a:defRPr b="1"/>
                      </a:pPr>
                      <a:r>
                        <a:t>Use Case</a:t>
                      </a:r>
                    </a:p>
                  </a:txBody>
                  <a:tcPr/>
                </a:tc>
              </a:tr>
              <a:tr h="1028700">
                <a:tc>
                  <a:txBody>
                    <a:bodyPr/>
                    <a:lstStyle/>
                    <a:p>
                      <a:r>
                        <a:t>Custom keys (e.g., string, int)</a:t>
                      </a:r>
                    </a:p>
                  </a:txBody>
                  <a:tcPr/>
                </a:tc>
                <a:tc>
                  <a:txBody>
                    <a:bodyPr/>
                    <a:lstStyle/>
                    <a:p>
                      <a:r>
                        <a:t>Map</a:t>
                      </a:r>
                    </a:p>
                  </a:txBody>
                  <a:tcPr/>
                </a:tc>
                <a:tc>
                  <a:txBody>
                    <a:bodyPr/>
                    <a:lstStyle/>
                    <a:p>
                      <a:r>
                        <a:t>Key-based lookup</a:t>
                      </a:r>
                    </a:p>
                  </a:txBody>
                  <a:tcPr/>
                </a:tc>
              </a:tr>
              <a:tr h="1028700">
                <a:tc>
                  <a:txBody>
                    <a:bodyPr/>
                    <a:lstStyle/>
                    <a:p>
                      <a:r>
                        <a:t>Fixed-length, integer index</a:t>
                      </a:r>
                    </a:p>
                  </a:txBody>
                  <a:tcPr/>
                </a:tc>
                <a:tc>
                  <a:txBody>
                    <a:bodyPr/>
                    <a:lstStyle/>
                    <a:p>
                      <a:r>
                        <a:t>Array</a:t>
                      </a:r>
                    </a:p>
                  </a:txBody>
                  <a:tcPr/>
                </a:tc>
                <a:tc>
                  <a:txBody>
                    <a:bodyPr/>
                    <a:lstStyle/>
                    <a:p>
                      <a:r>
                        <a:t>Static-sized list</a:t>
                      </a:r>
                    </a:p>
                  </a:txBody>
                  <a:tcPr/>
                </a:tc>
              </a:tr>
              <a:tr h="1028700">
                <a:tc>
                  <a:txBody>
                    <a:bodyPr/>
                    <a:lstStyle/>
                    <a:p>
                      <a:r>
                        <a:t>Variable-length, integer index</a:t>
                      </a:r>
                    </a:p>
                  </a:txBody>
                  <a:tcPr/>
                </a:tc>
                <a:tc>
                  <a:txBody>
                    <a:bodyPr/>
                    <a:lstStyle/>
                    <a:p>
                      <a:r>
                        <a:t>Slice</a:t>
                      </a:r>
                    </a:p>
                  </a:txBody>
                  <a:tcPr/>
                </a:tc>
                <a:tc>
                  <a:txBody>
                    <a:bodyPr/>
                    <a:lstStyle/>
                    <a:p>
                      <a:r>
                        <a:t>Dynamic list</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