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196" autoAdjust="0"/>
  </p:normalViewPr>
  <p:slideViewPr>
    <p:cSldViewPr snapToGrid="0" snapToObjects="1">
      <p:cViewPr>
        <p:scale>
          <a:sx n="125" d="100"/>
          <a:sy n="125" d="100"/>
        </p:scale>
        <p:origin x="226" y="-178"/>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AEC72-4408-4B3D-9020-B3551AA7C39F}" type="datetimeFigureOut">
              <a:rPr lang="en-US" smtClean="0"/>
              <a:t>4/23/2025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4B7C9-A647-44B1-A962-A34CDB2ABB09}" type="slidenum">
              <a:rPr lang="en-US" smtClean="0"/>
              <a:t>‹#›</a:t>
            </a:fld>
            <a:endParaRPr lang="en-US"/>
          </a:p>
        </p:txBody>
      </p:sp>
    </p:spTree>
    <p:extLst>
      <p:ext uri="{BB962C8B-B14F-4D97-AF65-F5344CB8AC3E}">
        <p14:creationId xmlns:p14="http://schemas.microsoft.com/office/powerpoint/2010/main" val="2308996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https://chatgpt.com/c/67f509b2-27a8-800e-a3ac-a44bbe66f829</a:t>
            </a:r>
          </a:p>
          <a:p>
            <a:pPr>
              <a:buNone/>
            </a:pPr>
            <a:endParaRPr lang="en-US" b="1" dirty="0"/>
          </a:p>
          <a:p>
            <a:pPr>
              <a:buNone/>
            </a:pPr>
            <a:r>
              <a:rPr lang="en-US" b="1" dirty="0"/>
              <a:t>🟡 What is a Variable in Go?</a:t>
            </a:r>
          </a:p>
          <a:p>
            <a:pPr>
              <a:buNone/>
            </a:pPr>
            <a:r>
              <a:rPr lang="en-US" dirty="0"/>
              <a:t>A variable in Go is a storage location that has a name and a type. It holds a value during the program’s execution and can be updated if it's not constant. What makes Go unique is its </a:t>
            </a:r>
            <a:r>
              <a:rPr lang="en-US" b="1" dirty="0"/>
              <a:t>strong typing</a:t>
            </a:r>
            <a:r>
              <a:rPr lang="en-US" dirty="0"/>
              <a:t> and </a:t>
            </a:r>
            <a:r>
              <a:rPr lang="en-US" b="1" dirty="0"/>
              <a:t>simplicity</a:t>
            </a:r>
            <a:r>
              <a:rPr lang="en-US" dirty="0"/>
              <a:t>.</a:t>
            </a:r>
          </a:p>
          <a:p>
            <a:pPr>
              <a:buNone/>
            </a:pPr>
            <a:r>
              <a:rPr lang="en-US" dirty="0"/>
              <a:t>Go doesn't allow you to change a variable's type once it's declared, which is part of why it’s so safe. This helps avoid subtle bugs. Also, Go’s compiler checks everything at compile time, so many errors are caught early—before the program even runs.</a:t>
            </a:r>
          </a:p>
          <a:p>
            <a:pPr>
              <a:buNone/>
            </a:pPr>
            <a:r>
              <a:rPr lang="en-US" dirty="0"/>
              <a:t>This design choice reflects Go's focus on </a:t>
            </a:r>
            <a:r>
              <a:rPr lang="en-US" b="1" dirty="0"/>
              <a:t>clarity, reliability, and performance</a:t>
            </a:r>
            <a:r>
              <a:rPr lang="en-US" dirty="0"/>
              <a:t>, especially useful in large-scale or production-grade systems.</a:t>
            </a:r>
          </a:p>
          <a:p>
            <a:pPr>
              <a:buNone/>
            </a:pPr>
            <a:r>
              <a:rPr lang="en-US" b="1" dirty="0"/>
              <a:t>🟡 Basic Declaration Syntax</a:t>
            </a:r>
          </a:p>
          <a:p>
            <a:pPr>
              <a:buNone/>
            </a:pPr>
            <a:r>
              <a:rPr lang="en-US" dirty="0"/>
              <a:t>The var keyword is the most traditional way to declare a variable. It’s explicit and readable, making it perfect for beginners and for situations where you want to clearly communicate the type.</a:t>
            </a:r>
          </a:p>
          <a:p>
            <a:pPr>
              <a:buNone/>
            </a:pPr>
            <a:r>
              <a:rPr lang="en-US" dirty="0"/>
              <a:t>Syntax-wise, it mirrors other languages like C or Java, but it's far simpler. Even though Go is concise, it avoids being too cryptic.</a:t>
            </a:r>
          </a:p>
          <a:p>
            <a:pPr>
              <a:buNone/>
            </a:pPr>
            <a:r>
              <a:rPr lang="en-US" dirty="0"/>
              <a:t>This form also works well when you're dealing with </a:t>
            </a:r>
            <a:r>
              <a:rPr lang="en-US" b="1" dirty="0"/>
              <a:t>interfaces, struct fields</a:t>
            </a:r>
            <a:r>
              <a:rPr lang="en-US" dirty="0"/>
              <a:t>, or situations where clarity is more important than brevity.</a:t>
            </a:r>
          </a:p>
          <a:p>
            <a:pPr>
              <a:buNone/>
            </a:pPr>
            <a:r>
              <a:rPr lang="en-US" b="1" dirty="0"/>
              <a:t>🟡 Declaration with Initialization</a:t>
            </a:r>
          </a:p>
          <a:p>
            <a:pPr>
              <a:buNone/>
            </a:pPr>
            <a:r>
              <a:rPr lang="en-US" dirty="0"/>
              <a:t>This is a step up from basic declaration. When you declare and initialize in one line, you're telling the compiler: </a:t>
            </a:r>
            <a:r>
              <a:rPr lang="en-US" i="1" dirty="0"/>
              <a:t>I know what type and value I need right now.</a:t>
            </a:r>
            <a:endParaRPr lang="en-US" dirty="0"/>
          </a:p>
          <a:p>
            <a:pPr>
              <a:buNone/>
            </a:pPr>
            <a:r>
              <a:rPr lang="en-US" dirty="0"/>
              <a:t>It helps make your code safer by avoiding the use of </a:t>
            </a:r>
            <a:r>
              <a:rPr lang="en-US" b="1" dirty="0"/>
              <a:t>zero values</a:t>
            </a:r>
            <a:r>
              <a:rPr lang="en-US" dirty="0"/>
              <a:t> unintentionally. It also makes your intent more clear to anyone reading the code.</a:t>
            </a:r>
          </a:p>
          <a:p>
            <a:pPr>
              <a:buNone/>
            </a:pPr>
            <a:r>
              <a:rPr lang="en-US" dirty="0"/>
              <a:t>This is especially useful in </a:t>
            </a:r>
            <a:r>
              <a:rPr lang="en-US" b="1" dirty="0"/>
              <a:t>configuration loading</a:t>
            </a:r>
            <a:r>
              <a:rPr lang="en-US" dirty="0"/>
              <a:t>, </a:t>
            </a:r>
            <a:r>
              <a:rPr lang="en-US" b="1" dirty="0"/>
              <a:t>API parsing</a:t>
            </a:r>
            <a:r>
              <a:rPr lang="en-US" dirty="0"/>
              <a:t>, or </a:t>
            </a:r>
            <a:r>
              <a:rPr lang="en-US" b="1" dirty="0"/>
              <a:t>default setting assignments</a:t>
            </a:r>
            <a:r>
              <a:rPr lang="en-US" dirty="0"/>
              <a:t>, where values are known and should be set immediately.</a:t>
            </a:r>
          </a:p>
          <a:p>
            <a:pPr>
              <a:buNone/>
            </a:pPr>
            <a:r>
              <a:rPr lang="en-US" b="1" dirty="0"/>
              <a:t>🟡 Type Inference</a:t>
            </a:r>
          </a:p>
          <a:p>
            <a:pPr>
              <a:buNone/>
            </a:pPr>
            <a:r>
              <a:rPr lang="en-US" dirty="0"/>
              <a:t>Type inference is Go’s balance between safety and convenience. It reduces boilerplate but still keeps the code strongly typed.</a:t>
            </a:r>
          </a:p>
          <a:p>
            <a:pPr>
              <a:buNone/>
            </a:pPr>
            <a:r>
              <a:rPr lang="en-US" dirty="0"/>
              <a:t>This is different from dynamically typed languages like Python or JavaScript. In Go, the type is locked based on the value—even if you didn’t explicitly write it.</a:t>
            </a:r>
          </a:p>
          <a:p>
            <a:pPr>
              <a:buNone/>
            </a:pPr>
            <a:r>
              <a:rPr lang="en-US" dirty="0"/>
              <a:t>It helps in prototyping, writing quick logic, or when the type is completely obvious from the assigned value (like 10, "hello", or true).</a:t>
            </a:r>
          </a:p>
          <a:p>
            <a:pPr>
              <a:buNone/>
            </a:pPr>
            <a:r>
              <a:rPr lang="en-US" dirty="0"/>
              <a:t>But Go doesn’t sacrifice safety here. If the compiler can’t infer the type correctly, it throws an error.</a:t>
            </a:r>
          </a:p>
          <a:p>
            <a:pPr>
              <a:buNone/>
            </a:pPr>
            <a:r>
              <a:rPr lang="en-US" b="1" dirty="0"/>
              <a:t>🟡 Short Variable Declaration (:=)</a:t>
            </a:r>
          </a:p>
          <a:p>
            <a:pPr>
              <a:buNone/>
            </a:pPr>
            <a:r>
              <a:rPr lang="en-US" dirty="0"/>
              <a:t>This is one of the most idiomatic features in Go. It's clean, readable, and reduces boilerplate in function bodies.</a:t>
            </a:r>
          </a:p>
          <a:p>
            <a:pPr>
              <a:buNone/>
            </a:pPr>
            <a:r>
              <a:rPr lang="en-US" dirty="0"/>
              <a:t>You’ll use it often in loops, conditionals, and short-lived variables. But remember—it’s not just syntactic sugar. It's also scope-sensitive.</a:t>
            </a:r>
          </a:p>
          <a:p>
            <a:pPr>
              <a:buNone/>
            </a:pPr>
            <a:r>
              <a:rPr lang="en-US" dirty="0"/>
              <a:t>Because := can both declare and assign, it prevents accidental overwrites unless you're careful. It’s one of Go’s many “designed simplicity” features that encourages writing short and meaningful functions.</a:t>
            </a:r>
          </a:p>
          <a:p>
            <a:pPr>
              <a:buNone/>
            </a:pPr>
            <a:r>
              <a:rPr lang="en-US" b="1" dirty="0"/>
              <a:t>🟡 Invalid Use of := Outside Functions</a:t>
            </a:r>
          </a:p>
          <a:p>
            <a:pPr>
              <a:buNone/>
            </a:pPr>
            <a:r>
              <a:rPr lang="en-US" dirty="0"/>
              <a:t>Why can’t you use := at the package level? Because := implies local scope. At the package level, Go requires you to be clear and deliberate using var.</a:t>
            </a:r>
          </a:p>
          <a:p>
            <a:pPr>
              <a:buNone/>
            </a:pPr>
            <a:r>
              <a:rPr lang="en-US" dirty="0"/>
              <a:t>This keeps global state in check and encourages </a:t>
            </a:r>
            <a:r>
              <a:rPr lang="en-US" b="1" dirty="0"/>
              <a:t>modular</a:t>
            </a:r>
            <a:r>
              <a:rPr lang="en-US" dirty="0"/>
              <a:t> and </a:t>
            </a:r>
            <a:r>
              <a:rPr lang="en-US" b="1" dirty="0"/>
              <a:t>testable</a:t>
            </a:r>
            <a:r>
              <a:rPr lang="en-US" dirty="0"/>
              <a:t> code. It’s also about avoiding confusing side-effects that are harder to debug when everything is global.</a:t>
            </a:r>
          </a:p>
          <a:p>
            <a:pPr>
              <a:buNone/>
            </a:pPr>
            <a:r>
              <a:rPr lang="en-US" b="1" dirty="0"/>
              <a:t>🟡 Multiple Variable Declarations</a:t>
            </a:r>
          </a:p>
          <a:p>
            <a:pPr>
              <a:buNone/>
            </a:pPr>
            <a:r>
              <a:rPr lang="en-US" dirty="0"/>
              <a:t>Sometimes you want to declare multiple related variables at once—maybe in a configuration file, inside a function, or while setting up mock data.</a:t>
            </a:r>
          </a:p>
          <a:p>
            <a:pPr>
              <a:buNone/>
            </a:pPr>
            <a:r>
              <a:rPr lang="en-US" dirty="0"/>
              <a:t>This keeps your code organized. Grouped declarations are especially useful when dealing with </a:t>
            </a:r>
            <a:r>
              <a:rPr lang="en-US" b="1" dirty="0"/>
              <a:t>structs, function return values</a:t>
            </a:r>
            <a:r>
              <a:rPr lang="en-US" dirty="0"/>
              <a:t>, or when initializing several constants or settings together.</a:t>
            </a:r>
          </a:p>
          <a:p>
            <a:pPr>
              <a:buNone/>
            </a:pPr>
            <a:r>
              <a:rPr lang="en-US" dirty="0"/>
              <a:t>It also keeps the code DRY (Don't Repeat Yourself), which improves maintainability.</a:t>
            </a:r>
          </a:p>
          <a:p>
            <a:pPr>
              <a:buNone/>
            </a:pPr>
            <a:r>
              <a:rPr lang="en-US" b="1" dirty="0"/>
              <a:t>🟡 Zero Values in Go</a:t>
            </a:r>
          </a:p>
          <a:p>
            <a:pPr>
              <a:buNone/>
            </a:pPr>
            <a:r>
              <a:rPr lang="en-US" dirty="0"/>
              <a:t>Unlike many languages that leave uninitialized variables as “undefined” or garbage values, Go assigns </a:t>
            </a:r>
            <a:r>
              <a:rPr lang="en-US" b="1" dirty="0"/>
              <a:t>zero values</a:t>
            </a:r>
            <a:r>
              <a:rPr lang="en-US" dirty="0"/>
              <a:t> automatically.</a:t>
            </a:r>
          </a:p>
          <a:p>
            <a:pPr>
              <a:buNone/>
            </a:pPr>
            <a:r>
              <a:rPr lang="en-US" dirty="0"/>
              <a:t>This design decision removes a whole class of runtime errors. It’s Go’s way of saying: "You don’t have to worry about uninitialized memory."</a:t>
            </a:r>
          </a:p>
          <a:p>
            <a:pPr>
              <a:buNone/>
            </a:pPr>
            <a:r>
              <a:rPr lang="en-US" dirty="0"/>
              <a:t>Knowing the zero value of each type helps you reason about logic flow, default states, and return values.</a:t>
            </a:r>
          </a:p>
          <a:p>
            <a:pPr>
              <a:buNone/>
            </a:pPr>
            <a:r>
              <a:rPr lang="en-US" dirty="0"/>
              <a:t>It’s especially important when you're working with structs or large data structures.</a:t>
            </a:r>
          </a:p>
          <a:p>
            <a:pPr>
              <a:buNone/>
            </a:pPr>
            <a:r>
              <a:rPr lang="en-US" b="1" dirty="0"/>
              <a:t>🟡 Constants vs Variables</a:t>
            </a:r>
          </a:p>
          <a:p>
            <a:pPr>
              <a:buNone/>
            </a:pPr>
            <a:r>
              <a:rPr lang="en-US" dirty="0"/>
              <a:t>Constants serve a very different purpose. They're for </a:t>
            </a:r>
            <a:r>
              <a:rPr lang="en-US" b="1" dirty="0"/>
              <a:t>values that should never change</a:t>
            </a:r>
            <a:r>
              <a:rPr lang="en-US" dirty="0"/>
              <a:t>—like Pi, API base URLs, or configuration flags.</a:t>
            </a:r>
          </a:p>
          <a:p>
            <a:pPr>
              <a:buNone/>
            </a:pPr>
            <a:r>
              <a:rPr lang="en-US" dirty="0"/>
              <a:t>Because they're evaluated at compile-time, they don’t consume runtime memory and are often </a:t>
            </a:r>
            <a:r>
              <a:rPr lang="en-US" b="1" dirty="0" err="1"/>
              <a:t>inlined</a:t>
            </a:r>
            <a:r>
              <a:rPr lang="en-US" dirty="0"/>
              <a:t> by the compiler.</a:t>
            </a:r>
          </a:p>
          <a:p>
            <a:pPr>
              <a:buNone/>
            </a:pPr>
            <a:r>
              <a:rPr lang="en-US" dirty="0"/>
              <a:t>Constants are also safer. Since they can’t change, they can’t be accidentally overwritten, which adds to your code’s robustness.</a:t>
            </a:r>
          </a:p>
          <a:p>
            <a:pPr>
              <a:buNone/>
            </a:pPr>
            <a:r>
              <a:rPr lang="en-US" b="1" dirty="0"/>
              <a:t>🟡 Variable Scope in Go</a:t>
            </a:r>
          </a:p>
          <a:p>
            <a:pPr>
              <a:buNone/>
            </a:pPr>
            <a:r>
              <a:rPr lang="en-US" dirty="0"/>
              <a:t>Scope is everything in Go—especially because Go encourages </a:t>
            </a:r>
            <a:r>
              <a:rPr lang="en-US" b="1" dirty="0"/>
              <a:t>small, readable functions</a:t>
            </a:r>
            <a:r>
              <a:rPr lang="en-US" dirty="0"/>
              <a:t>.</a:t>
            </a:r>
          </a:p>
          <a:p>
            <a:pPr>
              <a:buNone/>
            </a:pPr>
            <a:r>
              <a:rPr lang="en-US" dirty="0"/>
              <a:t>Local variables only exist within the block they’re declared in. Package-level variables are shared across the file but are not accessible in other packages unless </a:t>
            </a:r>
            <a:r>
              <a:rPr lang="en-US" b="1" dirty="0"/>
              <a:t>exported</a:t>
            </a:r>
            <a:r>
              <a:rPr lang="en-US" dirty="0"/>
              <a:t> (with a capital letter).</a:t>
            </a:r>
          </a:p>
          <a:p>
            <a:pPr>
              <a:buNone/>
            </a:pPr>
            <a:r>
              <a:rPr lang="en-US" dirty="0"/>
              <a:t>This design encourages encapsulation and minimizes global state, making your programs easier to reason about, test, and debug.</a:t>
            </a:r>
          </a:p>
          <a:p>
            <a:pPr>
              <a:buNone/>
            </a:pPr>
            <a:r>
              <a:rPr lang="en-US" b="1" dirty="0"/>
              <a:t>🟡 Best Practices</a:t>
            </a:r>
          </a:p>
          <a:p>
            <a:pPr>
              <a:buFont typeface="Arial" panose="020B0604020202020204" pitchFamily="34" charset="0"/>
              <a:buChar char="•"/>
            </a:pPr>
            <a:r>
              <a:rPr lang="en-US" b="1" dirty="0"/>
              <a:t>Use short declarations</a:t>
            </a:r>
            <a:r>
              <a:rPr lang="en-US" dirty="0"/>
              <a:t> inside functions—they're idiomatic and clean.</a:t>
            </a:r>
          </a:p>
          <a:p>
            <a:pPr>
              <a:buFont typeface="Arial" panose="020B0604020202020204" pitchFamily="34" charset="0"/>
              <a:buChar char="•"/>
            </a:pPr>
            <a:r>
              <a:rPr lang="en-US" b="1" dirty="0"/>
              <a:t>Avoid declaring unused variables</a:t>
            </a:r>
            <a:r>
              <a:rPr lang="en-US" dirty="0"/>
              <a:t>—Go treats this as a compile-time error.</a:t>
            </a:r>
          </a:p>
          <a:p>
            <a:pPr>
              <a:buFont typeface="Arial" panose="020B0604020202020204" pitchFamily="34" charset="0"/>
              <a:buChar char="•"/>
            </a:pPr>
            <a:r>
              <a:rPr lang="en-US" b="1" dirty="0"/>
              <a:t>Be descriptive with names</a:t>
            </a:r>
            <a:r>
              <a:rPr lang="en-US" dirty="0"/>
              <a:t>, especially when dealing with larger codebases or exported variables.</a:t>
            </a:r>
          </a:p>
          <a:p>
            <a:pPr>
              <a:buFont typeface="Arial" panose="020B0604020202020204" pitchFamily="34" charset="0"/>
              <a:buChar char="•"/>
            </a:pPr>
            <a:r>
              <a:rPr lang="en-US" b="1" dirty="0"/>
              <a:t>Keep scope small</a:t>
            </a:r>
            <a:r>
              <a:rPr lang="en-US" dirty="0"/>
              <a:t>. Declare variables as close to their use as possible.</a:t>
            </a:r>
          </a:p>
          <a:p>
            <a:pPr>
              <a:buFont typeface="Arial" panose="020B0604020202020204" pitchFamily="34" charset="0"/>
              <a:buChar char="•"/>
            </a:pPr>
            <a:r>
              <a:rPr lang="en-US" dirty="0"/>
              <a:t>Use </a:t>
            </a:r>
            <a:r>
              <a:rPr lang="en-US" b="1" dirty="0"/>
              <a:t>grouped declarations</a:t>
            </a:r>
            <a:r>
              <a:rPr lang="en-US" dirty="0"/>
              <a:t> to organize related variables logically.</a:t>
            </a:r>
          </a:p>
          <a:p>
            <a:pPr>
              <a:buNone/>
            </a:pPr>
            <a:r>
              <a:rPr lang="en-US" dirty="0"/>
              <a:t>These habits lead to maintainable, idiomatic, and performant Go code.</a:t>
            </a:r>
          </a:p>
          <a:p>
            <a:pPr>
              <a:buNone/>
            </a:pPr>
            <a:r>
              <a:rPr lang="en-US" b="1" dirty="0"/>
              <a:t>🟡 Special Identifier _ (Underscore)</a:t>
            </a:r>
          </a:p>
          <a:p>
            <a:pPr>
              <a:buNone/>
            </a:pPr>
            <a:r>
              <a:rPr lang="en-US" dirty="0"/>
              <a:t>The blank identifier _ is a smart way to ignore unwanted return values. You’ll often use it when a function returns multiple values, like (</a:t>
            </a:r>
            <a:r>
              <a:rPr lang="en-US" dirty="0" err="1"/>
              <a:t>val</a:t>
            </a:r>
            <a:r>
              <a:rPr lang="en-US" dirty="0"/>
              <a:t>, err) but you don’t need both.</a:t>
            </a:r>
          </a:p>
          <a:p>
            <a:pPr>
              <a:buNone/>
            </a:pPr>
            <a:r>
              <a:rPr lang="en-US" dirty="0"/>
              <a:t>It also helps prevent unused variable errors. For example, in a loop where you don’t care about the index, you can write: for _, v := range list.</a:t>
            </a:r>
          </a:p>
          <a:p>
            <a:r>
              <a:rPr lang="en-US" dirty="0"/>
              <a:t>It’s Go’s way of giving you fine-grained control over what you keep and what you ignore—making your code cleaner.</a:t>
            </a:r>
          </a:p>
          <a:p>
            <a:endParaRPr lang="en-US" dirty="0"/>
          </a:p>
        </p:txBody>
      </p:sp>
      <p:sp>
        <p:nvSpPr>
          <p:cNvPr id="4" name="Slide Number Placeholder 3"/>
          <p:cNvSpPr>
            <a:spLocks noGrp="1"/>
          </p:cNvSpPr>
          <p:nvPr>
            <p:ph type="sldNum" sz="quarter" idx="5"/>
          </p:nvPr>
        </p:nvSpPr>
        <p:spPr/>
        <p:txBody>
          <a:bodyPr/>
          <a:lstStyle/>
          <a:p>
            <a:fld id="{C8B4B7C9-A647-44B1-A962-A34CDB2ABB09}" type="slidenum">
              <a:rPr lang="en-US" smtClean="0"/>
              <a:t>1</a:t>
            </a:fld>
            <a:endParaRPr lang="en-US"/>
          </a:p>
        </p:txBody>
      </p:sp>
    </p:spTree>
    <p:extLst>
      <p:ext uri="{BB962C8B-B14F-4D97-AF65-F5344CB8AC3E}">
        <p14:creationId xmlns:p14="http://schemas.microsoft.com/office/powerpoint/2010/main" val="3617433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"C:/Users/YourName/Videos/variables-in-golang.mp4",</a:t>
            </a:r>
          </a:p>
          <a:p>
            <a:r>
              <a:rPr lang="en-US" dirty="0"/>
              <a:t>  "title": "🧠 Golang Variables Explained for Interviews! 🚀 (Zero Values, Scope, :=, Constants)",</a:t>
            </a:r>
          </a:p>
          <a:p>
            <a:r>
              <a:rPr lang="en-US" dirty="0"/>
              <a:t>  "description": "🎯 Master Variables in Golang for Your Next Interview! 💼\n\</a:t>
            </a:r>
            <a:r>
              <a:rPr lang="en-US" dirty="0" err="1"/>
              <a:t>nIn</a:t>
            </a:r>
            <a:r>
              <a:rPr lang="en-US" dirty="0"/>
              <a:t> this video, we dive deep into how variables work in Go with clear examples and best practices.\n\n✅ What You’ll Learn:\n- 📦 What is a Variable in Go?\n- 🧾 Declaration Syntax &amp; Initialization\n- 🧠 Type Inference vs Explicit Typing\n- ⚡ Short Variable Declaration (:=)\n- 🚫 Common Errors &amp; Scoping Rules\n- 🎯 Constants vs Variables\n- 🔁 Multiple Declarations\n- 🛑 Zero Values Explained\n- 🔍 Interview Tips &amp; Best Practices\n\n💬 Perfect for: \n- Developers preparing for Golang interviews\n- Backend engineers learning Go\n- CS students &amp; coding bootcamp grads\n\n📚 Follow along and crack your next coding interview with confidence!\n\n📌 Don’t forget to Like 👍, Share 🔄, and Subscribe 🔔\n\</a:t>
            </a:r>
            <a:r>
              <a:rPr lang="en-US" dirty="0" err="1"/>
              <a:t>n#golang</a:t>
            </a:r>
            <a:r>
              <a:rPr lang="en-US" dirty="0"/>
              <a:t> #golanginterview #variables #backenddevelopment #gointerview #programming #interviewpreparation #golangbasics #techinterviews #learncode",</a:t>
            </a:r>
          </a:p>
          <a:p>
            <a:r>
              <a:rPr lang="en-US" dirty="0"/>
              <a:t>  "tags": [</a:t>
            </a:r>
          </a:p>
          <a:p>
            <a:r>
              <a:rPr lang="en-US" dirty="0"/>
              <a:t>    "</a:t>
            </a:r>
            <a:r>
              <a:rPr lang="en-US" dirty="0" err="1"/>
              <a:t>golang</a:t>
            </a:r>
            <a:r>
              <a:rPr lang="en-US" dirty="0"/>
              <a:t>",</a:t>
            </a:r>
          </a:p>
          <a:p>
            <a:r>
              <a:rPr lang="en-US" dirty="0"/>
              <a:t>    "</a:t>
            </a:r>
            <a:r>
              <a:rPr lang="en-US" dirty="0" err="1"/>
              <a:t>golang</a:t>
            </a:r>
            <a:r>
              <a:rPr lang="en-US" dirty="0"/>
              <a:t> interview questions",</a:t>
            </a:r>
          </a:p>
          <a:p>
            <a:r>
              <a:rPr lang="en-US" dirty="0"/>
              <a:t>    "</a:t>
            </a:r>
            <a:r>
              <a:rPr lang="en-US" dirty="0" err="1"/>
              <a:t>golang</a:t>
            </a:r>
            <a:r>
              <a:rPr lang="en-US" dirty="0"/>
              <a:t> variables",</a:t>
            </a:r>
          </a:p>
          <a:p>
            <a:r>
              <a:rPr lang="en-US" dirty="0"/>
              <a:t>    "variables in go",</a:t>
            </a:r>
          </a:p>
          <a:p>
            <a:r>
              <a:rPr lang="en-US" dirty="0"/>
              <a:t>    "learn </a:t>
            </a:r>
            <a:r>
              <a:rPr lang="en-US" dirty="0" err="1"/>
              <a:t>golang</a:t>
            </a:r>
            <a:r>
              <a:rPr lang="en-US" dirty="0"/>
              <a:t>",</a:t>
            </a:r>
          </a:p>
          <a:p>
            <a:r>
              <a:rPr lang="en-US" dirty="0"/>
              <a:t>    "</a:t>
            </a:r>
            <a:r>
              <a:rPr lang="en-US" dirty="0" err="1"/>
              <a:t>golang</a:t>
            </a:r>
            <a:r>
              <a:rPr lang="en-US" dirty="0"/>
              <a:t> tutorial",</a:t>
            </a:r>
          </a:p>
          <a:p>
            <a:r>
              <a:rPr lang="en-US" dirty="0"/>
              <a:t>    "backend development",</a:t>
            </a:r>
          </a:p>
          <a:p>
            <a:r>
              <a:rPr lang="en-US" dirty="0"/>
              <a:t>    "go programming language",</a:t>
            </a:r>
          </a:p>
          <a:p>
            <a:r>
              <a:rPr lang="en-US" dirty="0"/>
              <a:t>    "</a:t>
            </a:r>
            <a:r>
              <a:rPr lang="en-US" dirty="0" err="1"/>
              <a:t>golang</a:t>
            </a:r>
            <a:r>
              <a:rPr lang="en-US" dirty="0"/>
              <a:t> for beginners",</a:t>
            </a:r>
          </a:p>
          <a:p>
            <a:r>
              <a:rPr lang="en-US" dirty="0"/>
              <a:t>    "tech interview prep"</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"C:/Users/YourName/Videos/variables-thumbnail.png",</a:t>
            </a:r>
          </a:p>
          <a:p>
            <a:r>
              <a:rPr lang="en-US" dirty="0"/>
              <a:t>  "</a:t>
            </a:r>
            <a:r>
              <a:rPr lang="en-US" dirty="0" err="1"/>
              <a:t>playlistName</a:t>
            </a:r>
            <a:r>
              <a:rPr lang="en-US" dirty="0"/>
              <a:t>": "Golang Interview Questions Series",</a:t>
            </a:r>
          </a:p>
          <a:p>
            <a:r>
              <a:rPr lang="en-US" dirty="0"/>
              <a:t>  "</a:t>
            </a:r>
            <a:r>
              <a:rPr lang="en-US" dirty="0" err="1"/>
              <a:t>publishAt</a:t>
            </a:r>
            <a:r>
              <a:rPr lang="en-US" dirty="0"/>
              <a:t>": "2025-04-10 10:00:00",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dirty="0"/>
              <a:t>}</a:t>
            </a:r>
          </a:p>
          <a:p>
            <a:endParaRPr lang="en-US" dirty="0"/>
          </a:p>
        </p:txBody>
      </p:sp>
      <p:sp>
        <p:nvSpPr>
          <p:cNvPr id="4" name="Slide Number Placeholder 3"/>
          <p:cNvSpPr>
            <a:spLocks noGrp="1"/>
          </p:cNvSpPr>
          <p:nvPr>
            <p:ph type="sldNum" sz="quarter" idx="5"/>
          </p:nvPr>
        </p:nvSpPr>
        <p:spPr/>
        <p:txBody>
          <a:bodyPr/>
          <a:lstStyle/>
          <a:p>
            <a:fld id="{C8B4B7C9-A647-44B1-A962-A34CDB2ABB09}" type="slidenum">
              <a:rPr lang="en-US" smtClean="0"/>
              <a:t>2</a:t>
            </a:fld>
            <a:endParaRPr lang="en-US"/>
          </a:p>
        </p:txBody>
      </p:sp>
    </p:spTree>
    <p:extLst>
      <p:ext uri="{BB962C8B-B14F-4D97-AF65-F5344CB8AC3E}">
        <p14:creationId xmlns:p14="http://schemas.microsoft.com/office/powerpoint/2010/main" val="19038426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4370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8990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6837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214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4090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0884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935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0768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7234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478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577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2267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47502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337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2084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14904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3923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4/23/2025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622585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What is a Variable in Go?</a:t>
            </a:r>
          </a:p>
        </p:txBody>
      </p:sp>
      <p:sp>
        <p:nvSpPr>
          <p:cNvPr id="3" name="Subtitle 2"/>
          <p:cNvSpPr>
            <a:spLocks noGrp="1"/>
          </p:cNvSpPr>
          <p:nvPr>
            <p:ph type="subTitle" idx="1"/>
          </p:nvPr>
        </p:nvSpPr>
        <p:spPr>
          <a:xfrm>
            <a:off x="2019299" y="2988127"/>
            <a:ext cx="5111752" cy="990602"/>
          </a:xfrm>
        </p:spPr>
        <p:txBody>
          <a:bodyPr>
            <a:normAutofit/>
          </a:bodyPr>
          <a:lstStyle/>
          <a:p>
            <a:pPr>
              <a:lnSpc>
                <a:spcPts val="1425"/>
              </a:lnSpc>
            </a:pPr>
            <a:r>
              <a:rPr lang="en-US" sz="2800" dirty="0"/>
              <a:t>Golang Interview Question </a:t>
            </a:r>
            <a:endParaRPr lang="en-US" sz="2800" b="0" dirty="0">
              <a:solidFill>
                <a:srgbClr val="CCCCCC"/>
              </a:solidFill>
              <a:effectLst/>
              <a:latin typeface="Consolas" panose="020B0609020204030204" pitchFamily="49"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Short Declaration</a:t>
            </a:r>
          </a:p>
        </p:txBody>
      </p:sp>
      <p:sp>
        <p:nvSpPr>
          <p:cNvPr id="3" name="TextBox 2"/>
          <p:cNvSpPr txBox="1"/>
          <p:nvPr/>
        </p:nvSpPr>
        <p:spPr>
          <a:xfrm>
            <a:off x="791936" y="1714500"/>
            <a:ext cx="7713971"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count := 10             // infers type as int</a:t>
            </a:r>
            <a:br>
              <a:rPr sz="1600" dirty="0"/>
            </a:br>
            <a:r>
              <a:rPr sz="1600" dirty="0"/>
              <a:t>message := "Hello"      // infers type as string</a:t>
            </a:r>
            <a:br>
              <a:rPr sz="1600" dirty="0"/>
            </a:br>
            <a:r>
              <a:rPr sz="1600" dirty="0"/>
              <a:t>active := false         // infers type as bool</a:t>
            </a:r>
            <a:br>
              <a:rPr sz="1600" dirty="0"/>
            </a:br>
            <a:br>
              <a:rPr sz="1600" dirty="0"/>
            </a:br>
            <a:r>
              <a:rPr sz="1600" dirty="0"/>
              <a:t>// All of these are local to the function they're defined in.</a:t>
            </a:r>
            <a:br>
              <a:rPr sz="1600" dirty="0"/>
            </a:br>
            <a:br>
              <a:rPr sz="1600" dirty="0"/>
            </a:br>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1" y="125730"/>
            <a:ext cx="7200897" cy="977900"/>
          </a:xfrm>
        </p:spPr>
        <p:txBody>
          <a:bodyPr>
            <a:normAutofit/>
          </a:bodyPr>
          <a:lstStyle/>
          <a:p>
            <a:r>
              <a:rPr sz="2400" dirty="0"/>
              <a:t>Invalid Use of := Outside Function</a:t>
            </a:r>
          </a:p>
        </p:txBody>
      </p:sp>
      <p:sp>
        <p:nvSpPr>
          <p:cNvPr id="3" name="TextBox 2"/>
          <p:cNvSpPr txBox="1"/>
          <p:nvPr/>
        </p:nvSpPr>
        <p:spPr>
          <a:xfrm>
            <a:off x="462279" y="782320"/>
            <a:ext cx="8219440" cy="4016484"/>
          </a:xfrm>
          <a:prstGeom prst="rect">
            <a:avLst/>
          </a:prstGeom>
          <a:solidFill>
            <a:srgbClr val="2E2E2E"/>
          </a:solidFill>
        </p:spPr>
        <p:txBody>
          <a:bodyPr wrap="square">
            <a:spAutoFit/>
          </a:bodyPr>
          <a:lstStyle/>
          <a:p>
            <a:r>
              <a:rPr lang="en-US" sz="1500" dirty="0">
                <a:solidFill>
                  <a:srgbClr val="FFFFFF"/>
                </a:solidFill>
                <a:latin typeface="Courier New"/>
              </a:rPr>
              <a:t>package main</a:t>
            </a:r>
          </a:p>
          <a:p>
            <a:endParaRPr lang="en-US" sz="1500" dirty="0">
              <a:solidFill>
                <a:srgbClr val="FFFFFF"/>
              </a:solidFill>
              <a:latin typeface="Courier New"/>
            </a:endParaRPr>
          </a:p>
          <a:p>
            <a:r>
              <a:rPr lang="en-US" sz="1500" dirty="0">
                <a:solidFill>
                  <a:srgbClr val="FFFFFF"/>
                </a:solidFill>
                <a:latin typeface="Courier New"/>
              </a:rPr>
              <a:t>// ❌ This will cause a compilation error if uncommented:</a:t>
            </a:r>
          </a:p>
          <a:p>
            <a:r>
              <a:rPr lang="en-US" sz="1500" dirty="0">
                <a:solidFill>
                  <a:srgbClr val="FFFFFF"/>
                </a:solidFill>
                <a:latin typeface="Courier New"/>
              </a:rPr>
              <a:t>// username := "admin" // Invalid use of short declaration outside a function</a:t>
            </a:r>
          </a:p>
          <a:p>
            <a:endParaRPr lang="en-US" sz="1500" dirty="0">
              <a:solidFill>
                <a:srgbClr val="FFFFFF"/>
              </a:solidFill>
              <a:latin typeface="Courier New"/>
            </a:endParaRPr>
          </a:p>
          <a:p>
            <a:r>
              <a:rPr lang="en-US" sz="1500" dirty="0">
                <a:solidFill>
                  <a:srgbClr val="FFFFFF"/>
                </a:solidFill>
                <a:latin typeface="Courier New"/>
              </a:rPr>
              <a:t>// ✅ Correct way to declare a variable at the package level</a:t>
            </a:r>
          </a:p>
          <a:p>
            <a:r>
              <a:rPr lang="en-US" sz="1500" dirty="0">
                <a:solidFill>
                  <a:srgbClr val="FFFFFF"/>
                </a:solidFill>
                <a:latin typeface="Courier New"/>
              </a:rPr>
              <a:t>var username = "admin"</a:t>
            </a:r>
          </a:p>
          <a:p>
            <a:endParaRPr lang="en-US" sz="1500" dirty="0">
              <a:solidFill>
                <a:srgbClr val="FFFFFF"/>
              </a:solidFill>
              <a:latin typeface="Courier New"/>
            </a:endParaRPr>
          </a:p>
          <a:p>
            <a:r>
              <a:rPr lang="en-US" sz="1500" dirty="0" err="1">
                <a:solidFill>
                  <a:srgbClr val="FFFFFF"/>
                </a:solidFill>
                <a:latin typeface="Courier New"/>
              </a:rPr>
              <a:t>func</a:t>
            </a:r>
            <a:r>
              <a:rPr lang="en-US" sz="1500" dirty="0">
                <a:solidFill>
                  <a:srgbClr val="FFFFFF"/>
                </a:solidFill>
                <a:latin typeface="Courier New"/>
              </a:rPr>
              <a:t> main() {</a:t>
            </a:r>
          </a:p>
          <a:p>
            <a:r>
              <a:rPr lang="en-US" sz="1500" dirty="0">
                <a:solidFill>
                  <a:srgbClr val="FFFFFF"/>
                </a:solidFill>
                <a:latin typeface="Courier New"/>
              </a:rPr>
              <a:t>    // ✅ Short declaration is allowed inside a function</a:t>
            </a:r>
          </a:p>
          <a:p>
            <a:r>
              <a:rPr lang="en-US" sz="1500" dirty="0">
                <a:solidFill>
                  <a:srgbClr val="FFFFFF"/>
                </a:solidFill>
                <a:latin typeface="Courier New"/>
              </a:rPr>
              <a:t>    password := "secret"</a:t>
            </a:r>
          </a:p>
          <a:p>
            <a:endParaRPr lang="en-US" sz="1500" dirty="0">
              <a:solidFill>
                <a:srgbClr val="FFFFFF"/>
              </a:solidFill>
              <a:latin typeface="Courier New"/>
            </a:endParaRPr>
          </a:p>
          <a:p>
            <a:r>
              <a:rPr lang="en-US" sz="1500" dirty="0">
                <a:solidFill>
                  <a:srgbClr val="FFFFFF"/>
                </a:solidFill>
                <a:latin typeface="Courier New"/>
              </a:rPr>
              <a:t>    // Print the variables</a:t>
            </a:r>
          </a:p>
          <a:p>
            <a:r>
              <a:rPr lang="en-US" sz="1500" dirty="0">
                <a:solidFill>
                  <a:srgbClr val="FFFFFF"/>
                </a:solidFill>
                <a:latin typeface="Courier New"/>
              </a:rPr>
              <a:t>    </a:t>
            </a:r>
            <a:r>
              <a:rPr lang="en-US" sz="1500" dirty="0" err="1">
                <a:solidFill>
                  <a:srgbClr val="FFFFFF"/>
                </a:solidFill>
                <a:latin typeface="Courier New"/>
              </a:rPr>
              <a:t>println</a:t>
            </a:r>
            <a:r>
              <a:rPr lang="en-US" sz="1500" dirty="0">
                <a:solidFill>
                  <a:srgbClr val="FFFFFF"/>
                </a:solidFill>
                <a:latin typeface="Courier New"/>
              </a:rPr>
              <a:t>("Username:", username)</a:t>
            </a:r>
          </a:p>
          <a:p>
            <a:r>
              <a:rPr lang="en-US" sz="1500" dirty="0">
                <a:solidFill>
                  <a:srgbClr val="FFFFFF"/>
                </a:solidFill>
                <a:latin typeface="Courier New"/>
              </a:rPr>
              <a:t>    </a:t>
            </a:r>
            <a:r>
              <a:rPr lang="en-US" sz="1500" dirty="0" err="1">
                <a:solidFill>
                  <a:srgbClr val="FFFFFF"/>
                </a:solidFill>
                <a:latin typeface="Courier New"/>
              </a:rPr>
              <a:t>println</a:t>
            </a:r>
            <a:r>
              <a:rPr lang="en-US" sz="1500" dirty="0">
                <a:solidFill>
                  <a:srgbClr val="FFFFFF"/>
                </a:solidFill>
                <a:latin typeface="Courier New"/>
              </a:rPr>
              <a:t>("Password:", password)</a:t>
            </a:r>
          </a:p>
          <a:p>
            <a:r>
              <a:rPr lang="en-US" sz="1500" dirty="0">
                <a:solidFill>
                  <a:srgbClr val="FFFFFF"/>
                </a:solidFill>
                <a:latin typeface="Courier New"/>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Multiple Variable Declaration</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sz="2500" dirty="0"/>
              <a:t>Go allows declaring multiple variables in a single line or in a grouped declaration block. This helps organize code better, especially when initializing related variables together. Grouped declarations improve code readability and reduce redundancy, particularly in cases where the variables share the same type or purpose.</a:t>
            </a:r>
            <a:endParaRPr lang="en-US" sz="2500" dirty="0"/>
          </a:p>
          <a:p>
            <a:pPr>
              <a:defRPr sz="1800">
                <a:solidFill>
                  <a:srgbClr val="000000"/>
                </a:solidFill>
              </a:defRPr>
            </a:pPr>
            <a:endParaRPr lang="en-IN" sz="2500" dirty="0"/>
          </a:p>
          <a:p>
            <a:pPr>
              <a:defRPr sz="1800">
                <a:solidFill>
                  <a:srgbClr val="000000"/>
                </a:solidFill>
              </a:defRPr>
            </a:pPr>
            <a:endParaRPr lang="en-IN" sz="2500" dirty="0"/>
          </a:p>
          <a:p>
            <a:pPr>
              <a:defRPr sz="1800">
                <a:solidFill>
                  <a:srgbClr val="000000"/>
                </a:solidFill>
              </a:defRPr>
            </a:pPr>
            <a:endParaRPr sz="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Multiple Declarations</a:t>
            </a:r>
          </a:p>
        </p:txBody>
      </p:sp>
      <p:sp>
        <p:nvSpPr>
          <p:cNvPr id="3" name="TextBox 2"/>
          <p:cNvSpPr txBox="1"/>
          <p:nvPr/>
        </p:nvSpPr>
        <p:spPr>
          <a:xfrm>
            <a:off x="881742" y="1951265"/>
            <a:ext cx="7511143" cy="2308324"/>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 b, c int                  // multiple variables of same type</a:t>
            </a:r>
            <a:br>
              <a:rPr sz="1600" dirty="0"/>
            </a:br>
            <a:r>
              <a:rPr sz="1600" dirty="0"/>
              <a:t>var name, age = "Alice", 30      // type inferred separately</a:t>
            </a:r>
            <a:br>
              <a:rPr sz="1600" dirty="0"/>
            </a:br>
            <a:r>
              <a:rPr sz="1600" dirty="0"/>
              <a:t>x, y := 5, "Go"                   // short declaration with different types</a:t>
            </a:r>
            <a:br>
              <a:rPr sz="1600" dirty="0"/>
            </a:br>
            <a:br>
              <a:rPr sz="1600" dirty="0"/>
            </a:b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Grouped Declaration</a:t>
            </a:r>
          </a:p>
        </p:txBody>
      </p:sp>
      <p:sp>
        <p:nvSpPr>
          <p:cNvPr id="3" name="TextBox 2"/>
          <p:cNvSpPr txBox="1"/>
          <p:nvPr/>
        </p:nvSpPr>
        <p:spPr>
          <a:xfrm>
            <a:off x="889909" y="1951264"/>
            <a:ext cx="7590539" cy="2062103"/>
          </a:xfrm>
          <a:prstGeom prst="rect">
            <a:avLst/>
          </a:prstGeom>
          <a:solidFill>
            <a:srgbClr val="2E2E2E"/>
          </a:solidFill>
        </p:spPr>
        <p:txBody>
          <a:bodyPr wrap="none">
            <a:spAutoFit/>
          </a:bodyPr>
          <a:lstStyle/>
          <a:p>
            <a:endParaRPr sz="1600" dirty="0"/>
          </a:p>
          <a:p>
            <a:pPr algn="l">
              <a:defRPr sz="2400">
                <a:solidFill>
                  <a:srgbClr val="FFFFFF"/>
                </a:solidFill>
                <a:latin typeface="Courier New"/>
              </a:defRPr>
            </a:pPr>
            <a:r>
              <a:rPr sz="1600" dirty="0"/>
              <a:t>var (</a:t>
            </a:r>
            <a:br>
              <a:rPr sz="1600" dirty="0"/>
            </a:br>
            <a:r>
              <a:rPr sz="1600" dirty="0"/>
              <a:t>    name string = "Bob"    // string type with initial value</a:t>
            </a:r>
            <a:br>
              <a:rPr sz="1600" dirty="0"/>
            </a:br>
            <a:r>
              <a:rPr sz="1600" dirty="0"/>
              <a:t>    age  int    = 28       // integer type</a:t>
            </a:r>
            <a:br>
              <a:rPr sz="1600" dirty="0"/>
            </a:br>
            <a:r>
              <a:rPr sz="1600" dirty="0"/>
              <a:t>    active bool = true     // </a:t>
            </a:r>
            <a:r>
              <a:rPr sz="1600" dirty="0" err="1"/>
              <a:t>boolean</a:t>
            </a:r>
            <a:r>
              <a:rPr sz="1600" dirty="0"/>
              <a:t> type</a:t>
            </a:r>
            <a:br>
              <a:rPr sz="1600" dirty="0"/>
            </a:br>
            <a:r>
              <a:rPr sz="1600" dirty="0"/>
              <a:t>)</a:t>
            </a:r>
            <a:br>
              <a:rPr sz="1600" dirty="0"/>
            </a:br>
            <a:br>
              <a:rPr sz="1600" dirty="0"/>
            </a:br>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Zero Values in Go</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lang="en-IN" sz="2400" dirty="0"/>
              <a:t>Example - var age int</a:t>
            </a:r>
            <a:endParaRPr lang="en-US" sz="2400" dirty="0"/>
          </a:p>
          <a:p>
            <a:pPr>
              <a:defRPr sz="1800">
                <a:solidFill>
                  <a:srgbClr val="000000"/>
                </a:solidFill>
              </a:defRPr>
            </a:pPr>
            <a:r>
              <a:rPr sz="2400" dirty="0"/>
              <a:t>When a variable is declared in Go but not initialized, it is automatically given a zero value. The zero value depends on the variable’s type: numeric types default to 0, </a:t>
            </a:r>
            <a:r>
              <a:rPr sz="2400" dirty="0" err="1"/>
              <a:t>booleans</a:t>
            </a:r>
            <a:r>
              <a:rPr sz="2400" dirty="0"/>
              <a:t> to false, strings to an empty string, and pointers (or interfaces) to nil. Understanding zero values is essential to avoid unexpected behavior in your programs.</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Zero Values Table</a:t>
            </a:r>
          </a:p>
        </p:txBody>
      </p:sp>
      <p:graphicFrame>
        <p:nvGraphicFramePr>
          <p:cNvPr id="3" name="Table 2"/>
          <p:cNvGraphicFramePr>
            <a:graphicFrameLocks noGrp="1"/>
          </p:cNvGraphicFramePr>
          <p:nvPr>
            <p:extLst>
              <p:ext uri="{D42A27DB-BD31-4B8C-83A1-F6EECF244321}">
                <p14:modId xmlns:p14="http://schemas.microsoft.com/office/powerpoint/2010/main" val="1791202346"/>
              </p:ext>
            </p:extLst>
          </p:nvPr>
        </p:nvGraphicFramePr>
        <p:xfrm>
          <a:off x="1077685" y="1655530"/>
          <a:ext cx="7200898" cy="2767698"/>
        </p:xfrm>
        <a:graphic>
          <a:graphicData uri="http://schemas.openxmlformats.org/drawingml/2006/table">
            <a:tbl>
              <a:tblPr firstRow="1" bandRow="1">
                <a:tableStyleId>{5C22544A-7EE6-4342-B048-85BDC9FD1C3A}</a:tableStyleId>
              </a:tblPr>
              <a:tblGrid>
                <a:gridCol w="3600449">
                  <a:extLst>
                    <a:ext uri="{9D8B030D-6E8A-4147-A177-3AD203B41FA5}">
                      <a16:colId xmlns:a16="http://schemas.microsoft.com/office/drawing/2014/main" val="20000"/>
                    </a:ext>
                  </a:extLst>
                </a:gridCol>
                <a:gridCol w="3600449">
                  <a:extLst>
                    <a:ext uri="{9D8B030D-6E8A-4147-A177-3AD203B41FA5}">
                      <a16:colId xmlns:a16="http://schemas.microsoft.com/office/drawing/2014/main" val="20001"/>
                    </a:ext>
                  </a:extLst>
                </a:gridCol>
              </a:tblGrid>
              <a:tr h="461283">
                <a:tc>
                  <a:txBody>
                    <a:bodyPr/>
                    <a:lstStyle/>
                    <a:p>
                      <a:pPr>
                        <a:defRPr b="1"/>
                      </a:pPr>
                      <a:r>
                        <a:rPr dirty="0"/>
                        <a:t>Type</a:t>
                      </a:r>
                    </a:p>
                  </a:txBody>
                  <a:tcPr/>
                </a:tc>
                <a:tc>
                  <a:txBody>
                    <a:bodyPr/>
                    <a:lstStyle/>
                    <a:p>
                      <a:pPr>
                        <a:defRPr b="1"/>
                      </a:pPr>
                      <a:r>
                        <a:t>Zero Value</a:t>
                      </a:r>
                    </a:p>
                  </a:txBody>
                  <a:tcPr/>
                </a:tc>
                <a:extLst>
                  <a:ext uri="{0D108BD9-81ED-4DB2-BD59-A6C34878D82A}">
                    <a16:rowId xmlns:a16="http://schemas.microsoft.com/office/drawing/2014/main" val="10000"/>
                  </a:ext>
                </a:extLst>
              </a:tr>
              <a:tr h="461283">
                <a:tc>
                  <a:txBody>
                    <a:bodyPr/>
                    <a:lstStyle/>
                    <a:p>
                      <a:r>
                        <a:t>int</a:t>
                      </a:r>
                    </a:p>
                  </a:txBody>
                  <a:tcPr/>
                </a:tc>
                <a:tc>
                  <a:txBody>
                    <a:bodyPr/>
                    <a:lstStyle/>
                    <a:p>
                      <a:r>
                        <a:t>0</a:t>
                      </a:r>
                    </a:p>
                  </a:txBody>
                  <a:tcPr/>
                </a:tc>
                <a:extLst>
                  <a:ext uri="{0D108BD9-81ED-4DB2-BD59-A6C34878D82A}">
                    <a16:rowId xmlns:a16="http://schemas.microsoft.com/office/drawing/2014/main" val="10001"/>
                  </a:ext>
                </a:extLst>
              </a:tr>
              <a:tr h="461283">
                <a:tc>
                  <a:txBody>
                    <a:bodyPr/>
                    <a:lstStyle/>
                    <a:p>
                      <a:r>
                        <a:t>float64</a:t>
                      </a:r>
                    </a:p>
                  </a:txBody>
                  <a:tcPr/>
                </a:tc>
                <a:tc>
                  <a:txBody>
                    <a:bodyPr/>
                    <a:lstStyle/>
                    <a:p>
                      <a:r>
                        <a:t>0.0</a:t>
                      </a:r>
                    </a:p>
                  </a:txBody>
                  <a:tcPr/>
                </a:tc>
                <a:extLst>
                  <a:ext uri="{0D108BD9-81ED-4DB2-BD59-A6C34878D82A}">
                    <a16:rowId xmlns:a16="http://schemas.microsoft.com/office/drawing/2014/main" val="10002"/>
                  </a:ext>
                </a:extLst>
              </a:tr>
              <a:tr h="461283">
                <a:tc>
                  <a:txBody>
                    <a:bodyPr/>
                    <a:lstStyle/>
                    <a:p>
                      <a:r>
                        <a:t>string</a:t>
                      </a:r>
                    </a:p>
                  </a:txBody>
                  <a:tcPr/>
                </a:tc>
                <a:tc>
                  <a:txBody>
                    <a:bodyPr/>
                    <a:lstStyle/>
                    <a:p>
                      <a:r>
                        <a:t>""</a:t>
                      </a:r>
                    </a:p>
                  </a:txBody>
                  <a:tcPr/>
                </a:tc>
                <a:extLst>
                  <a:ext uri="{0D108BD9-81ED-4DB2-BD59-A6C34878D82A}">
                    <a16:rowId xmlns:a16="http://schemas.microsoft.com/office/drawing/2014/main" val="10003"/>
                  </a:ext>
                </a:extLst>
              </a:tr>
              <a:tr h="461283">
                <a:tc>
                  <a:txBody>
                    <a:bodyPr/>
                    <a:lstStyle/>
                    <a:p>
                      <a:r>
                        <a:t>bool</a:t>
                      </a:r>
                    </a:p>
                  </a:txBody>
                  <a:tcPr/>
                </a:tc>
                <a:tc>
                  <a:txBody>
                    <a:bodyPr/>
                    <a:lstStyle/>
                    <a:p>
                      <a:r>
                        <a:t>false</a:t>
                      </a:r>
                    </a:p>
                  </a:txBody>
                  <a:tcPr/>
                </a:tc>
                <a:extLst>
                  <a:ext uri="{0D108BD9-81ED-4DB2-BD59-A6C34878D82A}">
                    <a16:rowId xmlns:a16="http://schemas.microsoft.com/office/drawing/2014/main" val="10004"/>
                  </a:ext>
                </a:extLst>
              </a:tr>
              <a:tr h="461283">
                <a:tc>
                  <a:txBody>
                    <a:bodyPr/>
                    <a:lstStyle/>
                    <a:p>
                      <a:r>
                        <a:t>pointer</a:t>
                      </a:r>
                    </a:p>
                  </a:txBody>
                  <a:tcPr/>
                </a:tc>
                <a:tc>
                  <a:txBody>
                    <a:bodyPr/>
                    <a:lstStyle/>
                    <a:p>
                      <a:r>
                        <a:rPr dirty="0"/>
                        <a:t>nil</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Zero Value</a:t>
            </a:r>
          </a:p>
        </p:txBody>
      </p:sp>
      <p:sp>
        <p:nvSpPr>
          <p:cNvPr id="3" name="TextBox 2"/>
          <p:cNvSpPr txBox="1"/>
          <p:nvPr/>
        </p:nvSpPr>
        <p:spPr>
          <a:xfrm>
            <a:off x="1053192" y="1975756"/>
            <a:ext cx="7119257" cy="1815882"/>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s string</a:t>
            </a:r>
            <a:br>
              <a:rPr sz="1600" dirty="0"/>
            </a:br>
            <a:r>
              <a:rPr sz="1600" dirty="0" err="1"/>
              <a:t>fmt.Println</a:t>
            </a:r>
            <a:r>
              <a:rPr sz="1600" dirty="0"/>
              <a:t>(s) // prints: ""</a:t>
            </a:r>
            <a:br>
              <a:rPr sz="1600" dirty="0"/>
            </a:br>
            <a:br>
              <a:rPr sz="1600" dirty="0"/>
            </a:br>
            <a:r>
              <a:rPr sz="1600" dirty="0"/>
              <a:t>// 's' has an empty string as its default zero value.</a:t>
            </a:r>
            <a:br>
              <a:rPr sz="1600" dirty="0"/>
            </a:br>
            <a:br>
              <a:rPr sz="1600" dirty="0"/>
            </a:br>
            <a:endParaRPr sz="16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Constants vs Variables</a:t>
            </a:r>
          </a:p>
        </p:txBody>
      </p:sp>
      <p:sp>
        <p:nvSpPr>
          <p:cNvPr id="3" name="Content Placeholder 2"/>
          <p:cNvSpPr>
            <a:spLocks noGrp="1"/>
          </p:cNvSpPr>
          <p:nvPr>
            <p:ph idx="1"/>
          </p:nvPr>
        </p:nvSpPr>
        <p:spPr>
          <a:xfrm>
            <a:off x="892304" y="1826259"/>
            <a:ext cx="7200897" cy="2489202"/>
          </a:xfrm>
        </p:spPr>
        <p:txBody>
          <a:bodyPr wrap="square">
            <a:noAutofit/>
          </a:bodyPr>
          <a:lstStyle/>
          <a:p>
            <a:pPr>
              <a:defRPr sz="1800">
                <a:solidFill>
                  <a:srgbClr val="000000"/>
                </a:solidFill>
              </a:defRPr>
            </a:pPr>
            <a:r>
              <a:rPr sz="2500" dirty="0"/>
              <a:t>Constants are immutable values declared using the `const` keyword. Unlike variables, constants cannot be reassigned after declaration. They are evaluated at compile time and are often used for fixed configuration values such as Pi, status codes, or application versioning. Constants also help in optimizing performance and code clarity.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Constant Declaration</a:t>
            </a:r>
          </a:p>
        </p:txBody>
      </p:sp>
      <p:sp>
        <p:nvSpPr>
          <p:cNvPr id="3" name="TextBox 2"/>
          <p:cNvSpPr txBox="1"/>
          <p:nvPr/>
        </p:nvSpPr>
        <p:spPr>
          <a:xfrm>
            <a:off x="1045029" y="1859341"/>
            <a:ext cx="7127420" cy="156966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const Pi = 3.14</a:t>
            </a:r>
            <a:br>
              <a:rPr sz="1600" dirty="0"/>
            </a:br>
            <a:br>
              <a:rPr sz="1600" dirty="0"/>
            </a:br>
            <a:r>
              <a:rPr sz="1600" dirty="0"/>
              <a:t>// Pi is a constant float64 that cannot be changed.</a:t>
            </a:r>
            <a:br>
              <a:rPr sz="1600" dirty="0"/>
            </a:br>
            <a:br>
              <a:rPr sz="1600" dirty="0"/>
            </a:b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 Variable in Go?</a:t>
            </a:r>
          </a:p>
        </p:txBody>
      </p:sp>
      <p:sp>
        <p:nvSpPr>
          <p:cNvPr id="3" name="Content Placeholder 2"/>
          <p:cNvSpPr>
            <a:spLocks noGrp="1"/>
          </p:cNvSpPr>
          <p:nvPr>
            <p:ph idx="1"/>
          </p:nvPr>
        </p:nvSpPr>
        <p:spPr/>
        <p:txBody>
          <a:bodyPr wrap="square"/>
          <a:lstStyle/>
          <a:p>
            <a:endParaRPr/>
          </a:p>
          <a:p>
            <a:pPr>
              <a:defRPr sz="1800">
                <a:solidFill>
                  <a:srgbClr val="000000"/>
                </a:solidFill>
              </a:defRPr>
            </a:pPr>
            <a:r>
              <a:t>A variable in Go is a named storage location that can hold a value of a specific type. Variables are strongly typed in Go, which means the compiler enforces type rules at compile time, improving performance and catching errors early. Go provides different ways to declare variables, giving developers flexibility while maintaining clarity and safety. Variables can be declared with an explicit type or rely on type inference, depending on the use case.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Variable Scope in Go</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sz="2200" dirty="0"/>
              <a:t>The scope of a variable determines where it can be accessed in the code. In Go, variables can be local (inside a function), or package-level (outside any function but within a package). Go does not have traditional global variables accessible across packages; instead, exported variables (starting with a capital letter) can be accessed from other packages. Proper scoping ensures better encapsulation, memory management, and code structure.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Best Practices</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dirty="0"/>
              <a:t>- Prefer short declarations (`:=`) when working within functions for cleaner and more concise code.</a:t>
            </a:r>
          </a:p>
          <a:p>
            <a:pPr>
              <a:defRPr sz="1800">
                <a:solidFill>
                  <a:srgbClr val="000000"/>
                </a:solidFill>
              </a:defRPr>
            </a:pPr>
            <a:r>
              <a:rPr dirty="0"/>
              <a:t>- Declare variables close to where they are used to improve readability and maintainability.</a:t>
            </a:r>
          </a:p>
          <a:p>
            <a:pPr>
              <a:defRPr sz="1800">
                <a:solidFill>
                  <a:srgbClr val="000000"/>
                </a:solidFill>
              </a:defRPr>
            </a:pPr>
            <a:r>
              <a:rPr dirty="0"/>
              <a:t>- Avoid declaring unused variables, as Go treats them as compilation errors.</a:t>
            </a:r>
          </a:p>
          <a:p>
            <a:pPr>
              <a:defRPr sz="1800">
                <a:solidFill>
                  <a:srgbClr val="000000"/>
                </a:solidFill>
              </a:defRPr>
            </a:pPr>
            <a:r>
              <a:rPr dirty="0"/>
              <a:t>- Use clear and descriptive names that convey the purpose of the variable.</a:t>
            </a:r>
          </a:p>
          <a:p>
            <a:pPr>
              <a:defRPr sz="1800">
                <a:solidFill>
                  <a:srgbClr val="000000"/>
                </a:solidFill>
              </a:defRPr>
            </a:pPr>
            <a:r>
              <a:rPr dirty="0"/>
              <a:t>- Group logically related variable declarations together, especially when they share a common purpose or data type.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Special Identifier _ (Underscore)</a:t>
            </a:r>
          </a:p>
        </p:txBody>
      </p:sp>
      <p:sp>
        <p:nvSpPr>
          <p:cNvPr id="3" name="Content Placeholder 2"/>
          <p:cNvSpPr>
            <a:spLocks noGrp="1"/>
          </p:cNvSpPr>
          <p:nvPr>
            <p:ph idx="1"/>
          </p:nvPr>
        </p:nvSpPr>
        <p:spPr/>
        <p:txBody>
          <a:bodyPr wrap="square"/>
          <a:lstStyle/>
          <a:p>
            <a:endParaRPr/>
          </a:p>
          <a:p>
            <a:pPr>
              <a:defRPr sz="1800">
                <a:solidFill>
                  <a:srgbClr val="000000"/>
                </a:solidFill>
              </a:defRPr>
            </a:pPr>
            <a:r>
              <a:t>Go uses a special blank identifier `_` to ignore values that you do not intend to use. This is especially useful when calling functions that return multiple values but you only care about one or some of them. The blank identifier is a powerful feature in Go that prevents unused variable compilation errors while maintaining clarity in code.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Blank Identifier</a:t>
            </a:r>
          </a:p>
        </p:txBody>
      </p:sp>
      <p:sp>
        <p:nvSpPr>
          <p:cNvPr id="3" name="TextBox 2"/>
          <p:cNvSpPr txBox="1"/>
          <p:nvPr/>
        </p:nvSpPr>
        <p:spPr>
          <a:xfrm>
            <a:off x="906238" y="1970528"/>
            <a:ext cx="7478483" cy="1815882"/>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err="1"/>
              <a:t>val</a:t>
            </a:r>
            <a:r>
              <a:rPr sz="1600" dirty="0"/>
              <a:t>, _ := </a:t>
            </a:r>
            <a:r>
              <a:rPr sz="1600" dirty="0" err="1"/>
              <a:t>someFunction</a:t>
            </a:r>
            <a:r>
              <a:rPr sz="1600" dirty="0"/>
              <a:t>()</a:t>
            </a:r>
            <a:br>
              <a:rPr sz="1600" dirty="0"/>
            </a:br>
            <a:br>
              <a:rPr sz="1600" dirty="0"/>
            </a:br>
            <a:r>
              <a:rPr sz="1600" dirty="0"/>
              <a:t>// The second returned value is intentionally ignored using `_`.</a:t>
            </a:r>
            <a:br>
              <a:rPr sz="1600" dirty="0"/>
            </a:br>
            <a:br>
              <a:rPr sz="1600" dirty="0"/>
            </a:br>
            <a:endParaRPr sz="1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540657"/>
            <a:ext cx="7200897" cy="977900"/>
          </a:xfrm>
        </p:spPr>
        <p:txBody>
          <a:bodyPr/>
          <a:lstStyle/>
          <a:p>
            <a:r>
              <a:rPr dirty="0"/>
              <a:t>Summary - Variable Declarations</a:t>
            </a:r>
          </a:p>
        </p:txBody>
      </p:sp>
      <p:graphicFrame>
        <p:nvGraphicFramePr>
          <p:cNvPr id="3" name="Table 2"/>
          <p:cNvGraphicFramePr>
            <a:graphicFrameLocks noGrp="1"/>
          </p:cNvGraphicFramePr>
          <p:nvPr>
            <p:extLst>
              <p:ext uri="{D42A27DB-BD31-4B8C-83A1-F6EECF244321}">
                <p14:modId xmlns:p14="http://schemas.microsoft.com/office/powerpoint/2010/main" val="2502647122"/>
              </p:ext>
            </p:extLst>
          </p:nvPr>
        </p:nvGraphicFramePr>
        <p:xfrm>
          <a:off x="1053193" y="1518557"/>
          <a:ext cx="7045778" cy="2808515"/>
        </p:xfrm>
        <a:graphic>
          <a:graphicData uri="http://schemas.openxmlformats.org/drawingml/2006/table">
            <a:tbl>
              <a:tblPr firstRow="1" bandRow="1">
                <a:tableStyleId>{5C22544A-7EE6-4342-B048-85BDC9FD1C3A}</a:tableStyleId>
              </a:tblPr>
              <a:tblGrid>
                <a:gridCol w="3522889">
                  <a:extLst>
                    <a:ext uri="{9D8B030D-6E8A-4147-A177-3AD203B41FA5}">
                      <a16:colId xmlns:a16="http://schemas.microsoft.com/office/drawing/2014/main" val="20000"/>
                    </a:ext>
                  </a:extLst>
                </a:gridCol>
                <a:gridCol w="3522889">
                  <a:extLst>
                    <a:ext uri="{9D8B030D-6E8A-4147-A177-3AD203B41FA5}">
                      <a16:colId xmlns:a16="http://schemas.microsoft.com/office/drawing/2014/main" val="20001"/>
                    </a:ext>
                  </a:extLst>
                </a:gridCol>
              </a:tblGrid>
              <a:tr h="561703">
                <a:tc>
                  <a:txBody>
                    <a:bodyPr/>
                    <a:lstStyle/>
                    <a:p>
                      <a:pPr>
                        <a:defRPr b="1"/>
                      </a:pPr>
                      <a:r>
                        <a:rPr sz="1600"/>
                        <a:t>Declaration Style</a:t>
                      </a:r>
                    </a:p>
                  </a:txBody>
                  <a:tcPr/>
                </a:tc>
                <a:tc>
                  <a:txBody>
                    <a:bodyPr/>
                    <a:lstStyle/>
                    <a:p>
                      <a:pPr>
                        <a:defRPr b="1"/>
                      </a:pPr>
                      <a:r>
                        <a:rPr sz="1600"/>
                        <a:t>Usage</a:t>
                      </a:r>
                    </a:p>
                  </a:txBody>
                  <a:tcPr/>
                </a:tc>
                <a:extLst>
                  <a:ext uri="{0D108BD9-81ED-4DB2-BD59-A6C34878D82A}">
                    <a16:rowId xmlns:a16="http://schemas.microsoft.com/office/drawing/2014/main" val="10000"/>
                  </a:ext>
                </a:extLst>
              </a:tr>
              <a:tr h="561703">
                <a:tc>
                  <a:txBody>
                    <a:bodyPr/>
                    <a:lstStyle/>
                    <a:p>
                      <a:r>
                        <a:rPr sz="1600" dirty="0"/>
                        <a:t>var x int</a:t>
                      </a:r>
                    </a:p>
                  </a:txBody>
                  <a:tcPr/>
                </a:tc>
                <a:tc>
                  <a:txBody>
                    <a:bodyPr/>
                    <a:lstStyle/>
                    <a:p>
                      <a:r>
                        <a:rPr sz="1600"/>
                        <a:t>Declares variable `x` of type int</a:t>
                      </a:r>
                    </a:p>
                  </a:txBody>
                  <a:tcPr/>
                </a:tc>
                <a:extLst>
                  <a:ext uri="{0D108BD9-81ED-4DB2-BD59-A6C34878D82A}">
                    <a16:rowId xmlns:a16="http://schemas.microsoft.com/office/drawing/2014/main" val="10001"/>
                  </a:ext>
                </a:extLst>
              </a:tr>
              <a:tr h="561703">
                <a:tc>
                  <a:txBody>
                    <a:bodyPr/>
                    <a:lstStyle/>
                    <a:p>
                      <a:r>
                        <a:rPr sz="1600" dirty="0"/>
                        <a:t>var x = 5</a:t>
                      </a:r>
                    </a:p>
                  </a:txBody>
                  <a:tcPr/>
                </a:tc>
                <a:tc>
                  <a:txBody>
                    <a:bodyPr/>
                    <a:lstStyle/>
                    <a:p>
                      <a:r>
                        <a:rPr sz="1600"/>
                        <a:t>Type inferred</a:t>
                      </a:r>
                    </a:p>
                  </a:txBody>
                  <a:tcPr/>
                </a:tc>
                <a:extLst>
                  <a:ext uri="{0D108BD9-81ED-4DB2-BD59-A6C34878D82A}">
                    <a16:rowId xmlns:a16="http://schemas.microsoft.com/office/drawing/2014/main" val="10002"/>
                  </a:ext>
                </a:extLst>
              </a:tr>
              <a:tr h="561703">
                <a:tc>
                  <a:txBody>
                    <a:bodyPr/>
                    <a:lstStyle/>
                    <a:p>
                      <a:r>
                        <a:rPr sz="1600"/>
                        <a:t>x := 5</a:t>
                      </a:r>
                    </a:p>
                  </a:txBody>
                  <a:tcPr/>
                </a:tc>
                <a:tc>
                  <a:txBody>
                    <a:bodyPr/>
                    <a:lstStyle/>
                    <a:p>
                      <a:r>
                        <a:rPr sz="1600"/>
                        <a:t>Short syntax (inside functions)</a:t>
                      </a:r>
                    </a:p>
                  </a:txBody>
                  <a:tcPr/>
                </a:tc>
                <a:extLst>
                  <a:ext uri="{0D108BD9-81ED-4DB2-BD59-A6C34878D82A}">
                    <a16:rowId xmlns:a16="http://schemas.microsoft.com/office/drawing/2014/main" val="10003"/>
                  </a:ext>
                </a:extLst>
              </a:tr>
              <a:tr h="561703">
                <a:tc>
                  <a:txBody>
                    <a:bodyPr/>
                    <a:lstStyle/>
                    <a:p>
                      <a:r>
                        <a:rPr sz="1600"/>
                        <a:t>var ( ... )</a:t>
                      </a:r>
                    </a:p>
                  </a:txBody>
                  <a:tcPr/>
                </a:tc>
                <a:tc>
                  <a:txBody>
                    <a:bodyPr/>
                    <a:lstStyle/>
                    <a:p>
                      <a:r>
                        <a:rPr sz="1600" dirty="0"/>
                        <a:t>Grouped declarations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Basic Declaration Syntax</a:t>
            </a:r>
          </a:p>
        </p:txBody>
      </p:sp>
      <p:sp>
        <p:nvSpPr>
          <p:cNvPr id="3" name="TextBox 2"/>
          <p:cNvSpPr txBox="1"/>
          <p:nvPr/>
        </p:nvSpPr>
        <p:spPr>
          <a:xfrm>
            <a:off x="893989" y="1714500"/>
            <a:ext cx="7356021" cy="2954655"/>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 General syntax:</a:t>
            </a:r>
            <a:br>
              <a:rPr dirty="0"/>
            </a:br>
            <a:r>
              <a:rPr dirty="0"/>
              <a:t>var name type</a:t>
            </a:r>
            <a:br>
              <a:rPr dirty="0"/>
            </a:br>
            <a:br>
              <a:rPr dirty="0"/>
            </a:br>
            <a:r>
              <a:rPr dirty="0"/>
              <a:t>// Example:</a:t>
            </a:r>
            <a:br>
              <a:rPr dirty="0"/>
            </a:br>
            <a:r>
              <a:rPr dirty="0"/>
              <a:t>var age int // declares an integer variable named 'age'</a:t>
            </a:r>
            <a:br>
              <a:rPr dirty="0"/>
            </a:b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Basic Declaration</a:t>
            </a:r>
          </a:p>
        </p:txBody>
      </p:sp>
      <p:sp>
        <p:nvSpPr>
          <p:cNvPr id="3" name="TextBox 2"/>
          <p:cNvSpPr txBox="1"/>
          <p:nvPr/>
        </p:nvSpPr>
        <p:spPr>
          <a:xfrm>
            <a:off x="824592" y="1983921"/>
            <a:ext cx="7641771" cy="2062103"/>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int        // declares an integer variable</a:t>
            </a:r>
            <a:br>
              <a:rPr sz="1600" dirty="0"/>
            </a:br>
            <a:r>
              <a:rPr sz="1600" dirty="0"/>
              <a:t>var name string    // declares a string variable</a:t>
            </a:r>
            <a:br>
              <a:rPr sz="1600" dirty="0"/>
            </a:br>
            <a:r>
              <a:rPr sz="1600" dirty="0"/>
              <a:t>var </a:t>
            </a:r>
            <a:r>
              <a:rPr sz="1600" dirty="0" err="1"/>
              <a:t>isActive</a:t>
            </a:r>
            <a:r>
              <a:rPr sz="1600" dirty="0"/>
              <a:t> bool  // declares a </a:t>
            </a:r>
            <a:r>
              <a:rPr sz="1600" dirty="0" err="1"/>
              <a:t>boolean</a:t>
            </a:r>
            <a:r>
              <a:rPr sz="1600" dirty="0"/>
              <a:t> variable</a:t>
            </a:r>
            <a:br>
              <a:rPr sz="1600" dirty="0"/>
            </a:br>
            <a:br>
              <a:rPr sz="1600" dirty="0"/>
            </a:br>
            <a:r>
              <a:rPr sz="1600" dirty="0"/>
              <a:t>// These are not initialized, so they will get zero values.</a:t>
            </a:r>
            <a:br>
              <a:rPr sz="1600" dirty="0"/>
            </a:br>
            <a:br>
              <a:rPr sz="1600" dirty="0"/>
            </a:br>
            <a:endParaRPr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Declaration with Initialization</a:t>
            </a:r>
          </a:p>
        </p:txBody>
      </p:sp>
      <p:sp>
        <p:nvSpPr>
          <p:cNvPr id="3" name="Content Placeholder 2"/>
          <p:cNvSpPr>
            <a:spLocks noGrp="1"/>
          </p:cNvSpPr>
          <p:nvPr>
            <p:ph idx="1"/>
          </p:nvPr>
        </p:nvSpPr>
        <p:spPr/>
        <p:txBody>
          <a:bodyPr wrap="square"/>
          <a:lstStyle/>
          <a:p>
            <a:endParaRPr/>
          </a:p>
          <a:p>
            <a:pPr>
              <a:defRPr sz="1800">
                <a:solidFill>
                  <a:srgbClr val="000000"/>
                </a:solidFill>
              </a:defRPr>
            </a:pPr>
            <a:r>
              <a:t>You can declare and initialize a variable at the same time using the `var` keyword. This is particularly useful when you already know the value that the variable should hold. Initializing during declaration also helps avoid issues related to zero values and ensures clarity by explicitly showing the variable's type and value together.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Declaration with Initialization</a:t>
            </a:r>
          </a:p>
        </p:txBody>
      </p:sp>
      <p:sp>
        <p:nvSpPr>
          <p:cNvPr id="3" name="TextBox 2"/>
          <p:cNvSpPr txBox="1"/>
          <p:nvPr/>
        </p:nvSpPr>
        <p:spPr>
          <a:xfrm>
            <a:off x="770466" y="2002064"/>
            <a:ext cx="7603067" cy="2062103"/>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int = 25            // explicitly declaring type and initializing</a:t>
            </a:r>
            <a:br>
              <a:rPr sz="1600" dirty="0"/>
            </a:br>
            <a:r>
              <a:rPr sz="1600" dirty="0"/>
              <a:t>var name string = "John"     // string variable with initial value</a:t>
            </a:r>
            <a:br>
              <a:rPr sz="1600" dirty="0"/>
            </a:br>
            <a:r>
              <a:rPr sz="1600" dirty="0"/>
              <a:t>var </a:t>
            </a:r>
            <a:r>
              <a:rPr sz="1600" dirty="0" err="1"/>
              <a:t>isActive</a:t>
            </a:r>
            <a:r>
              <a:rPr sz="1600" dirty="0"/>
              <a:t> bool = true     // </a:t>
            </a:r>
            <a:r>
              <a:rPr sz="1600" dirty="0" err="1"/>
              <a:t>boolean</a:t>
            </a:r>
            <a:r>
              <a:rPr sz="1600" dirty="0"/>
              <a:t> variable set to true</a:t>
            </a:r>
            <a:br>
              <a:rPr sz="1600" dirty="0"/>
            </a:br>
            <a:br>
              <a:rPr sz="1600" dirty="0"/>
            </a:b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Type Inference</a:t>
            </a:r>
          </a:p>
        </p:txBody>
      </p:sp>
      <p:sp>
        <p:nvSpPr>
          <p:cNvPr id="3" name="Content Placeholder 2"/>
          <p:cNvSpPr>
            <a:spLocks noGrp="1"/>
          </p:cNvSpPr>
          <p:nvPr>
            <p:ph idx="1"/>
          </p:nvPr>
        </p:nvSpPr>
        <p:spPr/>
        <p:txBody>
          <a:bodyPr wrap="square">
            <a:normAutofit/>
          </a:bodyPr>
          <a:lstStyle/>
          <a:p>
            <a:pPr>
              <a:defRPr sz="1800">
                <a:solidFill>
                  <a:srgbClr val="000000"/>
                </a:solidFill>
              </a:defRPr>
            </a:pPr>
            <a:r>
              <a:rPr sz="2400" dirty="0"/>
              <a:t>Go supports type inference, which means the compiler can automatically determine the type of a variable based on the assigned value. This allows you to write less code while keeping it strongly typed. It is especially useful in scenarios where the type is obvious from the context, improving code readability and developer efficiency.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 Type Inference</a:t>
            </a:r>
          </a:p>
        </p:txBody>
      </p:sp>
      <p:sp>
        <p:nvSpPr>
          <p:cNvPr id="3" name="TextBox 2"/>
          <p:cNvSpPr txBox="1"/>
          <p:nvPr/>
        </p:nvSpPr>
        <p:spPr>
          <a:xfrm>
            <a:off x="751116" y="2041539"/>
            <a:ext cx="7478483" cy="1569660"/>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var age = 30           // Go infers 'int' type from the value 30</a:t>
            </a:r>
            <a:br>
              <a:rPr sz="1600" dirty="0"/>
            </a:br>
            <a:r>
              <a:rPr sz="1600" dirty="0"/>
              <a:t>var name = "Alice"     // Go infers 'string' type from the value "Alice"</a:t>
            </a:r>
            <a:br>
              <a:rPr sz="1600" dirty="0"/>
            </a:br>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Short Variable Declaration (:=)</a:t>
            </a:r>
          </a:p>
        </p:txBody>
      </p:sp>
      <p:sp>
        <p:nvSpPr>
          <p:cNvPr id="3" name="Content Placeholder 2"/>
          <p:cNvSpPr>
            <a:spLocks noGrp="1"/>
          </p:cNvSpPr>
          <p:nvPr>
            <p:ph idx="1"/>
          </p:nvPr>
        </p:nvSpPr>
        <p:spPr/>
        <p:txBody>
          <a:bodyPr wrap="square">
            <a:noAutofit/>
          </a:bodyPr>
          <a:lstStyle/>
          <a:p>
            <a:pPr>
              <a:defRPr sz="1800">
                <a:solidFill>
                  <a:srgbClr val="000000"/>
                </a:solidFill>
              </a:defRPr>
            </a:pPr>
            <a:r>
              <a:rPr sz="2400" dirty="0"/>
              <a:t>Short variable declaration using `:=` is the most concise way to declare and initialize variables in Go. It is only allowed within function bodies and cannot be used at the package level. This form is extremely useful for quick assignments and is commonly seen in idiomatic Go code. However, you must be careful with redeclarations in the same scope.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217</TotalTime>
  <Words>2660</Words>
  <Application>Microsoft Office PowerPoint</Application>
  <PresentationFormat>On-screen Show (16:9)</PresentationFormat>
  <Paragraphs>182</Paragraphs>
  <Slides>24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Consolas</vt:lpstr>
      <vt:lpstr>Courier New</vt:lpstr>
      <vt:lpstr>Garamond</vt:lpstr>
      <vt:lpstr>Organic</vt:lpstr>
      <vt:lpstr>What is a Variable in Go?</vt:lpstr>
      <vt:lpstr>What is a Variable in Go?</vt:lpstr>
      <vt:lpstr>Basic Declaration Syntax</vt:lpstr>
      <vt:lpstr>Example - Basic Declaration</vt:lpstr>
      <vt:lpstr>Declaration with Initialization</vt:lpstr>
      <vt:lpstr>Example - Declaration with Initialization</vt:lpstr>
      <vt:lpstr>Type Inference</vt:lpstr>
      <vt:lpstr>Example - Type Inference</vt:lpstr>
      <vt:lpstr>Short Variable Declaration (:=)</vt:lpstr>
      <vt:lpstr>Example - Short Declaration</vt:lpstr>
      <vt:lpstr>Invalid Use of := Outside Function</vt:lpstr>
      <vt:lpstr>Multiple Variable Declaration</vt:lpstr>
      <vt:lpstr>Example - Multiple Declarations</vt:lpstr>
      <vt:lpstr>Example - Grouped Declaration</vt:lpstr>
      <vt:lpstr>Zero Values in Go</vt:lpstr>
      <vt:lpstr>Zero Values Table</vt:lpstr>
      <vt:lpstr>Example - Zero Value</vt:lpstr>
      <vt:lpstr>Constants vs Variables</vt:lpstr>
      <vt:lpstr>Example - Constant Declaration</vt:lpstr>
      <vt:lpstr>Variable Scope in Go</vt:lpstr>
      <vt:lpstr>Best Practices</vt:lpstr>
      <vt:lpstr>Special Identifier _ (Underscore)</vt:lpstr>
      <vt:lpstr>Example - Blank Identifier</vt:lpstr>
      <vt:lpstr>Summary - Variable Declarations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21</cp:revision>
  <dcterms:created xsi:type="dcterms:W3CDTF">2013-01-27T09:14:16Z</dcterms:created>
  <dcterms:modified xsi:type="dcterms:W3CDTF">2025-04-23T11:15:35Z</dcterms:modified>
  <cp:category/>
</cp:coreProperties>
</file>