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7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0E4AC-8269-43F5-ACB7-AD1D79973620}" type="datetimeFigureOut">
              <a:rPr lang="en-US" smtClean="0"/>
              <a:t>4/29/2025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6A4A5-F4B4-4D4D-9BB4-77A7A30DCFA0}" type="slidenum">
              <a:rPr lang="en-US" smtClean="0"/>
              <a:t>‹#›</a:t>
            </a:fld>
            <a:endParaRPr lang="en-US"/>
          </a:p>
        </p:txBody>
      </p:sp>
    </p:spTree>
    <p:extLst>
      <p:ext uri="{BB962C8B-B14F-4D97-AF65-F5344CB8AC3E}">
        <p14:creationId xmlns:p14="http://schemas.microsoft.com/office/powerpoint/2010/main" val="181324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https://chatgpt.com/c/67f51367-cbcc-800e-9094-69e4e5c3214c</a:t>
            </a:r>
          </a:p>
          <a:p>
            <a:pPr>
              <a:buNone/>
            </a:pPr>
            <a:endParaRPr lang="en-US" b="1" dirty="0"/>
          </a:p>
          <a:p>
            <a:pPr>
              <a:buNone/>
            </a:pPr>
            <a:r>
              <a:rPr lang="en-US" b="1" dirty="0"/>
              <a:t>Overview of Go Data Types</a:t>
            </a:r>
          </a:p>
          <a:p>
            <a:pPr>
              <a:buNone/>
            </a:pPr>
            <a:r>
              <a:rPr lang="en-US" dirty="0"/>
              <a:t>Go is a statically typed language, which means every variable must have a type defined at compile time. This adds a layer of safety and ensures fewer runtime surprises. Types are central to how Go programs behave—they define what kind of data a variable can hold and what operations you can perform on it.</a:t>
            </a:r>
          </a:p>
          <a:p>
            <a:pPr>
              <a:buNone/>
            </a:pPr>
            <a:r>
              <a:rPr lang="en-US" dirty="0"/>
              <a:t>Go's type system can be grouped into three main categories:</a:t>
            </a:r>
          </a:p>
          <a:p>
            <a:pPr>
              <a:buFont typeface="Arial" panose="020B0604020202020204" pitchFamily="34" charset="0"/>
              <a:buChar char="•"/>
            </a:pPr>
            <a:r>
              <a:rPr lang="en-US" b="1" dirty="0"/>
              <a:t>Primitive Types</a:t>
            </a:r>
            <a:r>
              <a:rPr lang="en-US" dirty="0"/>
              <a:t> like integers, floats, </a:t>
            </a:r>
            <a:r>
              <a:rPr lang="en-US" dirty="0" err="1"/>
              <a:t>booleans</a:t>
            </a:r>
            <a:r>
              <a:rPr lang="en-US" dirty="0"/>
              <a:t>, and strings.</a:t>
            </a:r>
          </a:p>
          <a:p>
            <a:pPr>
              <a:buFont typeface="Arial" panose="020B0604020202020204" pitchFamily="34" charset="0"/>
              <a:buChar char="•"/>
            </a:pPr>
            <a:r>
              <a:rPr lang="en-US" b="1" dirty="0"/>
              <a:t>Composite Types</a:t>
            </a:r>
            <a:r>
              <a:rPr lang="en-US" dirty="0"/>
              <a:t> such as arrays, slices, maps, and structs—used to group multiple values.</a:t>
            </a:r>
          </a:p>
          <a:p>
            <a:pPr>
              <a:buFont typeface="Arial" panose="020B0604020202020204" pitchFamily="34" charset="0"/>
              <a:buChar char="•"/>
            </a:pPr>
            <a:r>
              <a:rPr lang="en-US" b="1" dirty="0"/>
              <a:t>Special Types</a:t>
            </a:r>
            <a:r>
              <a:rPr lang="en-US" dirty="0"/>
              <a:t> like interfaces, functions, channels, and pointers—these enable more powerful patterns and behaviors like abstraction and concurrency.</a:t>
            </a:r>
          </a:p>
          <a:p>
            <a:pPr>
              <a:buNone/>
            </a:pPr>
            <a:r>
              <a:rPr lang="en-US" b="1" dirty="0"/>
              <a:t>Integer Types</a:t>
            </a:r>
          </a:p>
          <a:p>
            <a:pPr>
              <a:buNone/>
            </a:pPr>
            <a:r>
              <a:rPr lang="en-US" dirty="0"/>
              <a:t>Integers are numbers without decimals. Go gives you a range of options here:</a:t>
            </a:r>
          </a:p>
          <a:p>
            <a:pPr>
              <a:buFont typeface="Arial" panose="020B0604020202020204" pitchFamily="34" charset="0"/>
              <a:buChar char="•"/>
            </a:pPr>
            <a:r>
              <a:rPr lang="en-US" dirty="0"/>
              <a:t>Signed integers (int, int8, int16, int32, int64) can represent both positive and negative values.</a:t>
            </a:r>
          </a:p>
          <a:p>
            <a:pPr>
              <a:buFont typeface="Arial" panose="020B0604020202020204" pitchFamily="34" charset="0"/>
              <a:buChar char="•"/>
            </a:pPr>
            <a:r>
              <a:rPr lang="en-US" dirty="0"/>
              <a:t>Unsigned integers (</a:t>
            </a:r>
            <a:r>
              <a:rPr lang="en-US" dirty="0" err="1"/>
              <a:t>uint</a:t>
            </a:r>
            <a:r>
              <a:rPr lang="en-US" dirty="0"/>
              <a:t>, uint8, uint16, uint32, uint64) can only hold non-negative values.</a:t>
            </a:r>
          </a:p>
          <a:p>
            <a:pPr>
              <a:buNone/>
            </a:pPr>
            <a:r>
              <a:rPr lang="en-US" dirty="0"/>
              <a:t>The standard int and </a:t>
            </a:r>
            <a:r>
              <a:rPr lang="en-US" dirty="0" err="1"/>
              <a:t>uint</a:t>
            </a:r>
            <a:r>
              <a:rPr lang="en-US" dirty="0"/>
              <a:t> are architecture-dependent—on a 64-bit system, they’ll be 64-bit integers, and on a 32-bit system, they’ll be 32-bit. If you need precise memory control, especially in systems programming or dealing with binary formats, prefer using fixed-size integers like int32 or uint64.</a:t>
            </a:r>
          </a:p>
          <a:p>
            <a:pPr>
              <a:buNone/>
            </a:pPr>
            <a:r>
              <a:rPr lang="en-US" b="1" dirty="0"/>
              <a:t>Floating Point Types</a:t>
            </a:r>
          </a:p>
          <a:p>
            <a:pPr>
              <a:buNone/>
            </a:pPr>
            <a:r>
              <a:rPr lang="en-US" dirty="0"/>
              <a:t>Go supports two floating-point types:</a:t>
            </a:r>
          </a:p>
          <a:p>
            <a:pPr>
              <a:buFont typeface="Arial" panose="020B0604020202020204" pitchFamily="34" charset="0"/>
              <a:buChar char="•"/>
            </a:pPr>
            <a:r>
              <a:rPr lang="en-US" dirty="0"/>
              <a:t>float32 is more memory efficient but offers less precision.</a:t>
            </a:r>
          </a:p>
          <a:p>
            <a:pPr>
              <a:buFont typeface="Arial" panose="020B0604020202020204" pitchFamily="34" charset="0"/>
              <a:buChar char="•"/>
            </a:pPr>
            <a:r>
              <a:rPr lang="en-US" dirty="0"/>
              <a:t>float64 is the default for decimal operations and is more accurate, so it's preferred in most cases.</a:t>
            </a:r>
          </a:p>
          <a:p>
            <a:pPr>
              <a:buNone/>
            </a:pPr>
            <a:r>
              <a:rPr lang="en-US" dirty="0"/>
              <a:t>Floating-point types are essential when you're dealing with real numbers—things like prices, scientific values, or physical measurements.</a:t>
            </a:r>
          </a:p>
          <a:p>
            <a:pPr>
              <a:buNone/>
            </a:pPr>
            <a:r>
              <a:rPr lang="en-US" b="1" dirty="0"/>
              <a:t>Complex Number Types</a:t>
            </a:r>
          </a:p>
          <a:p>
            <a:pPr>
              <a:buNone/>
            </a:pPr>
            <a:r>
              <a:rPr lang="en-US" dirty="0"/>
              <a:t>Unique to Go is built-in support for complex numbers. These are numbers with real and imaginary parts. Complex numbers are useful in fields like signal processing, physics simulations, and electrical engineering.</a:t>
            </a:r>
          </a:p>
          <a:p>
            <a:pPr>
              <a:buNone/>
            </a:pPr>
            <a:r>
              <a:rPr lang="en-US" dirty="0"/>
              <a:t>Go has two types here:</a:t>
            </a:r>
          </a:p>
          <a:p>
            <a:pPr>
              <a:buFont typeface="Arial" panose="020B0604020202020204" pitchFamily="34" charset="0"/>
              <a:buChar char="•"/>
            </a:pPr>
            <a:r>
              <a:rPr lang="en-US" dirty="0"/>
              <a:t>complex64 made of float32 components.</a:t>
            </a:r>
          </a:p>
          <a:p>
            <a:pPr>
              <a:buFont typeface="Arial" panose="020B0604020202020204" pitchFamily="34" charset="0"/>
              <a:buChar char="•"/>
            </a:pPr>
            <a:r>
              <a:rPr lang="en-US" dirty="0"/>
              <a:t>complex128 made of float64 components.</a:t>
            </a:r>
          </a:p>
          <a:p>
            <a:pPr>
              <a:buNone/>
            </a:pPr>
            <a:r>
              <a:rPr lang="en-US" dirty="0"/>
              <a:t>With helper functions like real() and </a:t>
            </a:r>
            <a:r>
              <a:rPr lang="en-US" dirty="0" err="1"/>
              <a:t>imag</a:t>
            </a:r>
            <a:r>
              <a:rPr lang="en-US" dirty="0"/>
              <a:t>(), you can extract the parts easily.</a:t>
            </a:r>
          </a:p>
          <a:p>
            <a:pPr>
              <a:buNone/>
            </a:pPr>
            <a:r>
              <a:rPr lang="en-US" b="1" dirty="0"/>
              <a:t>Boolean Type</a:t>
            </a:r>
          </a:p>
          <a:p>
            <a:pPr>
              <a:buNone/>
            </a:pPr>
            <a:r>
              <a:rPr lang="en-US" dirty="0"/>
              <a:t>The bool type can only have two values: true or false. It's super important in decision-making—used in conditions like if, for, and logical operations (&amp;&amp;, ||, !). Booleans help your code make decisions and control the flow of execution.</a:t>
            </a:r>
          </a:p>
          <a:p>
            <a:pPr>
              <a:buNone/>
            </a:pPr>
            <a:r>
              <a:rPr lang="en-US" b="1" dirty="0"/>
              <a:t>String Type</a:t>
            </a:r>
          </a:p>
          <a:p>
            <a:pPr>
              <a:buNone/>
            </a:pPr>
            <a:r>
              <a:rPr lang="en-US" dirty="0"/>
              <a:t>In Go, strings are a sequence of bytes that represent text encoded in UTF-8. They’re immutable, meaning once you create a string, it cannot be changed. This immutability makes them safe to use in concurrent code.</a:t>
            </a:r>
          </a:p>
          <a:p>
            <a:pPr>
              <a:buNone/>
            </a:pPr>
            <a:r>
              <a:rPr lang="en-US" dirty="0"/>
              <a:t>You can create strings using double quotes ("hello") or raw string literals using backticks (`hello\</a:t>
            </a:r>
            <a:r>
              <a:rPr lang="en-US" dirty="0" err="1"/>
              <a:t>nworld</a:t>
            </a:r>
            <a:r>
              <a:rPr lang="en-US" dirty="0"/>
              <a:t>`), which preserve formatting and ignore escape sequences.</a:t>
            </a:r>
          </a:p>
          <a:p>
            <a:pPr>
              <a:buNone/>
            </a:pPr>
            <a:r>
              <a:rPr lang="en-US" b="1" dirty="0"/>
              <a:t>Array Type</a:t>
            </a:r>
          </a:p>
          <a:p>
            <a:pPr>
              <a:buNone/>
            </a:pPr>
            <a:r>
              <a:rPr lang="en-US" dirty="0"/>
              <a:t>Arrays in Go are collections of elements with a fixed length. They are strongly typed, meaning every element must be of the same type. Arrays are value types, so if you assign one array to another, it gets copied—not referenced. That means changing one won’t affect the other.</a:t>
            </a:r>
          </a:p>
          <a:p>
            <a:pPr>
              <a:buNone/>
            </a:pPr>
            <a:r>
              <a:rPr lang="en-US" b="1" dirty="0"/>
              <a:t>Slice Type</a:t>
            </a:r>
          </a:p>
          <a:p>
            <a:pPr>
              <a:buNone/>
            </a:pPr>
            <a:r>
              <a:rPr lang="en-US" dirty="0"/>
              <a:t>Slices are more flexible versions of arrays. They don’t require you to specify a fixed size, and they can grow or shrink using built-in functions like append().</a:t>
            </a:r>
          </a:p>
          <a:p>
            <a:pPr>
              <a:buNone/>
            </a:pPr>
            <a:r>
              <a:rPr lang="en-US" dirty="0"/>
              <a:t>Under the hood, a slice is a struct containing:</a:t>
            </a:r>
          </a:p>
          <a:p>
            <a:pPr>
              <a:buFont typeface="Arial" panose="020B0604020202020204" pitchFamily="34" charset="0"/>
              <a:buChar char="•"/>
            </a:pPr>
            <a:r>
              <a:rPr lang="en-US" dirty="0"/>
              <a:t>A pointer to an array.</a:t>
            </a:r>
          </a:p>
          <a:p>
            <a:pPr>
              <a:buFont typeface="Arial" panose="020B0604020202020204" pitchFamily="34" charset="0"/>
              <a:buChar char="•"/>
            </a:pPr>
            <a:r>
              <a:rPr lang="en-US" dirty="0"/>
              <a:t>Its length (number of elements).</a:t>
            </a:r>
          </a:p>
          <a:p>
            <a:pPr>
              <a:buFont typeface="Arial" panose="020B0604020202020204" pitchFamily="34" charset="0"/>
              <a:buChar char="•"/>
            </a:pPr>
            <a:r>
              <a:rPr lang="en-US" dirty="0"/>
              <a:t>Its capacity (maximum elements it can hold before resizing).</a:t>
            </a:r>
          </a:p>
          <a:p>
            <a:pPr>
              <a:buNone/>
            </a:pPr>
            <a:r>
              <a:rPr lang="en-US" dirty="0"/>
              <a:t>Slices are the workhorses for collections in Go.</a:t>
            </a:r>
          </a:p>
          <a:p>
            <a:pPr>
              <a:buNone/>
            </a:pPr>
            <a:r>
              <a:rPr lang="en-US" b="1" dirty="0"/>
              <a:t>Map Type</a:t>
            </a:r>
          </a:p>
          <a:p>
            <a:pPr>
              <a:buNone/>
            </a:pPr>
            <a:r>
              <a:rPr lang="en-US" dirty="0"/>
              <a:t>A map is Go’s version of a dictionary or </a:t>
            </a:r>
            <a:r>
              <a:rPr lang="en-US" dirty="0" err="1"/>
              <a:t>hashmap</a:t>
            </a:r>
            <a:r>
              <a:rPr lang="en-US" dirty="0"/>
              <a:t>. It stores key-value pairs. Keys must be of types that can be compared using ==—so you can’t use slices, maps, or functions as keys.</a:t>
            </a:r>
          </a:p>
          <a:p>
            <a:pPr>
              <a:buNone/>
            </a:pPr>
            <a:r>
              <a:rPr lang="en-US" dirty="0"/>
              <a:t>Maps are efficient for lookups, inserts, and deletes. They’re great when you need fast access to data using a unique identifier.</a:t>
            </a:r>
          </a:p>
          <a:p>
            <a:pPr>
              <a:buNone/>
            </a:pPr>
            <a:r>
              <a:rPr lang="en-US" b="1" dirty="0"/>
              <a:t>Struct Type</a:t>
            </a:r>
          </a:p>
          <a:p>
            <a:pPr>
              <a:buNone/>
            </a:pPr>
            <a:r>
              <a:rPr lang="en-US" dirty="0"/>
              <a:t>Structs are like custom data types that group multiple fields together under one roof. You can think of them like lightweight classes (but without inheritance). You can even attach methods to them.</a:t>
            </a:r>
          </a:p>
          <a:p>
            <a:pPr>
              <a:buNone/>
            </a:pPr>
            <a:r>
              <a:rPr lang="en-US" dirty="0"/>
              <a:t>Structs are used extensively in Go for defining models, configurations, and more.</a:t>
            </a:r>
          </a:p>
          <a:p>
            <a:pPr>
              <a:buNone/>
            </a:pPr>
            <a:r>
              <a:rPr lang="en-US" b="1" dirty="0"/>
              <a:t>Pointer Type</a:t>
            </a:r>
          </a:p>
          <a:p>
            <a:pPr>
              <a:buNone/>
            </a:pPr>
            <a:r>
              <a:rPr lang="en-US" dirty="0"/>
              <a:t>Pointers hold memory addresses. With them, you can reference and manipulate the value stored at a particular memory location. Go doesn’t allow pointer arithmetic, unlike C/C++, which makes it safer.</a:t>
            </a:r>
          </a:p>
          <a:p>
            <a:pPr>
              <a:buNone/>
            </a:pPr>
            <a:r>
              <a:rPr lang="en-US" dirty="0"/>
              <a:t>Pointers are useful when you want to modify variables in a function or when you want to avoid copying large structs.</a:t>
            </a:r>
          </a:p>
          <a:p>
            <a:pPr>
              <a:buNone/>
            </a:pPr>
            <a:r>
              <a:rPr lang="en-US" b="1" dirty="0"/>
              <a:t>Function Type</a:t>
            </a:r>
          </a:p>
          <a:p>
            <a:pPr>
              <a:buNone/>
            </a:pPr>
            <a:r>
              <a:rPr lang="en-US" dirty="0"/>
              <a:t>Functions in Go are first-class citizens. That means you can assign them to variables, pass them around, and return them from other functions. This allows for higher-order functions, closures, and more advanced patterns like functional programming and decorators.</a:t>
            </a:r>
          </a:p>
          <a:p>
            <a:pPr>
              <a:buNone/>
            </a:pPr>
            <a:r>
              <a:rPr lang="en-US" b="1" dirty="0"/>
              <a:t>Interface Type</a:t>
            </a:r>
          </a:p>
          <a:p>
            <a:pPr>
              <a:buNone/>
            </a:pPr>
            <a:r>
              <a:rPr lang="en-US" dirty="0"/>
              <a:t>Interfaces let you define a set of methods that a type must implement. They allow for abstraction and polymorphism. What’s great about Go’s interfaces is that they’re satisfied implicitly—if your type has the methods, it automatically satisfies the interface.</a:t>
            </a:r>
          </a:p>
          <a:p>
            <a:pPr>
              <a:buNone/>
            </a:pPr>
            <a:r>
              <a:rPr lang="en-US" dirty="0"/>
              <a:t>This encourages decoupled, flexible code.</a:t>
            </a:r>
          </a:p>
          <a:p>
            <a:pPr>
              <a:buNone/>
            </a:pPr>
            <a:r>
              <a:rPr lang="en-US" b="1" dirty="0"/>
              <a:t>Channel Type</a:t>
            </a:r>
          </a:p>
          <a:p>
            <a:pPr>
              <a:buNone/>
            </a:pPr>
            <a:r>
              <a:rPr lang="en-US" dirty="0"/>
              <a:t>Channels are a Go-specific feature used to communicate between goroutines. They’re a core part of Go’s concurrency model. Channels let you send and receive typed values between goroutines safely.</a:t>
            </a:r>
          </a:p>
          <a:p>
            <a:pPr>
              <a:buNone/>
            </a:pPr>
            <a:r>
              <a:rPr lang="en-US" dirty="0"/>
              <a:t>They come in different forms: unbuffered (synchronize goroutines) and buffered (allow limited asynchronous communication).</a:t>
            </a:r>
          </a:p>
          <a:p>
            <a:pPr>
              <a:buNone/>
            </a:pPr>
            <a:r>
              <a:rPr lang="en-US" b="1" dirty="0"/>
              <a:t>Rune and Byte Types</a:t>
            </a:r>
          </a:p>
          <a:p>
            <a:pPr>
              <a:buFont typeface="Arial" panose="020B0604020202020204" pitchFamily="34" charset="0"/>
              <a:buChar char="•"/>
            </a:pPr>
            <a:r>
              <a:rPr lang="en-US" dirty="0"/>
              <a:t>A rune represents a Unicode character and is an alias for int32.</a:t>
            </a:r>
          </a:p>
          <a:p>
            <a:pPr>
              <a:buFont typeface="Arial" panose="020B0604020202020204" pitchFamily="34" charset="0"/>
              <a:buChar char="•"/>
            </a:pPr>
            <a:r>
              <a:rPr lang="en-US" dirty="0"/>
              <a:t>A byte represents a single 8-bit value and is an alias for uint8.</a:t>
            </a:r>
          </a:p>
          <a:p>
            <a:pPr>
              <a:buNone/>
            </a:pPr>
            <a:r>
              <a:rPr lang="en-US" dirty="0"/>
              <a:t>These types are super handy when dealing with strings, text processing, or working at the byte level for binary files.</a:t>
            </a:r>
          </a:p>
          <a:p>
            <a:pPr>
              <a:buNone/>
            </a:pPr>
            <a:r>
              <a:rPr lang="en-US" b="1" dirty="0"/>
              <a:t>Type Conversion in Go</a:t>
            </a:r>
          </a:p>
          <a:p>
            <a:pPr>
              <a:buNone/>
            </a:pPr>
            <a:r>
              <a:rPr lang="en-US" dirty="0"/>
              <a:t>Go is very strict with type conversions. There’s no implicit conversion between different types—even if they’re both numbers. This explicitness avoids bugs and improves clarity.</a:t>
            </a:r>
          </a:p>
          <a:p>
            <a:pPr>
              <a:buNone/>
            </a:pPr>
            <a:r>
              <a:rPr lang="en-US" dirty="0"/>
              <a:t>If you want to convert from int to float64, you have to do it explicitly using float64(</a:t>
            </a:r>
            <a:r>
              <a:rPr lang="en-US" dirty="0" err="1"/>
              <a:t>myInt</a:t>
            </a:r>
            <a:r>
              <a:rPr lang="en-US" dirty="0"/>
              <a:t>).</a:t>
            </a:r>
          </a:p>
          <a:p>
            <a:r>
              <a:rPr lang="en-US" dirty="0"/>
              <a:t>Let me know if you'd like this turned into a teleprompter-style format, or if you want this translated into Hinglish or Hindi for your YouTube channel!</a:t>
            </a:r>
          </a:p>
          <a:p>
            <a:endParaRPr lang="en-US" dirty="0"/>
          </a:p>
        </p:txBody>
      </p:sp>
      <p:sp>
        <p:nvSpPr>
          <p:cNvPr id="4" name="Slide Number Placeholder 3"/>
          <p:cNvSpPr>
            <a:spLocks noGrp="1"/>
          </p:cNvSpPr>
          <p:nvPr>
            <p:ph type="sldNum" sz="quarter" idx="5"/>
          </p:nvPr>
        </p:nvSpPr>
        <p:spPr/>
        <p:txBody>
          <a:bodyPr/>
          <a:lstStyle/>
          <a:p>
            <a:fld id="{F046A4A5-F4B4-4D4D-9BB4-77A7A30DCFA0}" type="slidenum">
              <a:rPr lang="en-US" smtClean="0"/>
              <a:t>1</a:t>
            </a:fld>
            <a:endParaRPr lang="en-US"/>
          </a:p>
        </p:txBody>
      </p:sp>
    </p:spTree>
    <p:extLst>
      <p:ext uri="{BB962C8B-B14F-4D97-AF65-F5344CB8AC3E}">
        <p14:creationId xmlns:p14="http://schemas.microsoft.com/office/powerpoint/2010/main" val="369550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  "</a:t>
            </a:r>
            <a:r>
              <a:rPr lang="en-US" dirty="0" err="1"/>
              <a:t>videoFile</a:t>
            </a:r>
            <a:r>
              <a:rPr lang="en-US" dirty="0"/>
              <a:t>": "C:/Users/YourName/Videos/go-data-types-interview.mp4",</a:t>
            </a:r>
          </a:p>
          <a:p>
            <a:r>
              <a:rPr lang="en-US" dirty="0"/>
              <a:t>  "title": "🧠 Go Data Types Explained for Interviews! (Deep Dive + Examples)",</a:t>
            </a:r>
          </a:p>
          <a:p>
            <a:r>
              <a:rPr lang="en-US" dirty="0"/>
              <a:t>  "description": "📌 **Go Data Types - Master These for Your Next Interview!**\n\</a:t>
            </a:r>
            <a:r>
              <a:rPr lang="en-US" dirty="0" err="1"/>
              <a:t>nIn</a:t>
            </a:r>
            <a:r>
              <a:rPr lang="en-US" dirty="0"/>
              <a:t> this video, we break down the most commonly asked **Go (Golang) data type interview questions**. Whether you're preparing for your next tech job or just brushing up on your Go fundamentals, this deep-dive covers everything you need! 💼🔥\n\n🔍 **What You'll Learn:**\n- 🧮 Integer, Float &amp; Boolean Types\n- 📖 String, Rune &amp; Byte in Go\n- 🧰 Structs, Arrays, Slices, and Maps\n- 📦 Pointers, Interfaces, Functions, and Channels\n- 🎯 Real-world use cases and when to use which type\n- 🤔 Type conversion and best practices\n\n💬 Perfect for:\n- Freshers preparing for Go interviews\n- Backend developers using Golang\n- Anyone curious about Go's powerful type system\n\n💻 Don't forget to Like 👍, Subscribe 🔔, and Comment 💬 with your favorite data type or interview tip!\n\n#️⃣ **Hashtags:**\</a:t>
            </a:r>
            <a:r>
              <a:rPr lang="en-US" dirty="0" err="1"/>
              <a:t>n#Golang</a:t>
            </a:r>
            <a:r>
              <a:rPr lang="en-US" dirty="0"/>
              <a:t> #GoLangInterviewQuestions #GoTypes #BackendDeveloper #TechInterview #GoProgramming #LearnGo #SoftwareEngineer #CodingInterview #GoLangBasics",</a:t>
            </a:r>
          </a:p>
          <a:p>
            <a:r>
              <a:rPr lang="en-US" dirty="0"/>
              <a:t>  "tags": [</a:t>
            </a:r>
          </a:p>
          <a:p>
            <a:r>
              <a:rPr lang="en-US" dirty="0"/>
              <a:t>    "</a:t>
            </a:r>
            <a:r>
              <a:rPr lang="en-US" dirty="0" err="1"/>
              <a:t>golang</a:t>
            </a:r>
            <a:r>
              <a:rPr lang="en-US" dirty="0"/>
              <a:t> interview questions",</a:t>
            </a:r>
          </a:p>
          <a:p>
            <a:r>
              <a:rPr lang="en-US" dirty="0"/>
              <a:t>    "go data types explained",</a:t>
            </a:r>
          </a:p>
          <a:p>
            <a:r>
              <a:rPr lang="en-US" dirty="0"/>
              <a:t>    "</a:t>
            </a:r>
            <a:r>
              <a:rPr lang="en-US" dirty="0" err="1"/>
              <a:t>golang</a:t>
            </a:r>
            <a:r>
              <a:rPr lang="en-US" dirty="0"/>
              <a:t> for backend",</a:t>
            </a:r>
          </a:p>
          <a:p>
            <a:r>
              <a:rPr lang="en-US" dirty="0"/>
              <a:t>    "learn </a:t>
            </a:r>
            <a:r>
              <a:rPr lang="en-US" dirty="0" err="1"/>
              <a:t>golang</a:t>
            </a:r>
            <a:r>
              <a:rPr lang="en-US" dirty="0"/>
              <a:t>",</a:t>
            </a:r>
          </a:p>
          <a:p>
            <a:r>
              <a:rPr lang="en-US" dirty="0"/>
              <a:t>    "go language tutorial",</a:t>
            </a:r>
          </a:p>
          <a:p>
            <a:r>
              <a:rPr lang="en-US" dirty="0"/>
              <a:t>    "</a:t>
            </a:r>
            <a:r>
              <a:rPr lang="en-US" dirty="0" err="1"/>
              <a:t>golang</a:t>
            </a:r>
            <a:r>
              <a:rPr lang="en-US" dirty="0"/>
              <a:t> structs",</a:t>
            </a:r>
          </a:p>
          <a:p>
            <a:r>
              <a:rPr lang="en-US" dirty="0"/>
              <a:t>    "go interfaces",</a:t>
            </a:r>
          </a:p>
          <a:p>
            <a:r>
              <a:rPr lang="en-US" dirty="0"/>
              <a:t>    "go pointers",</a:t>
            </a:r>
          </a:p>
          <a:p>
            <a:r>
              <a:rPr lang="en-US" dirty="0"/>
              <a:t>    "</a:t>
            </a:r>
            <a:r>
              <a:rPr lang="en-US" dirty="0" err="1"/>
              <a:t>golang</a:t>
            </a:r>
            <a:r>
              <a:rPr lang="en-US" dirty="0"/>
              <a:t> slice vs array",</a:t>
            </a:r>
          </a:p>
          <a:p>
            <a:r>
              <a:rPr lang="en-US" dirty="0"/>
              <a:t>    "go developer interview prep"</a:t>
            </a:r>
          </a:p>
          <a:p>
            <a:r>
              <a:rPr lang="en-US" dirty="0"/>
              <a:t>  ],</a:t>
            </a:r>
          </a:p>
          <a:p>
            <a:r>
              <a:rPr lang="en-US" dirty="0"/>
              <a:t>  "</a:t>
            </a:r>
            <a:r>
              <a:rPr lang="en-US" dirty="0" err="1"/>
              <a:t>categoryName</a:t>
            </a:r>
            <a:r>
              <a:rPr lang="en-US" dirty="0"/>
              <a:t>": "Education",</a:t>
            </a:r>
          </a:p>
          <a:p>
            <a:r>
              <a:rPr lang="en-US" dirty="0"/>
              <a:t>  "</a:t>
            </a:r>
            <a:r>
              <a:rPr lang="en-US" dirty="0" err="1"/>
              <a:t>privacyStatus</a:t>
            </a:r>
            <a:r>
              <a:rPr lang="en-US" dirty="0"/>
              <a:t>": "public",</a:t>
            </a:r>
          </a:p>
          <a:p>
            <a:r>
              <a:rPr lang="en-US" dirty="0"/>
              <a:t>  "thumbnail": "C:/Users/YourName/Videos/go-data-types-thumbnail.png",</a:t>
            </a:r>
          </a:p>
          <a:p>
            <a:r>
              <a:rPr lang="en-US" dirty="0"/>
              <a:t>  "</a:t>
            </a:r>
            <a:r>
              <a:rPr lang="en-US" dirty="0" err="1"/>
              <a:t>playlistName</a:t>
            </a:r>
            <a:r>
              <a:rPr lang="en-US" dirty="0"/>
              <a:t>": "Golang Interview Preparation",</a:t>
            </a:r>
          </a:p>
          <a:p>
            <a:r>
              <a:rPr lang="en-US" dirty="0"/>
              <a:t>  "</a:t>
            </a:r>
            <a:r>
              <a:rPr lang="en-US" dirty="0" err="1"/>
              <a:t>publishAt</a:t>
            </a:r>
            <a:r>
              <a:rPr lang="en-US" dirty="0"/>
              <a:t>": "2025-04-10 10:00:00",</a:t>
            </a:r>
          </a:p>
          <a:p>
            <a:r>
              <a:rPr lang="en-US" dirty="0"/>
              <a:t>  "</a:t>
            </a:r>
            <a:r>
              <a:rPr lang="en-US" dirty="0" err="1"/>
              <a:t>madeForKids</a:t>
            </a:r>
            <a:r>
              <a:rPr lang="en-US" dirty="0"/>
              <a:t>": false,</a:t>
            </a:r>
          </a:p>
          <a:p>
            <a:r>
              <a:rPr lang="en-US" dirty="0"/>
              <a:t>  "</a:t>
            </a:r>
            <a:r>
              <a:rPr lang="en-US" dirty="0" err="1"/>
              <a:t>ageRestriction</a:t>
            </a:r>
            <a:r>
              <a:rPr lang="en-US" dirty="0"/>
              <a:t>": false</a:t>
            </a:r>
          </a:p>
          <a:p>
            <a:r>
              <a:rPr lang="en-US"/>
              <a:t>}</a:t>
            </a:r>
          </a:p>
          <a:p>
            <a:endParaRPr lang="en-US"/>
          </a:p>
        </p:txBody>
      </p:sp>
      <p:sp>
        <p:nvSpPr>
          <p:cNvPr id="4" name="Slide Number Placeholder 3"/>
          <p:cNvSpPr>
            <a:spLocks noGrp="1"/>
          </p:cNvSpPr>
          <p:nvPr>
            <p:ph type="sldNum" sz="quarter" idx="5"/>
          </p:nvPr>
        </p:nvSpPr>
        <p:spPr/>
        <p:txBody>
          <a:bodyPr/>
          <a:lstStyle/>
          <a:p>
            <a:fld id="{F046A4A5-F4B4-4D4D-9BB4-77A7A30DCFA0}" type="slidenum">
              <a:rPr lang="en-US" smtClean="0"/>
              <a:t>2</a:t>
            </a:fld>
            <a:endParaRPr lang="en-US"/>
          </a:p>
        </p:txBody>
      </p:sp>
    </p:spTree>
    <p:extLst>
      <p:ext uri="{BB962C8B-B14F-4D97-AF65-F5344CB8AC3E}">
        <p14:creationId xmlns:p14="http://schemas.microsoft.com/office/powerpoint/2010/main" val="4247720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468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706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46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8934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42922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4580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6792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232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35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703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700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034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73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98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8789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280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183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4/29/2025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1533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9299" y="929821"/>
            <a:ext cx="5111752" cy="1136650"/>
          </a:xfrm>
        </p:spPr>
        <p:txBody>
          <a:bodyPr/>
          <a:lstStyle/>
          <a:p>
            <a:r>
              <a:rPr sz="3200" dirty="0"/>
              <a:t>Overview of Go Data Types</a:t>
            </a:r>
          </a:p>
        </p:txBody>
      </p:sp>
      <p:sp>
        <p:nvSpPr>
          <p:cNvPr id="3" name="Subtitle 2"/>
          <p:cNvSpPr>
            <a:spLocks noGrp="1"/>
          </p:cNvSpPr>
          <p:nvPr>
            <p:ph type="subTitle" idx="1"/>
          </p:nvPr>
        </p:nvSpPr>
        <p:spPr/>
        <p:txBody>
          <a:bodyPr>
            <a:normAutofit/>
          </a:bodyPr>
          <a:lstStyle/>
          <a:p>
            <a:r>
              <a:rPr lang="en-US" sz="2400" dirty="0"/>
              <a:t>Golang Interview Question - 4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Boolean Type Example</a:t>
            </a:r>
          </a:p>
        </p:txBody>
      </p:sp>
      <p:sp>
        <p:nvSpPr>
          <p:cNvPr id="3" name="TextBox 2"/>
          <p:cNvSpPr txBox="1"/>
          <p:nvPr/>
        </p:nvSpPr>
        <p:spPr>
          <a:xfrm>
            <a:off x="1036864" y="1934936"/>
            <a:ext cx="7070272" cy="2585323"/>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var </a:t>
            </a:r>
            <a:r>
              <a:rPr dirty="0" err="1"/>
              <a:t>isGoFun</a:t>
            </a:r>
            <a:r>
              <a:rPr dirty="0"/>
              <a:t> bool = true</a:t>
            </a:r>
            <a:br>
              <a:rPr dirty="0"/>
            </a:br>
            <a:r>
              <a:rPr dirty="0"/>
              <a:t>if </a:t>
            </a:r>
            <a:r>
              <a:rPr dirty="0" err="1"/>
              <a:t>isGoFun</a:t>
            </a:r>
            <a:r>
              <a:rPr dirty="0"/>
              <a:t> {</a:t>
            </a:r>
            <a:br>
              <a:rPr dirty="0"/>
            </a:br>
            <a:r>
              <a:rPr dirty="0"/>
              <a:t>    </a:t>
            </a:r>
            <a:r>
              <a:rPr dirty="0" err="1"/>
              <a:t>fmt.Println</a:t>
            </a:r>
            <a:r>
              <a:rPr dirty="0"/>
              <a:t>("Go is awesome!")</a:t>
            </a:r>
            <a:br>
              <a:rPr dirty="0"/>
            </a:br>
            <a:r>
              <a:rPr dirty="0"/>
              <a:t>}</a:t>
            </a:r>
            <a:br>
              <a:rPr dirty="0"/>
            </a:br>
            <a:br>
              <a:rPr dirty="0"/>
            </a:b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String Type</a:t>
            </a:r>
          </a:p>
        </p:txBody>
      </p:sp>
      <p:sp>
        <p:nvSpPr>
          <p:cNvPr id="3" name="Content Placeholder 2"/>
          <p:cNvSpPr>
            <a:spLocks noGrp="1"/>
          </p:cNvSpPr>
          <p:nvPr>
            <p:ph idx="1"/>
          </p:nvPr>
        </p:nvSpPr>
        <p:spPr/>
        <p:txBody>
          <a:bodyPr wrap="square">
            <a:normAutofit/>
          </a:bodyPr>
          <a:lstStyle/>
          <a:p>
            <a:pPr>
              <a:defRPr sz="1800">
                <a:solidFill>
                  <a:srgbClr val="000000"/>
                </a:solidFill>
              </a:defRPr>
            </a:pPr>
            <a:r>
              <a:rPr dirty="0"/>
              <a:t>- Immutable UTF-8 encoded byte sequence</a:t>
            </a:r>
          </a:p>
          <a:p>
            <a:pPr>
              <a:defRPr sz="1800">
                <a:solidFill>
                  <a:srgbClr val="000000"/>
                </a:solidFill>
              </a:defRPr>
            </a:pPr>
            <a:r>
              <a:rPr dirty="0"/>
              <a:t>- Declared using double quotes or backticks for raw strings</a:t>
            </a:r>
          </a:p>
          <a:p>
            <a:pPr>
              <a:defRPr sz="1800">
                <a:solidFill>
                  <a:srgbClr val="000000"/>
                </a:solidFill>
              </a:defRPr>
            </a:pPr>
            <a:r>
              <a:rPr dirty="0"/>
              <a:t>- Indexed by </a:t>
            </a:r>
            <a:r>
              <a:rPr b="1" dirty="0"/>
              <a:t>byte</a:t>
            </a:r>
            <a:r>
              <a:rPr dirty="0"/>
              <a:t>, not character</a:t>
            </a:r>
          </a:p>
          <a:p>
            <a:pPr>
              <a:defRPr sz="1800">
                <a:solidFill>
                  <a:srgbClr val="000000"/>
                </a:solidFill>
              </a:defRPr>
            </a:pPr>
            <a:endParaRPr dirty="0"/>
          </a:p>
          <a:p>
            <a:pPr>
              <a:defRPr sz="1800">
                <a:solidFill>
                  <a:srgbClr val="000000"/>
                </a:solidFill>
              </a:defRPr>
            </a:pPr>
            <a:r>
              <a:rPr dirty="0"/>
              <a:t>Use slicing and `</a:t>
            </a:r>
            <a:r>
              <a:rPr dirty="0" err="1"/>
              <a:t>len</a:t>
            </a:r>
            <a:r>
              <a:rPr dirty="0"/>
              <a:t>()` to manipulate.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String Type Example</a:t>
            </a:r>
          </a:p>
        </p:txBody>
      </p:sp>
      <p:sp>
        <p:nvSpPr>
          <p:cNvPr id="3" name="TextBox 2"/>
          <p:cNvSpPr txBox="1"/>
          <p:nvPr/>
        </p:nvSpPr>
        <p:spPr>
          <a:xfrm>
            <a:off x="1045029" y="1992085"/>
            <a:ext cx="7127420" cy="1846659"/>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var greeting string = "Hello, Go!"</a:t>
            </a:r>
            <a:br>
              <a:rPr dirty="0"/>
            </a:br>
            <a:r>
              <a:rPr dirty="0" err="1"/>
              <a:t>fmt.Println</a:t>
            </a:r>
            <a:r>
              <a:rPr dirty="0"/>
              <a:t>(greeting)</a:t>
            </a:r>
            <a:br>
              <a:rPr dirty="0"/>
            </a:br>
            <a:br>
              <a:rPr dirty="0"/>
            </a:b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Array Type</a:t>
            </a:r>
          </a:p>
        </p:txBody>
      </p:sp>
      <p:sp>
        <p:nvSpPr>
          <p:cNvPr id="3" name="Content Placeholder 2"/>
          <p:cNvSpPr>
            <a:spLocks noGrp="1"/>
          </p:cNvSpPr>
          <p:nvPr>
            <p:ph idx="1"/>
          </p:nvPr>
        </p:nvSpPr>
        <p:spPr/>
        <p:txBody>
          <a:bodyPr wrap="square">
            <a:normAutofit fontScale="92500" lnSpcReduction="20000"/>
          </a:bodyPr>
          <a:lstStyle/>
          <a:p>
            <a:endParaRPr/>
          </a:p>
          <a:p>
            <a:pPr algn="ctr">
              <a:defRPr sz="2400" b="1">
                <a:solidFill>
                  <a:srgbClr val="000000"/>
                </a:solidFill>
              </a:defRPr>
            </a:pPr>
            <a:r>
              <a:t>Arrays in Go:</a:t>
            </a:r>
          </a:p>
          <a:p>
            <a:pPr>
              <a:defRPr sz="1800">
                <a:solidFill>
                  <a:srgbClr val="000000"/>
                </a:solidFill>
              </a:defRPr>
            </a:pPr>
            <a:r>
              <a:t>- Fixed-size collection of elements</a:t>
            </a:r>
          </a:p>
          <a:p>
            <a:pPr>
              <a:defRPr sz="1800">
                <a:solidFill>
                  <a:srgbClr val="000000"/>
                </a:solidFill>
              </a:defRPr>
            </a:pPr>
            <a:r>
              <a:t>- Type: `[n]T` where `n` is length, `T` is element type</a:t>
            </a:r>
          </a:p>
          <a:p>
            <a:pPr>
              <a:defRPr sz="1800">
                <a:solidFill>
                  <a:srgbClr val="000000"/>
                </a:solidFill>
              </a:defRPr>
            </a:pPr>
            <a:r>
              <a:t>- Value type → copied on assignment</a:t>
            </a:r>
          </a:p>
          <a:p>
            <a:pPr>
              <a:defRPr sz="1800">
                <a:solidFill>
                  <a:srgbClr val="000000"/>
                </a:solidFill>
              </a:defRPr>
            </a:pPr>
            <a:endParaRPr/>
          </a:p>
          <a:p>
            <a:pPr>
              <a:defRPr sz="1800">
                <a:solidFill>
                  <a:srgbClr val="000000"/>
                </a:solidFill>
              </a:defRPr>
            </a:pPr>
            <a:r>
              <a:t>Rarely used directly, mostly to build slices.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Array Type Example</a:t>
            </a:r>
          </a:p>
        </p:txBody>
      </p:sp>
      <p:sp>
        <p:nvSpPr>
          <p:cNvPr id="3" name="TextBox 2"/>
          <p:cNvSpPr txBox="1"/>
          <p:nvPr/>
        </p:nvSpPr>
        <p:spPr>
          <a:xfrm>
            <a:off x="971551" y="1926770"/>
            <a:ext cx="7200897" cy="1846659"/>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var numbers [3]int = [3]int{1, 2, 3}</a:t>
            </a:r>
            <a:br>
              <a:rPr dirty="0"/>
            </a:br>
            <a:r>
              <a:rPr dirty="0" err="1"/>
              <a:t>fmt.Println</a:t>
            </a:r>
            <a:r>
              <a:rPr dirty="0"/>
              <a:t>(numbers)</a:t>
            </a:r>
            <a:br>
              <a:rPr dirty="0"/>
            </a:br>
            <a:br>
              <a:rPr dirty="0"/>
            </a:b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Slice Type</a:t>
            </a:r>
          </a:p>
        </p:txBody>
      </p:sp>
      <p:sp>
        <p:nvSpPr>
          <p:cNvPr id="3" name="Content Placeholder 2"/>
          <p:cNvSpPr>
            <a:spLocks noGrp="1"/>
          </p:cNvSpPr>
          <p:nvPr>
            <p:ph idx="1"/>
          </p:nvPr>
        </p:nvSpPr>
        <p:spPr/>
        <p:txBody>
          <a:bodyPr wrap="square">
            <a:normAutofit fontScale="92500" lnSpcReduction="20000"/>
          </a:bodyPr>
          <a:lstStyle/>
          <a:p>
            <a:endParaRPr/>
          </a:p>
          <a:p>
            <a:pPr algn="ctr">
              <a:defRPr sz="2400" b="1">
                <a:solidFill>
                  <a:srgbClr val="000000"/>
                </a:solidFill>
              </a:defRPr>
            </a:pPr>
            <a:r>
              <a:t>Slice in Go:</a:t>
            </a:r>
          </a:p>
          <a:p>
            <a:pPr>
              <a:defRPr sz="1800">
                <a:solidFill>
                  <a:srgbClr val="000000"/>
                </a:solidFill>
              </a:defRPr>
            </a:pPr>
            <a:r>
              <a:t>- Dynamic, flexible view of an array</a:t>
            </a:r>
          </a:p>
          <a:p>
            <a:pPr>
              <a:defRPr sz="1800">
                <a:solidFill>
                  <a:srgbClr val="000000"/>
                </a:solidFill>
              </a:defRPr>
            </a:pPr>
            <a:r>
              <a:t>- Syntax: `[]T`</a:t>
            </a:r>
          </a:p>
          <a:p>
            <a:pPr>
              <a:defRPr sz="1800">
                <a:solidFill>
                  <a:srgbClr val="000000"/>
                </a:solidFill>
              </a:defRPr>
            </a:pPr>
            <a:r>
              <a:t>- Functions: `append()`, `copy()`, slicing</a:t>
            </a:r>
          </a:p>
          <a:p>
            <a:pPr>
              <a:defRPr sz="1800">
                <a:solidFill>
                  <a:srgbClr val="000000"/>
                </a:solidFill>
              </a:defRPr>
            </a:pPr>
            <a:endParaRPr/>
          </a:p>
          <a:p>
            <a:pPr>
              <a:defRPr sz="1800">
                <a:solidFill>
                  <a:srgbClr val="000000"/>
                </a:solidFill>
              </a:defRPr>
            </a:pPr>
            <a:r>
              <a:t>Internally contains pointer, length, and capacity.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Slice Type Example</a:t>
            </a:r>
          </a:p>
        </p:txBody>
      </p:sp>
      <p:sp>
        <p:nvSpPr>
          <p:cNvPr id="3" name="TextBox 2"/>
          <p:cNvSpPr txBox="1"/>
          <p:nvPr/>
        </p:nvSpPr>
        <p:spPr>
          <a:xfrm>
            <a:off x="971552" y="1943098"/>
            <a:ext cx="7102927" cy="2286002"/>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err="1"/>
              <a:t>nums</a:t>
            </a:r>
            <a:r>
              <a:rPr dirty="0"/>
              <a:t> := []int{10, 20, 30}</a:t>
            </a:r>
            <a:br>
              <a:rPr dirty="0"/>
            </a:br>
            <a:r>
              <a:rPr dirty="0" err="1"/>
              <a:t>nums</a:t>
            </a:r>
            <a:r>
              <a:rPr dirty="0"/>
              <a:t> = append(</a:t>
            </a:r>
            <a:r>
              <a:rPr dirty="0" err="1"/>
              <a:t>nums</a:t>
            </a:r>
            <a:r>
              <a:rPr dirty="0"/>
              <a:t>, 40)</a:t>
            </a:r>
            <a:br>
              <a:rPr dirty="0"/>
            </a:br>
            <a:r>
              <a:rPr dirty="0" err="1"/>
              <a:t>fmt.Println</a:t>
            </a:r>
            <a:r>
              <a:rPr dirty="0"/>
              <a:t>(</a:t>
            </a:r>
            <a:r>
              <a:rPr dirty="0" err="1"/>
              <a:t>nums</a:t>
            </a:r>
            <a:r>
              <a:rPr dirty="0"/>
              <a:t>)</a:t>
            </a:r>
            <a:br>
              <a:rPr dirty="0"/>
            </a:br>
            <a:br>
              <a:rPr dirty="0"/>
            </a:b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Map Type</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Map in Go:</a:t>
            </a:r>
          </a:p>
          <a:p>
            <a:pPr>
              <a:defRPr sz="1800">
                <a:solidFill>
                  <a:srgbClr val="000000"/>
                </a:solidFill>
              </a:defRPr>
            </a:pPr>
            <a:r>
              <a:t>- Key-value pair collection</a:t>
            </a:r>
          </a:p>
          <a:p>
            <a:pPr>
              <a:defRPr sz="1800">
                <a:solidFill>
                  <a:srgbClr val="000000"/>
                </a:solidFill>
              </a:defRPr>
            </a:pPr>
            <a:r>
              <a:t>- Keys must be comparable types (no slices/maps/functions)</a:t>
            </a:r>
          </a:p>
          <a:p>
            <a:pPr>
              <a:defRPr sz="1800">
                <a:solidFill>
                  <a:srgbClr val="000000"/>
                </a:solidFill>
              </a:defRPr>
            </a:pPr>
            <a:r>
              <a:t>- Check existence with: `val, ok := map[key]`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Map Type Example</a:t>
            </a:r>
          </a:p>
        </p:txBody>
      </p:sp>
      <p:sp>
        <p:nvSpPr>
          <p:cNvPr id="3" name="TextBox 2"/>
          <p:cNvSpPr txBox="1"/>
          <p:nvPr/>
        </p:nvSpPr>
        <p:spPr>
          <a:xfrm>
            <a:off x="971553" y="1885950"/>
            <a:ext cx="7258048" cy="2215991"/>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scores := map[string]int{"Alice": 90, "Bob": 85}</a:t>
            </a:r>
            <a:br>
              <a:rPr dirty="0"/>
            </a:br>
            <a:r>
              <a:rPr dirty="0" err="1"/>
              <a:t>fmt.Println</a:t>
            </a:r>
            <a:r>
              <a:rPr dirty="0"/>
              <a:t>(scores["Alice"])</a:t>
            </a:r>
            <a:br>
              <a:rPr dirty="0"/>
            </a:br>
            <a:br>
              <a:rPr dirty="0"/>
            </a:b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Struct Type</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Structs in Go:</a:t>
            </a:r>
          </a:p>
          <a:p>
            <a:pPr>
              <a:defRPr sz="1800">
                <a:solidFill>
                  <a:srgbClr val="000000"/>
                </a:solidFill>
              </a:defRPr>
            </a:pPr>
            <a:r>
              <a:t>- Custom data types to group fields</a:t>
            </a:r>
          </a:p>
          <a:p>
            <a:pPr>
              <a:defRPr sz="1800">
                <a:solidFill>
                  <a:srgbClr val="000000"/>
                </a:solidFill>
              </a:defRPr>
            </a:pPr>
            <a:r>
              <a:t>- Support methods, nesting, and embedding</a:t>
            </a:r>
          </a:p>
          <a:p>
            <a:pPr>
              <a:defRPr sz="1800">
                <a:solidFill>
                  <a:srgbClr val="000000"/>
                </a:solidFill>
              </a:defRPr>
            </a:pPr>
            <a:r>
              <a:t>- Ideal for modeling complex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336550"/>
            <a:ext cx="7200897" cy="977900"/>
          </a:xfrm>
        </p:spPr>
        <p:txBody>
          <a:bodyPr/>
          <a:lstStyle/>
          <a:p>
            <a:r>
              <a:rPr dirty="0"/>
              <a:t>Overview of Go Data Types</a:t>
            </a:r>
          </a:p>
        </p:txBody>
      </p:sp>
      <p:sp>
        <p:nvSpPr>
          <p:cNvPr id="3" name="Content Placeholder 2"/>
          <p:cNvSpPr>
            <a:spLocks noGrp="1"/>
          </p:cNvSpPr>
          <p:nvPr>
            <p:ph idx="1"/>
          </p:nvPr>
        </p:nvSpPr>
        <p:spPr>
          <a:xfrm>
            <a:off x="1061358" y="921656"/>
            <a:ext cx="7200897" cy="2489202"/>
          </a:xfrm>
        </p:spPr>
        <p:txBody>
          <a:bodyPr wrap="square">
            <a:noAutofit/>
          </a:bodyPr>
          <a:lstStyle/>
          <a:p>
            <a:endParaRPr dirty="0"/>
          </a:p>
          <a:p>
            <a:pPr algn="ctr">
              <a:defRPr sz="2400" b="1">
                <a:solidFill>
                  <a:srgbClr val="000000"/>
                </a:solidFill>
              </a:defRPr>
            </a:pPr>
            <a:r>
              <a:rPr dirty="0"/>
              <a:t>Go is a statically typed language:</a:t>
            </a:r>
          </a:p>
          <a:p>
            <a:pPr>
              <a:defRPr sz="1800">
                <a:solidFill>
                  <a:srgbClr val="000000"/>
                </a:solidFill>
              </a:defRPr>
            </a:pPr>
            <a:r>
              <a:rPr dirty="0"/>
              <a:t>- Every variable has a defined type at compile time.</a:t>
            </a:r>
          </a:p>
          <a:p>
            <a:pPr>
              <a:defRPr sz="1800">
                <a:solidFill>
                  <a:srgbClr val="000000"/>
                </a:solidFill>
              </a:defRPr>
            </a:pPr>
            <a:r>
              <a:rPr dirty="0"/>
              <a:t>- Supports </a:t>
            </a:r>
            <a:r>
              <a:rPr b="1" dirty="0"/>
              <a:t>primitive</a:t>
            </a:r>
            <a:r>
              <a:rPr dirty="0"/>
              <a:t>, </a:t>
            </a:r>
            <a:r>
              <a:rPr b="1" dirty="0"/>
              <a:t>composite</a:t>
            </a:r>
            <a:r>
              <a:rPr dirty="0"/>
              <a:t>, and </a:t>
            </a:r>
            <a:r>
              <a:rPr b="1" dirty="0"/>
              <a:t>special</a:t>
            </a:r>
            <a:r>
              <a:rPr dirty="0"/>
              <a:t> types.</a:t>
            </a:r>
          </a:p>
          <a:p>
            <a:pPr>
              <a:defRPr sz="1800">
                <a:solidFill>
                  <a:srgbClr val="000000"/>
                </a:solidFill>
              </a:defRPr>
            </a:pPr>
            <a:endParaRPr dirty="0"/>
          </a:p>
          <a:p>
            <a:pPr algn="ctr">
              <a:defRPr sz="2400" b="1">
                <a:solidFill>
                  <a:srgbClr val="000000"/>
                </a:solidFill>
              </a:defRPr>
            </a:pPr>
            <a:r>
              <a:rPr dirty="0"/>
              <a:t>Main Categories:</a:t>
            </a:r>
          </a:p>
          <a:p>
            <a:pPr>
              <a:defRPr sz="1800">
                <a:solidFill>
                  <a:srgbClr val="000000"/>
                </a:solidFill>
              </a:defRPr>
            </a:pPr>
            <a:r>
              <a:rPr dirty="0"/>
              <a:t>- Primitive: `int`, `float`, `bool`, `string`</a:t>
            </a:r>
          </a:p>
          <a:p>
            <a:pPr>
              <a:defRPr sz="1800">
                <a:solidFill>
                  <a:srgbClr val="000000"/>
                </a:solidFill>
              </a:defRPr>
            </a:pPr>
            <a:r>
              <a:rPr dirty="0"/>
              <a:t>- Composite: `array`, `slice`, `map`, `struct`</a:t>
            </a:r>
          </a:p>
          <a:p>
            <a:pPr>
              <a:defRPr sz="1800">
                <a:solidFill>
                  <a:srgbClr val="000000"/>
                </a:solidFill>
              </a:defRPr>
            </a:pPr>
            <a:r>
              <a:rPr dirty="0"/>
              <a:t>- Special: `interface`, `function`, `channel`, `pointer`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Struct Type Example</a:t>
            </a:r>
          </a:p>
        </p:txBody>
      </p:sp>
      <p:sp>
        <p:nvSpPr>
          <p:cNvPr id="3" name="TextBox 2"/>
          <p:cNvSpPr txBox="1"/>
          <p:nvPr/>
        </p:nvSpPr>
        <p:spPr>
          <a:xfrm>
            <a:off x="1110342" y="1714500"/>
            <a:ext cx="7200897" cy="2400300"/>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type Person struct {</a:t>
            </a:r>
            <a:br>
              <a:rPr sz="1600" dirty="0"/>
            </a:br>
            <a:r>
              <a:rPr sz="1600" dirty="0"/>
              <a:t>    Name string</a:t>
            </a:r>
            <a:br>
              <a:rPr sz="1600" dirty="0"/>
            </a:br>
            <a:r>
              <a:rPr sz="1600" dirty="0"/>
              <a:t>    Age  int</a:t>
            </a:r>
            <a:br>
              <a:rPr sz="1600" dirty="0"/>
            </a:br>
            <a:r>
              <a:rPr sz="1600" dirty="0"/>
              <a:t>}</a:t>
            </a:r>
            <a:br>
              <a:rPr sz="1600" dirty="0"/>
            </a:br>
            <a:r>
              <a:rPr sz="1600" dirty="0"/>
              <a:t>p := Person{"John", 30}</a:t>
            </a:r>
            <a:br>
              <a:rPr sz="1600" dirty="0"/>
            </a:br>
            <a:r>
              <a:rPr sz="1600" dirty="0" err="1"/>
              <a:t>fmt.Println</a:t>
            </a:r>
            <a:r>
              <a:rPr sz="1600" dirty="0"/>
              <a:t>(</a:t>
            </a:r>
            <a:r>
              <a:rPr sz="1600" dirty="0" err="1"/>
              <a:t>p.Name</a:t>
            </a:r>
            <a:r>
              <a:rPr sz="1600" dirty="0"/>
              <a:t>)</a:t>
            </a:r>
            <a:br>
              <a:rPr sz="1600" dirty="0"/>
            </a:br>
            <a:br>
              <a:rPr sz="1600" dirty="0"/>
            </a:br>
            <a:endParaRPr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Pointer Type</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Pointers in Go:</a:t>
            </a:r>
          </a:p>
          <a:p>
            <a:pPr>
              <a:defRPr sz="1800">
                <a:solidFill>
                  <a:srgbClr val="000000"/>
                </a:solidFill>
              </a:defRPr>
            </a:pPr>
            <a:r>
              <a:t>- Store memory addresses</a:t>
            </a:r>
          </a:p>
          <a:p>
            <a:pPr>
              <a:defRPr sz="1800">
                <a:solidFill>
                  <a:srgbClr val="000000"/>
                </a:solidFill>
              </a:defRPr>
            </a:pPr>
            <a:r>
              <a:t>- Syntax: `*T` (pointer to type T), `&amp;` for address, `*` for value</a:t>
            </a:r>
          </a:p>
          <a:p>
            <a:pPr>
              <a:defRPr sz="1800">
                <a:solidFill>
                  <a:srgbClr val="000000"/>
                </a:solidFill>
              </a:defRPr>
            </a:pPr>
            <a:endParaRPr/>
          </a:p>
          <a:p>
            <a:pPr>
              <a:defRPr sz="1800">
                <a:solidFill>
                  <a:srgbClr val="000000"/>
                </a:solidFill>
              </a:defRPr>
            </a:pPr>
            <a:r>
              <a:t>No pointer arithmetic allowed → safer than C/C++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Pointer Type Example</a:t>
            </a:r>
          </a:p>
        </p:txBody>
      </p:sp>
      <p:sp>
        <p:nvSpPr>
          <p:cNvPr id="3" name="TextBox 2"/>
          <p:cNvSpPr txBox="1"/>
          <p:nvPr/>
        </p:nvSpPr>
        <p:spPr>
          <a:xfrm>
            <a:off x="971552" y="1910974"/>
            <a:ext cx="7200897" cy="2215991"/>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x := 10</a:t>
            </a:r>
            <a:br>
              <a:rPr dirty="0"/>
            </a:br>
            <a:r>
              <a:rPr dirty="0"/>
              <a:t>p := &amp;x</a:t>
            </a:r>
            <a:br>
              <a:rPr dirty="0"/>
            </a:br>
            <a:r>
              <a:rPr dirty="0" err="1"/>
              <a:t>fmt.Println</a:t>
            </a:r>
            <a:r>
              <a:rPr dirty="0"/>
              <a:t>(*p)</a:t>
            </a:r>
            <a:br>
              <a:rPr dirty="0"/>
            </a:br>
            <a:br>
              <a:rPr dirty="0"/>
            </a:b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Function Type</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Functions as Types:</a:t>
            </a:r>
          </a:p>
          <a:p>
            <a:pPr>
              <a:defRPr sz="1800">
                <a:solidFill>
                  <a:srgbClr val="000000"/>
                </a:solidFill>
              </a:defRPr>
            </a:pPr>
            <a:r>
              <a:t>- First-class citizens</a:t>
            </a:r>
          </a:p>
          <a:p>
            <a:pPr>
              <a:defRPr sz="1800">
                <a:solidFill>
                  <a:srgbClr val="000000"/>
                </a:solidFill>
              </a:defRPr>
            </a:pPr>
            <a:r>
              <a:t>- Can be stored in variables, passed, and returned</a:t>
            </a:r>
          </a:p>
          <a:p>
            <a:pPr>
              <a:defRPr sz="1800">
                <a:solidFill>
                  <a:srgbClr val="000000"/>
                </a:solidFill>
              </a:defRPr>
            </a:pPr>
            <a:r>
              <a:t>- Anonymous functions supported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Function Type Example</a:t>
            </a:r>
          </a:p>
        </p:txBody>
      </p:sp>
      <p:sp>
        <p:nvSpPr>
          <p:cNvPr id="3" name="TextBox 2"/>
          <p:cNvSpPr txBox="1"/>
          <p:nvPr/>
        </p:nvSpPr>
        <p:spPr>
          <a:xfrm>
            <a:off x="971552" y="1730829"/>
            <a:ext cx="7200896" cy="2585323"/>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err="1"/>
              <a:t>func</a:t>
            </a:r>
            <a:r>
              <a:rPr dirty="0"/>
              <a:t> add(a int, b int) int {</a:t>
            </a:r>
            <a:br>
              <a:rPr dirty="0"/>
            </a:br>
            <a:r>
              <a:rPr dirty="0"/>
              <a:t>    return a + b</a:t>
            </a:r>
            <a:br>
              <a:rPr dirty="0"/>
            </a:br>
            <a:r>
              <a:rPr dirty="0"/>
              <a:t>}</a:t>
            </a:r>
            <a:br>
              <a:rPr dirty="0"/>
            </a:br>
            <a:r>
              <a:rPr dirty="0" err="1"/>
              <a:t>fmt.Println</a:t>
            </a:r>
            <a:r>
              <a:rPr dirty="0"/>
              <a:t>(add(2, 3))</a:t>
            </a:r>
            <a:br>
              <a:rPr dirty="0"/>
            </a:br>
            <a:br>
              <a:rPr dirty="0"/>
            </a:b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Interface Type</a:t>
            </a:r>
          </a:p>
        </p:txBody>
      </p:sp>
      <p:sp>
        <p:nvSpPr>
          <p:cNvPr id="3" name="Content Placeholder 2"/>
          <p:cNvSpPr>
            <a:spLocks noGrp="1"/>
          </p:cNvSpPr>
          <p:nvPr>
            <p:ph idx="1"/>
          </p:nvPr>
        </p:nvSpPr>
        <p:spPr/>
        <p:txBody>
          <a:bodyPr wrap="square"/>
          <a:lstStyle/>
          <a:p>
            <a:endParaRPr dirty="0"/>
          </a:p>
          <a:p>
            <a:pPr algn="ctr">
              <a:defRPr sz="2400" b="1">
                <a:solidFill>
                  <a:srgbClr val="000000"/>
                </a:solidFill>
              </a:defRPr>
            </a:pPr>
            <a:r>
              <a:rPr dirty="0"/>
              <a:t>Interfaces in Go:</a:t>
            </a:r>
          </a:p>
          <a:p>
            <a:pPr>
              <a:defRPr sz="1800">
                <a:solidFill>
                  <a:srgbClr val="000000"/>
                </a:solidFill>
              </a:defRPr>
            </a:pPr>
            <a:r>
              <a:rPr dirty="0"/>
              <a:t>- Specify method sets</a:t>
            </a:r>
          </a:p>
          <a:p>
            <a:pPr>
              <a:defRPr sz="1800">
                <a:solidFill>
                  <a:srgbClr val="000000"/>
                </a:solidFill>
              </a:defRPr>
            </a:pPr>
            <a:r>
              <a:rPr dirty="0"/>
              <a:t>- A type satisfies an interface implicitly</a:t>
            </a:r>
          </a:p>
          <a:p>
            <a:pPr>
              <a:defRPr sz="1800">
                <a:solidFill>
                  <a:srgbClr val="000000"/>
                </a:solidFill>
              </a:defRPr>
            </a:pPr>
            <a:r>
              <a:rPr dirty="0"/>
              <a:t>- `interface{}` is the empty interface → can hold any type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Interface Type Example</a:t>
            </a:r>
          </a:p>
        </p:txBody>
      </p:sp>
      <p:sp>
        <p:nvSpPr>
          <p:cNvPr id="3" name="TextBox 2"/>
          <p:cNvSpPr txBox="1"/>
          <p:nvPr/>
        </p:nvSpPr>
        <p:spPr>
          <a:xfrm>
            <a:off x="971552" y="1649185"/>
            <a:ext cx="7200897" cy="2554545"/>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type Speaker interface {</a:t>
            </a:r>
            <a:br>
              <a:rPr sz="1600" dirty="0"/>
            </a:br>
            <a:r>
              <a:rPr sz="1600" dirty="0"/>
              <a:t>    Speak() string</a:t>
            </a:r>
            <a:br>
              <a:rPr sz="1600" dirty="0"/>
            </a:br>
            <a:r>
              <a:rPr sz="1600" dirty="0"/>
              <a:t>}</a:t>
            </a:r>
            <a:br>
              <a:rPr sz="1600" dirty="0"/>
            </a:br>
            <a:r>
              <a:rPr sz="1600" dirty="0"/>
              <a:t>type Dog struct{}</a:t>
            </a:r>
            <a:br>
              <a:rPr sz="1600" dirty="0"/>
            </a:br>
            <a:r>
              <a:rPr sz="1600" dirty="0" err="1"/>
              <a:t>func</a:t>
            </a:r>
            <a:r>
              <a:rPr sz="1600" dirty="0"/>
              <a:t> (d Dog) Speak() string {</a:t>
            </a:r>
            <a:br>
              <a:rPr sz="1600" dirty="0"/>
            </a:br>
            <a:r>
              <a:rPr sz="1600" dirty="0"/>
              <a:t>    return "Woof!"</a:t>
            </a:r>
            <a:br>
              <a:rPr sz="1600" dirty="0"/>
            </a:br>
            <a:r>
              <a:rPr sz="1600" dirty="0"/>
              <a:t>}</a:t>
            </a:r>
            <a:br>
              <a:rPr sz="1600" dirty="0"/>
            </a:br>
            <a:br>
              <a:rPr sz="1600" dirty="0"/>
            </a:br>
            <a:endParaRPr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Channel Type</a:t>
            </a:r>
          </a:p>
        </p:txBody>
      </p:sp>
      <p:sp>
        <p:nvSpPr>
          <p:cNvPr id="3" name="Content Placeholder 2"/>
          <p:cNvSpPr>
            <a:spLocks noGrp="1"/>
          </p:cNvSpPr>
          <p:nvPr>
            <p:ph idx="1"/>
          </p:nvPr>
        </p:nvSpPr>
        <p:spPr/>
        <p:txBody>
          <a:bodyPr wrap="square"/>
          <a:lstStyle/>
          <a:p>
            <a:endParaRPr dirty="0"/>
          </a:p>
          <a:p>
            <a:pPr algn="ctr">
              <a:defRPr sz="2400" b="1">
                <a:solidFill>
                  <a:srgbClr val="000000"/>
                </a:solidFill>
              </a:defRPr>
            </a:pPr>
            <a:r>
              <a:rPr dirty="0"/>
              <a:t>Channels in Go:</a:t>
            </a:r>
          </a:p>
          <a:p>
            <a:pPr>
              <a:defRPr sz="1800">
                <a:solidFill>
                  <a:srgbClr val="000000"/>
                </a:solidFill>
              </a:defRPr>
            </a:pPr>
            <a:r>
              <a:rPr dirty="0"/>
              <a:t>- Used for communication between goroutines</a:t>
            </a:r>
          </a:p>
          <a:p>
            <a:pPr>
              <a:defRPr sz="1800">
                <a:solidFill>
                  <a:srgbClr val="000000"/>
                </a:solidFill>
              </a:defRPr>
            </a:pPr>
            <a:r>
              <a:rPr dirty="0"/>
              <a:t>- Types: `</a:t>
            </a:r>
            <a:r>
              <a:rPr dirty="0" err="1"/>
              <a:t>chan</a:t>
            </a:r>
            <a:r>
              <a:rPr dirty="0"/>
              <a:t> T`, `</a:t>
            </a:r>
            <a:r>
              <a:rPr dirty="0" err="1"/>
              <a:t>chan</a:t>
            </a:r>
            <a:r>
              <a:rPr dirty="0"/>
              <a:t>&lt;- T`, `&lt;-</a:t>
            </a:r>
            <a:r>
              <a:rPr dirty="0" err="1"/>
              <a:t>chan</a:t>
            </a:r>
            <a:r>
              <a:rPr dirty="0"/>
              <a:t> T`</a:t>
            </a:r>
          </a:p>
          <a:p>
            <a:pPr>
              <a:defRPr sz="1800">
                <a:solidFill>
                  <a:srgbClr val="000000"/>
                </a:solidFill>
              </a:defRPr>
            </a:pPr>
            <a:r>
              <a:rPr dirty="0"/>
              <a:t>- Can be buffered or unbuffered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790" y="168787"/>
            <a:ext cx="7200897" cy="977900"/>
          </a:xfrm>
        </p:spPr>
        <p:txBody>
          <a:bodyPr/>
          <a:lstStyle/>
          <a:p>
            <a:r>
              <a:rPr dirty="0"/>
              <a:t>Channel Type Example</a:t>
            </a:r>
          </a:p>
        </p:txBody>
      </p:sp>
      <p:sp>
        <p:nvSpPr>
          <p:cNvPr id="3" name="TextBox 2"/>
          <p:cNvSpPr txBox="1"/>
          <p:nvPr/>
        </p:nvSpPr>
        <p:spPr>
          <a:xfrm>
            <a:off x="971552" y="903339"/>
            <a:ext cx="7200896" cy="3785652"/>
          </a:xfrm>
          <a:prstGeom prst="rect">
            <a:avLst/>
          </a:prstGeom>
          <a:solidFill>
            <a:srgbClr val="2E2E2E"/>
          </a:solidFill>
        </p:spPr>
        <p:txBody>
          <a:bodyPr wrap="square">
            <a:spAutoFit/>
          </a:bodyPr>
          <a:lstStyle/>
          <a:p>
            <a:r>
              <a:rPr lang="en-US" sz="1200" dirty="0" err="1">
                <a:solidFill>
                  <a:srgbClr val="FFFFFF"/>
                </a:solidFill>
                <a:latin typeface="Courier New"/>
              </a:rPr>
              <a:t>func</a:t>
            </a:r>
            <a:r>
              <a:rPr lang="en-US" sz="1200" dirty="0">
                <a:solidFill>
                  <a:srgbClr val="FFFFFF"/>
                </a:solidFill>
                <a:latin typeface="Courier New"/>
              </a:rPr>
              <a:t> </a:t>
            </a:r>
            <a:r>
              <a:rPr lang="en-US" sz="1200" dirty="0" err="1">
                <a:solidFill>
                  <a:srgbClr val="FFFFFF"/>
                </a:solidFill>
                <a:latin typeface="Courier New"/>
              </a:rPr>
              <a:t>sendData</a:t>
            </a:r>
            <a:r>
              <a:rPr lang="en-US" sz="1200" dirty="0">
                <a:solidFill>
                  <a:srgbClr val="FFFFFF"/>
                </a:solidFill>
                <a:latin typeface="Courier New"/>
              </a:rPr>
              <a:t>(</a:t>
            </a:r>
            <a:r>
              <a:rPr lang="en-US" sz="1200" dirty="0" err="1">
                <a:solidFill>
                  <a:srgbClr val="FFFFFF"/>
                </a:solidFill>
                <a:latin typeface="Courier New"/>
              </a:rPr>
              <a:t>ch</a:t>
            </a:r>
            <a:r>
              <a:rPr lang="en-US" sz="1200" dirty="0">
                <a:solidFill>
                  <a:srgbClr val="FFFFFF"/>
                </a:solidFill>
                <a:latin typeface="Courier New"/>
              </a:rPr>
              <a:t> </a:t>
            </a:r>
            <a:r>
              <a:rPr lang="en-US" sz="1200" dirty="0" err="1">
                <a:solidFill>
                  <a:srgbClr val="FFFFFF"/>
                </a:solidFill>
                <a:latin typeface="Courier New"/>
              </a:rPr>
              <a:t>chan</a:t>
            </a:r>
            <a:r>
              <a:rPr lang="en-US" sz="1200" dirty="0">
                <a:solidFill>
                  <a:srgbClr val="FFFFFF"/>
                </a:solidFill>
                <a:latin typeface="Courier New"/>
              </a:rPr>
              <a:t>&lt;- int) {</a:t>
            </a:r>
          </a:p>
          <a:p>
            <a:r>
              <a:rPr lang="en-US" sz="1200" dirty="0">
                <a:solidFill>
                  <a:srgbClr val="FFFFFF"/>
                </a:solidFill>
                <a:latin typeface="Courier New"/>
              </a:rPr>
              <a:t>	// Sending data into the channel, as it is a '</a:t>
            </a:r>
            <a:r>
              <a:rPr lang="en-US" sz="1200" dirty="0" err="1">
                <a:solidFill>
                  <a:srgbClr val="FFFFFF"/>
                </a:solidFill>
                <a:latin typeface="Courier New"/>
              </a:rPr>
              <a:t>chan</a:t>
            </a:r>
            <a:r>
              <a:rPr lang="en-US" sz="1200" dirty="0">
                <a:solidFill>
                  <a:srgbClr val="FFFFFF"/>
                </a:solidFill>
                <a:latin typeface="Courier New"/>
              </a:rPr>
              <a:t>&lt;- int' type.</a:t>
            </a:r>
          </a:p>
          <a:p>
            <a:r>
              <a:rPr lang="en-US" sz="1200" dirty="0">
                <a:solidFill>
                  <a:srgbClr val="FFFFFF"/>
                </a:solidFill>
                <a:latin typeface="Courier New"/>
              </a:rPr>
              <a:t>	</a:t>
            </a:r>
            <a:r>
              <a:rPr lang="en-US" sz="1200" dirty="0" err="1">
                <a:solidFill>
                  <a:srgbClr val="FFFFFF"/>
                </a:solidFill>
                <a:latin typeface="Courier New"/>
              </a:rPr>
              <a:t>ch</a:t>
            </a:r>
            <a:r>
              <a:rPr lang="en-US" sz="1200" dirty="0">
                <a:solidFill>
                  <a:srgbClr val="FFFFFF"/>
                </a:solidFill>
                <a:latin typeface="Courier New"/>
              </a:rPr>
              <a:t> &lt;- 42</a:t>
            </a:r>
          </a:p>
          <a:p>
            <a:r>
              <a:rPr lang="en-US" sz="1200" dirty="0">
                <a:solidFill>
                  <a:srgbClr val="FFFFFF"/>
                </a:solidFill>
                <a:latin typeface="Courier New"/>
              </a:rPr>
              <a:t>}</a:t>
            </a:r>
          </a:p>
          <a:p>
            <a:endParaRPr lang="en-US" sz="1200" dirty="0">
              <a:solidFill>
                <a:srgbClr val="FFFFFF"/>
              </a:solidFill>
              <a:latin typeface="Courier New"/>
            </a:endParaRPr>
          </a:p>
          <a:p>
            <a:r>
              <a:rPr lang="en-US" sz="1200" dirty="0" err="1">
                <a:solidFill>
                  <a:srgbClr val="FFFFFF"/>
                </a:solidFill>
                <a:latin typeface="Courier New"/>
              </a:rPr>
              <a:t>func</a:t>
            </a:r>
            <a:r>
              <a:rPr lang="en-US" sz="1200" dirty="0">
                <a:solidFill>
                  <a:srgbClr val="FFFFFF"/>
                </a:solidFill>
                <a:latin typeface="Courier New"/>
              </a:rPr>
              <a:t> </a:t>
            </a:r>
            <a:r>
              <a:rPr lang="en-US" sz="1200" dirty="0" err="1">
                <a:solidFill>
                  <a:srgbClr val="FFFFFF"/>
                </a:solidFill>
                <a:latin typeface="Courier New"/>
              </a:rPr>
              <a:t>receiveData</a:t>
            </a:r>
            <a:r>
              <a:rPr lang="en-US" sz="1200" dirty="0">
                <a:solidFill>
                  <a:srgbClr val="FFFFFF"/>
                </a:solidFill>
                <a:latin typeface="Courier New"/>
              </a:rPr>
              <a:t>(</a:t>
            </a:r>
            <a:r>
              <a:rPr lang="en-US" sz="1200" dirty="0" err="1">
                <a:solidFill>
                  <a:srgbClr val="FFFFFF"/>
                </a:solidFill>
                <a:latin typeface="Courier New"/>
              </a:rPr>
              <a:t>ch</a:t>
            </a:r>
            <a:r>
              <a:rPr lang="en-US" sz="1200" dirty="0">
                <a:solidFill>
                  <a:srgbClr val="FFFFFF"/>
                </a:solidFill>
                <a:latin typeface="Courier New"/>
              </a:rPr>
              <a:t> &lt;-</a:t>
            </a:r>
            <a:r>
              <a:rPr lang="en-US" sz="1200" dirty="0" err="1">
                <a:solidFill>
                  <a:srgbClr val="FFFFFF"/>
                </a:solidFill>
                <a:latin typeface="Courier New"/>
              </a:rPr>
              <a:t>chan</a:t>
            </a:r>
            <a:r>
              <a:rPr lang="en-US" sz="1200" dirty="0">
                <a:solidFill>
                  <a:srgbClr val="FFFFFF"/>
                </a:solidFill>
                <a:latin typeface="Courier New"/>
              </a:rPr>
              <a:t> int) {</a:t>
            </a:r>
          </a:p>
          <a:p>
            <a:r>
              <a:rPr lang="en-US" sz="1200" dirty="0">
                <a:solidFill>
                  <a:srgbClr val="FFFFFF"/>
                </a:solidFill>
                <a:latin typeface="Courier New"/>
              </a:rPr>
              <a:t>	// Receiving data from the channel, as it is a '&lt;-</a:t>
            </a:r>
            <a:r>
              <a:rPr lang="en-US" sz="1200" dirty="0" err="1">
                <a:solidFill>
                  <a:srgbClr val="FFFFFF"/>
                </a:solidFill>
                <a:latin typeface="Courier New"/>
              </a:rPr>
              <a:t>chan</a:t>
            </a:r>
            <a:r>
              <a:rPr lang="en-US" sz="1200" dirty="0">
                <a:solidFill>
                  <a:srgbClr val="FFFFFF"/>
                </a:solidFill>
                <a:latin typeface="Courier New"/>
              </a:rPr>
              <a:t> int' type.</a:t>
            </a:r>
          </a:p>
          <a:p>
            <a:r>
              <a:rPr lang="en-US" sz="1200" dirty="0">
                <a:solidFill>
                  <a:srgbClr val="FFFFFF"/>
                </a:solidFill>
                <a:latin typeface="Courier New"/>
              </a:rPr>
              <a:t>	</a:t>
            </a:r>
            <a:r>
              <a:rPr lang="en-US" sz="1200" dirty="0" err="1">
                <a:solidFill>
                  <a:srgbClr val="FFFFFF"/>
                </a:solidFill>
                <a:latin typeface="Courier New"/>
              </a:rPr>
              <a:t>fmt.Println</a:t>
            </a:r>
            <a:r>
              <a:rPr lang="en-US" sz="1200" dirty="0">
                <a:solidFill>
                  <a:srgbClr val="FFFFFF"/>
                </a:solidFill>
                <a:latin typeface="Courier New"/>
              </a:rPr>
              <a:t>(&lt;-</a:t>
            </a:r>
            <a:r>
              <a:rPr lang="en-US" sz="1200" dirty="0" err="1">
                <a:solidFill>
                  <a:srgbClr val="FFFFFF"/>
                </a:solidFill>
                <a:latin typeface="Courier New"/>
              </a:rPr>
              <a:t>ch</a:t>
            </a:r>
            <a:r>
              <a:rPr lang="en-US" sz="1200" dirty="0">
                <a:solidFill>
                  <a:srgbClr val="FFFFFF"/>
                </a:solidFill>
                <a:latin typeface="Courier New"/>
              </a:rPr>
              <a:t>)</a:t>
            </a:r>
          </a:p>
          <a:p>
            <a:r>
              <a:rPr lang="en-US" sz="1200" dirty="0">
                <a:solidFill>
                  <a:srgbClr val="FFFFFF"/>
                </a:solidFill>
                <a:latin typeface="Courier New"/>
              </a:rPr>
              <a:t>}</a:t>
            </a:r>
          </a:p>
          <a:p>
            <a:endParaRPr lang="en-US" sz="1200" dirty="0">
              <a:solidFill>
                <a:srgbClr val="FFFFFF"/>
              </a:solidFill>
              <a:latin typeface="Courier New"/>
            </a:endParaRPr>
          </a:p>
          <a:p>
            <a:r>
              <a:rPr lang="en-US" sz="1200" dirty="0" err="1">
                <a:solidFill>
                  <a:srgbClr val="FFFFFF"/>
                </a:solidFill>
                <a:latin typeface="Courier New"/>
              </a:rPr>
              <a:t>func</a:t>
            </a:r>
            <a:r>
              <a:rPr lang="en-US" sz="1200" dirty="0">
                <a:solidFill>
                  <a:srgbClr val="FFFFFF"/>
                </a:solidFill>
                <a:latin typeface="Courier New"/>
              </a:rPr>
              <a:t> main() {</a:t>
            </a:r>
          </a:p>
          <a:p>
            <a:r>
              <a:rPr lang="en-US" sz="1200" dirty="0">
                <a:solidFill>
                  <a:srgbClr val="FFFFFF"/>
                </a:solidFill>
                <a:latin typeface="Courier New"/>
              </a:rPr>
              <a:t>	// Create a channel of type int</a:t>
            </a:r>
          </a:p>
          <a:p>
            <a:r>
              <a:rPr lang="en-US" sz="1200" dirty="0">
                <a:solidFill>
                  <a:srgbClr val="FFFFFF"/>
                </a:solidFill>
                <a:latin typeface="Courier New"/>
              </a:rPr>
              <a:t>	</a:t>
            </a:r>
            <a:r>
              <a:rPr lang="en-US" sz="1200" dirty="0" err="1">
                <a:solidFill>
                  <a:srgbClr val="FFFFFF"/>
                </a:solidFill>
                <a:latin typeface="Courier New"/>
              </a:rPr>
              <a:t>ch</a:t>
            </a:r>
            <a:r>
              <a:rPr lang="en-US" sz="1200" dirty="0">
                <a:solidFill>
                  <a:srgbClr val="FFFFFF"/>
                </a:solidFill>
                <a:latin typeface="Courier New"/>
              </a:rPr>
              <a:t> := make(</a:t>
            </a:r>
            <a:r>
              <a:rPr lang="en-US" sz="1200" dirty="0" err="1">
                <a:solidFill>
                  <a:srgbClr val="FFFFFF"/>
                </a:solidFill>
                <a:latin typeface="Courier New"/>
              </a:rPr>
              <a:t>chan</a:t>
            </a:r>
            <a:r>
              <a:rPr lang="en-US" sz="1200" dirty="0">
                <a:solidFill>
                  <a:srgbClr val="FFFFFF"/>
                </a:solidFill>
                <a:latin typeface="Courier New"/>
              </a:rPr>
              <a:t> int)</a:t>
            </a:r>
          </a:p>
          <a:p>
            <a:endParaRPr lang="en-US" sz="1200" dirty="0">
              <a:solidFill>
                <a:srgbClr val="FFFFFF"/>
              </a:solidFill>
              <a:latin typeface="Courier New"/>
            </a:endParaRPr>
          </a:p>
          <a:p>
            <a:r>
              <a:rPr lang="en-US" sz="1200" dirty="0">
                <a:solidFill>
                  <a:srgbClr val="FFFFFF"/>
                </a:solidFill>
                <a:latin typeface="Courier New"/>
              </a:rPr>
              <a:t>	// Sending data using the </a:t>
            </a:r>
            <a:r>
              <a:rPr lang="en-US" sz="1200" dirty="0" err="1">
                <a:solidFill>
                  <a:srgbClr val="FFFFFF"/>
                </a:solidFill>
                <a:latin typeface="Courier New"/>
              </a:rPr>
              <a:t>sendData</a:t>
            </a:r>
            <a:r>
              <a:rPr lang="en-US" sz="1200" dirty="0">
                <a:solidFill>
                  <a:srgbClr val="FFFFFF"/>
                </a:solidFill>
                <a:latin typeface="Courier New"/>
              </a:rPr>
              <a:t> function</a:t>
            </a:r>
          </a:p>
          <a:p>
            <a:r>
              <a:rPr lang="en-US" sz="1200" dirty="0">
                <a:solidFill>
                  <a:srgbClr val="FFFFFF"/>
                </a:solidFill>
                <a:latin typeface="Courier New"/>
              </a:rPr>
              <a:t>	go </a:t>
            </a:r>
            <a:r>
              <a:rPr lang="en-US" sz="1200" dirty="0" err="1">
                <a:solidFill>
                  <a:srgbClr val="FFFFFF"/>
                </a:solidFill>
                <a:latin typeface="Courier New"/>
              </a:rPr>
              <a:t>sendData</a:t>
            </a:r>
            <a:r>
              <a:rPr lang="en-US" sz="1200" dirty="0">
                <a:solidFill>
                  <a:srgbClr val="FFFFFF"/>
                </a:solidFill>
                <a:latin typeface="Courier New"/>
              </a:rPr>
              <a:t>(</a:t>
            </a:r>
            <a:r>
              <a:rPr lang="en-US" sz="1200" dirty="0" err="1">
                <a:solidFill>
                  <a:srgbClr val="FFFFFF"/>
                </a:solidFill>
                <a:latin typeface="Courier New"/>
              </a:rPr>
              <a:t>ch</a:t>
            </a:r>
            <a:r>
              <a:rPr lang="en-US" sz="1200" dirty="0">
                <a:solidFill>
                  <a:srgbClr val="FFFFFF"/>
                </a:solidFill>
                <a:latin typeface="Courier New"/>
              </a:rPr>
              <a:t>)</a:t>
            </a:r>
          </a:p>
          <a:p>
            <a:endParaRPr lang="en-US" sz="1200" dirty="0">
              <a:solidFill>
                <a:srgbClr val="FFFFFF"/>
              </a:solidFill>
              <a:latin typeface="Courier New"/>
            </a:endParaRPr>
          </a:p>
          <a:p>
            <a:r>
              <a:rPr lang="en-US" sz="1200" dirty="0">
                <a:solidFill>
                  <a:srgbClr val="FFFFFF"/>
                </a:solidFill>
                <a:latin typeface="Courier New"/>
              </a:rPr>
              <a:t>	// Receiving data using the </a:t>
            </a:r>
            <a:r>
              <a:rPr lang="en-US" sz="1200" dirty="0" err="1">
                <a:solidFill>
                  <a:srgbClr val="FFFFFF"/>
                </a:solidFill>
                <a:latin typeface="Courier New"/>
              </a:rPr>
              <a:t>receiveData</a:t>
            </a:r>
            <a:r>
              <a:rPr lang="en-US" sz="1200" dirty="0">
                <a:solidFill>
                  <a:srgbClr val="FFFFFF"/>
                </a:solidFill>
                <a:latin typeface="Courier New"/>
              </a:rPr>
              <a:t> function</a:t>
            </a:r>
          </a:p>
          <a:p>
            <a:r>
              <a:rPr lang="en-US" sz="1200" dirty="0">
                <a:solidFill>
                  <a:srgbClr val="FFFFFF"/>
                </a:solidFill>
                <a:latin typeface="Courier New"/>
              </a:rPr>
              <a:t>	</a:t>
            </a:r>
            <a:r>
              <a:rPr lang="en-US" sz="1200" dirty="0" err="1">
                <a:solidFill>
                  <a:srgbClr val="FFFFFF"/>
                </a:solidFill>
                <a:latin typeface="Courier New"/>
              </a:rPr>
              <a:t>receiveData</a:t>
            </a:r>
            <a:r>
              <a:rPr lang="en-US" sz="1200" dirty="0">
                <a:solidFill>
                  <a:srgbClr val="FFFFFF"/>
                </a:solidFill>
                <a:latin typeface="Courier New"/>
              </a:rPr>
              <a:t>(</a:t>
            </a:r>
            <a:r>
              <a:rPr lang="en-US" sz="1200" dirty="0" err="1">
                <a:solidFill>
                  <a:srgbClr val="FFFFFF"/>
                </a:solidFill>
                <a:latin typeface="Courier New"/>
              </a:rPr>
              <a:t>ch</a:t>
            </a:r>
            <a:r>
              <a:rPr lang="en-US" sz="1200" dirty="0">
                <a:solidFill>
                  <a:srgbClr val="FFFFFF"/>
                </a:solidFill>
                <a:latin typeface="Courier New"/>
              </a:rPr>
              <a:t>)</a:t>
            </a:r>
          </a:p>
          <a:p>
            <a:r>
              <a:rPr lang="en-US" sz="1200" dirty="0">
                <a:solidFill>
                  <a:srgbClr val="FFFFFF"/>
                </a:solidFill>
                <a:latin typeface="Courier New"/>
              </a:rPr>
              <a:t>}</a:t>
            </a:r>
            <a:endParaRPr sz="1200" dirty="0">
              <a:solidFill>
                <a:srgbClr val="FFFFFF"/>
              </a:solidFill>
              <a:latin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Rune and Byte Types</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Rune and Byte:</a:t>
            </a:r>
          </a:p>
          <a:p>
            <a:pPr>
              <a:defRPr sz="1800">
                <a:solidFill>
                  <a:srgbClr val="000000"/>
                </a:solidFill>
              </a:defRPr>
            </a:pPr>
            <a:r>
              <a:t>- `rune`: alias for `int32`, represents a Unicode character</a:t>
            </a:r>
          </a:p>
          <a:p>
            <a:pPr>
              <a:defRPr sz="1800">
                <a:solidFill>
                  <a:srgbClr val="000000"/>
                </a:solidFill>
              </a:defRPr>
            </a:pPr>
            <a:r>
              <a:t>- `byte`: alias for `uint8`, used for binary data and ASCII chars</a:t>
            </a:r>
          </a:p>
          <a:p>
            <a:pPr>
              <a:defRPr sz="1800">
                <a:solidFill>
                  <a:srgbClr val="000000"/>
                </a:solidFill>
              </a:defRPr>
            </a:pPr>
            <a:endParaRPr/>
          </a:p>
          <a:p>
            <a:pPr>
              <a:defRPr sz="1800">
                <a:solidFill>
                  <a:srgbClr val="000000"/>
                </a:solidFill>
              </a:defRPr>
            </a:pPr>
            <a:r>
              <a:t>Useful in string and byte-level manipulation.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Integer Types</a:t>
            </a:r>
          </a:p>
        </p:txBody>
      </p:sp>
      <p:sp>
        <p:nvSpPr>
          <p:cNvPr id="3" name="Content Placeholder 2"/>
          <p:cNvSpPr>
            <a:spLocks noGrp="1"/>
          </p:cNvSpPr>
          <p:nvPr>
            <p:ph idx="1"/>
          </p:nvPr>
        </p:nvSpPr>
        <p:spPr>
          <a:xfrm>
            <a:off x="971552" y="1778906"/>
            <a:ext cx="7200897" cy="2489202"/>
          </a:xfrm>
        </p:spPr>
        <p:txBody>
          <a:bodyPr wrap="square">
            <a:normAutofit/>
          </a:bodyPr>
          <a:lstStyle/>
          <a:p>
            <a:endParaRPr sz="1600" dirty="0"/>
          </a:p>
          <a:p>
            <a:pPr>
              <a:defRPr sz="1800">
                <a:solidFill>
                  <a:srgbClr val="000000"/>
                </a:solidFill>
              </a:defRPr>
            </a:pPr>
            <a:r>
              <a:rPr sz="1600" dirty="0"/>
              <a:t>- Signed: `int`, `int8`, `int16`, `int32`, `int64`</a:t>
            </a:r>
          </a:p>
          <a:p>
            <a:pPr>
              <a:defRPr sz="1800">
                <a:solidFill>
                  <a:srgbClr val="000000"/>
                </a:solidFill>
              </a:defRPr>
            </a:pPr>
            <a:r>
              <a:rPr sz="1600" dirty="0"/>
              <a:t>- Unsigned: `</a:t>
            </a:r>
            <a:r>
              <a:rPr sz="1600" dirty="0" err="1"/>
              <a:t>uint</a:t>
            </a:r>
            <a:r>
              <a:rPr sz="1600" dirty="0"/>
              <a:t>`, `uint8`, `uint16`, `uint32`, `uint64`</a:t>
            </a:r>
          </a:p>
          <a:p>
            <a:pPr>
              <a:defRPr sz="1800">
                <a:solidFill>
                  <a:srgbClr val="000000"/>
                </a:solidFill>
              </a:defRPr>
            </a:pPr>
            <a:endParaRPr sz="1600" dirty="0"/>
          </a:p>
          <a:p>
            <a:pPr algn="ctr">
              <a:defRPr sz="2400" b="1">
                <a:solidFill>
                  <a:srgbClr val="000000"/>
                </a:solidFill>
              </a:defRPr>
            </a:pPr>
            <a:r>
              <a:rPr sz="1600" dirty="0"/>
              <a:t>Notes:</a:t>
            </a:r>
          </a:p>
          <a:p>
            <a:pPr>
              <a:defRPr sz="1800">
                <a:solidFill>
                  <a:srgbClr val="000000"/>
                </a:solidFill>
              </a:defRPr>
            </a:pPr>
            <a:r>
              <a:rPr sz="1600" dirty="0"/>
              <a:t>- `int`/`</a:t>
            </a:r>
            <a:r>
              <a:rPr sz="1600" dirty="0" err="1"/>
              <a:t>uint</a:t>
            </a:r>
            <a:r>
              <a:rPr sz="1600" dirty="0"/>
              <a:t>` size depends on the system architecture.</a:t>
            </a:r>
          </a:p>
          <a:p>
            <a:pPr>
              <a:defRPr sz="1800">
                <a:solidFill>
                  <a:srgbClr val="000000"/>
                </a:solidFill>
              </a:defRPr>
            </a:pPr>
            <a:r>
              <a:rPr sz="1600" dirty="0"/>
              <a:t>- Use fixed-size integers for precise memory control or external data formats.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Rune and Byte Example</a:t>
            </a:r>
          </a:p>
        </p:txBody>
      </p:sp>
      <p:sp>
        <p:nvSpPr>
          <p:cNvPr id="3" name="TextBox 2"/>
          <p:cNvSpPr txBox="1"/>
          <p:nvPr/>
        </p:nvSpPr>
        <p:spPr>
          <a:xfrm>
            <a:off x="971552" y="1641022"/>
            <a:ext cx="7200896" cy="2215991"/>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var r rune = '₹'</a:t>
            </a:r>
            <a:br>
              <a:rPr dirty="0"/>
            </a:br>
            <a:r>
              <a:rPr dirty="0"/>
              <a:t>var b byte = 'A'</a:t>
            </a:r>
            <a:br>
              <a:rPr dirty="0"/>
            </a:br>
            <a:r>
              <a:rPr dirty="0" err="1"/>
              <a:t>fmt.Println</a:t>
            </a:r>
            <a:r>
              <a:rPr dirty="0"/>
              <a:t>(r, b)</a:t>
            </a:r>
            <a:br>
              <a:rPr dirty="0"/>
            </a:br>
            <a:br>
              <a:rPr dirty="0"/>
            </a:b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 Conversion in Go</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Explicit Type Conversion:</a:t>
            </a:r>
          </a:p>
          <a:p>
            <a:pPr>
              <a:defRPr sz="1800">
                <a:solidFill>
                  <a:srgbClr val="000000"/>
                </a:solidFill>
              </a:defRPr>
            </a:pPr>
            <a:r>
              <a:t>- Go does </a:t>
            </a:r>
            <a:r>
              <a:rPr b="1"/>
              <a:t>not allow implicit type conversion</a:t>
            </a:r>
          </a:p>
          <a:p>
            <a:pPr>
              <a:defRPr sz="1800">
                <a:solidFill>
                  <a:srgbClr val="000000"/>
                </a:solidFill>
              </a:defRPr>
            </a:pPr>
            <a:r>
              <a:t>- Syntax: `T(value)`</a:t>
            </a:r>
          </a:p>
          <a:p>
            <a:pPr>
              <a:defRPr sz="1800">
                <a:solidFill>
                  <a:srgbClr val="000000"/>
                </a:solidFill>
              </a:defRPr>
            </a:pPr>
            <a:endParaRPr/>
          </a:p>
          <a:p>
            <a:pPr>
              <a:defRPr sz="1800">
                <a:solidFill>
                  <a:srgbClr val="000000"/>
                </a:solidFill>
              </a:defRPr>
            </a:pPr>
            <a:r>
              <a:t>Improves type safety and avoids unexpected behaviors.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 Conversion Example</a:t>
            </a:r>
          </a:p>
        </p:txBody>
      </p:sp>
      <p:sp>
        <p:nvSpPr>
          <p:cNvPr id="3" name="TextBox 2"/>
          <p:cNvSpPr txBox="1"/>
          <p:nvPr/>
        </p:nvSpPr>
        <p:spPr>
          <a:xfrm>
            <a:off x="971551" y="1641021"/>
            <a:ext cx="7200898" cy="2215991"/>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var x int = 42</a:t>
            </a:r>
            <a:br>
              <a:rPr dirty="0"/>
            </a:br>
            <a:r>
              <a:rPr dirty="0"/>
              <a:t>var y float64 = float64(x)</a:t>
            </a:r>
            <a:br>
              <a:rPr dirty="0"/>
            </a:br>
            <a:r>
              <a:rPr dirty="0" err="1"/>
              <a:t>fmt.Println</a:t>
            </a:r>
            <a:r>
              <a:rPr dirty="0"/>
              <a:t>(y)</a:t>
            </a:r>
            <a:br>
              <a:rPr dirty="0"/>
            </a:br>
            <a:br>
              <a:rPr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Integer Type Example</a:t>
            </a:r>
          </a:p>
        </p:txBody>
      </p:sp>
      <p:sp>
        <p:nvSpPr>
          <p:cNvPr id="3" name="TextBox 2"/>
          <p:cNvSpPr txBox="1"/>
          <p:nvPr/>
        </p:nvSpPr>
        <p:spPr>
          <a:xfrm>
            <a:off x="971552" y="1910443"/>
            <a:ext cx="7135584" cy="1910443"/>
          </a:xfrm>
          <a:prstGeom prst="rect">
            <a:avLst/>
          </a:prstGeom>
          <a:solidFill>
            <a:srgbClr val="2E2E2E"/>
          </a:solidFill>
        </p:spPr>
        <p:txBody>
          <a:bodyPr wrap="square">
            <a:spAutoFit/>
          </a:bodyPr>
          <a:lstStyle/>
          <a:p>
            <a:endParaRPr/>
          </a:p>
          <a:p>
            <a:pPr algn="l">
              <a:defRPr sz="2400">
                <a:solidFill>
                  <a:srgbClr val="FFFFFF"/>
                </a:solidFill>
                <a:latin typeface="Courier New"/>
              </a:defRPr>
            </a:pPr>
            <a:r>
              <a:t>var a int = 10</a:t>
            </a:r>
            <a:br/>
            <a:r>
              <a:t>var b int64 = 9223372036854775807</a:t>
            </a:r>
            <a:br/>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Floating Point Types</a:t>
            </a:r>
          </a:p>
        </p:txBody>
      </p:sp>
      <p:sp>
        <p:nvSpPr>
          <p:cNvPr id="3" name="Content Placeholder 2"/>
          <p:cNvSpPr>
            <a:spLocks noGrp="1"/>
          </p:cNvSpPr>
          <p:nvPr>
            <p:ph idx="1"/>
          </p:nvPr>
        </p:nvSpPr>
        <p:spPr/>
        <p:txBody>
          <a:bodyPr wrap="square">
            <a:normAutofit/>
          </a:bodyPr>
          <a:lstStyle/>
          <a:p>
            <a:pPr>
              <a:defRPr sz="1800">
                <a:solidFill>
                  <a:srgbClr val="000000"/>
                </a:solidFill>
              </a:defRPr>
            </a:pPr>
            <a:r>
              <a:rPr dirty="0"/>
              <a:t>- `float32`: ~6 digits precision</a:t>
            </a:r>
          </a:p>
          <a:p>
            <a:pPr>
              <a:defRPr sz="1800">
                <a:solidFill>
                  <a:srgbClr val="000000"/>
                </a:solidFill>
              </a:defRPr>
            </a:pPr>
            <a:r>
              <a:rPr dirty="0"/>
              <a:t>- `float64`: ~15 digits, default for float operations</a:t>
            </a:r>
          </a:p>
          <a:p>
            <a:pPr>
              <a:defRPr sz="1800">
                <a:solidFill>
                  <a:srgbClr val="000000"/>
                </a:solidFill>
              </a:defRPr>
            </a:pPr>
            <a:endParaRPr dirty="0"/>
          </a:p>
          <a:p>
            <a:pPr algn="ctr">
              <a:defRPr sz="2400" b="1">
                <a:solidFill>
                  <a:srgbClr val="000000"/>
                </a:solidFill>
              </a:defRPr>
            </a:pPr>
            <a:r>
              <a:rPr dirty="0"/>
              <a:t>Use Case:</a:t>
            </a:r>
          </a:p>
          <a:p>
            <a:pPr>
              <a:defRPr sz="1800">
                <a:solidFill>
                  <a:srgbClr val="000000"/>
                </a:solidFill>
              </a:defRPr>
            </a:pPr>
            <a:r>
              <a:rPr dirty="0"/>
              <a:t>- `float64` preferred for scientific &amp; precise decimal calculations.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Floating Point Type Example</a:t>
            </a:r>
          </a:p>
        </p:txBody>
      </p:sp>
      <p:sp>
        <p:nvSpPr>
          <p:cNvPr id="3" name="TextBox 2"/>
          <p:cNvSpPr txBox="1"/>
          <p:nvPr/>
        </p:nvSpPr>
        <p:spPr>
          <a:xfrm>
            <a:off x="1061357" y="1943099"/>
            <a:ext cx="6964136" cy="1846659"/>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var pi float32 = 3.14</a:t>
            </a:r>
            <a:br>
              <a:rPr dirty="0"/>
            </a:br>
            <a:r>
              <a:rPr dirty="0"/>
              <a:t>var gravity float64 = 9.80665</a:t>
            </a:r>
            <a:br>
              <a:rPr dirty="0"/>
            </a:br>
            <a:br>
              <a:rPr dirty="0"/>
            </a:b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Complex Number Types</a:t>
            </a:r>
          </a:p>
        </p:txBody>
      </p:sp>
      <p:sp>
        <p:nvSpPr>
          <p:cNvPr id="3" name="Content Placeholder 2"/>
          <p:cNvSpPr>
            <a:spLocks noGrp="1"/>
          </p:cNvSpPr>
          <p:nvPr>
            <p:ph idx="1"/>
          </p:nvPr>
        </p:nvSpPr>
        <p:spPr/>
        <p:txBody>
          <a:bodyPr wrap="square">
            <a:normAutofit/>
          </a:bodyPr>
          <a:lstStyle/>
          <a:p>
            <a:pPr>
              <a:defRPr sz="1800">
                <a:solidFill>
                  <a:srgbClr val="000000"/>
                </a:solidFill>
              </a:defRPr>
            </a:pPr>
            <a:r>
              <a:rPr dirty="0"/>
              <a:t>- `complex64` → `float32` parts</a:t>
            </a:r>
          </a:p>
          <a:p>
            <a:pPr>
              <a:defRPr sz="1800">
                <a:solidFill>
                  <a:srgbClr val="000000"/>
                </a:solidFill>
              </a:defRPr>
            </a:pPr>
            <a:r>
              <a:rPr dirty="0"/>
              <a:t>- `complex128` → `float64` parts</a:t>
            </a:r>
          </a:p>
          <a:p>
            <a:pPr>
              <a:defRPr sz="1800">
                <a:solidFill>
                  <a:srgbClr val="000000"/>
                </a:solidFill>
              </a:defRPr>
            </a:pPr>
            <a:endParaRPr dirty="0"/>
          </a:p>
          <a:p>
            <a:pPr algn="ctr">
              <a:defRPr sz="2400" b="1">
                <a:solidFill>
                  <a:srgbClr val="000000"/>
                </a:solidFill>
              </a:defRPr>
            </a:pPr>
            <a:r>
              <a:rPr dirty="0"/>
              <a:t>Methods:</a:t>
            </a:r>
          </a:p>
          <a:p>
            <a:pPr>
              <a:defRPr sz="1800">
                <a:solidFill>
                  <a:srgbClr val="000000"/>
                </a:solidFill>
              </a:defRPr>
            </a:pPr>
            <a:r>
              <a:rPr dirty="0"/>
              <a:t>- Use `real()` and `</a:t>
            </a:r>
            <a:r>
              <a:rPr dirty="0" err="1"/>
              <a:t>imag</a:t>
            </a:r>
            <a:r>
              <a:rPr dirty="0"/>
              <a:t>()` to extract parts.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Complex Number Example</a:t>
            </a:r>
          </a:p>
        </p:txBody>
      </p:sp>
      <p:sp>
        <p:nvSpPr>
          <p:cNvPr id="3" name="TextBox 2"/>
          <p:cNvSpPr txBox="1"/>
          <p:nvPr/>
        </p:nvSpPr>
        <p:spPr>
          <a:xfrm>
            <a:off x="1036863" y="1926771"/>
            <a:ext cx="7135585" cy="1846659"/>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var z complex64 = 1 + 2i</a:t>
            </a:r>
            <a:br>
              <a:rPr dirty="0"/>
            </a:br>
            <a:r>
              <a:rPr dirty="0" err="1"/>
              <a:t>fmt.Println</a:t>
            </a:r>
            <a:r>
              <a:rPr dirty="0"/>
              <a:t>(real(z), </a:t>
            </a:r>
            <a:r>
              <a:rPr dirty="0" err="1"/>
              <a:t>imag</a:t>
            </a:r>
            <a:r>
              <a:rPr dirty="0"/>
              <a:t>(z))</a:t>
            </a:r>
            <a:br>
              <a:rPr dirty="0"/>
            </a:br>
            <a:br>
              <a:rPr dirty="0"/>
            </a:b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Boolean Type</a:t>
            </a:r>
          </a:p>
        </p:txBody>
      </p:sp>
      <p:sp>
        <p:nvSpPr>
          <p:cNvPr id="3" name="Content Placeholder 2"/>
          <p:cNvSpPr>
            <a:spLocks noGrp="1"/>
          </p:cNvSpPr>
          <p:nvPr>
            <p:ph idx="1"/>
          </p:nvPr>
        </p:nvSpPr>
        <p:spPr/>
        <p:txBody>
          <a:bodyPr wrap="square">
            <a:normAutofit fontScale="92500" lnSpcReduction="20000"/>
          </a:bodyPr>
          <a:lstStyle/>
          <a:p>
            <a:endParaRPr dirty="0"/>
          </a:p>
          <a:p>
            <a:pPr algn="ctr">
              <a:defRPr sz="2400" b="1">
                <a:solidFill>
                  <a:srgbClr val="000000"/>
                </a:solidFill>
              </a:defRPr>
            </a:pPr>
            <a:r>
              <a:rPr dirty="0"/>
              <a:t>Boolean Type in Go:</a:t>
            </a:r>
          </a:p>
          <a:p>
            <a:pPr>
              <a:defRPr sz="1800">
                <a:solidFill>
                  <a:srgbClr val="000000"/>
                </a:solidFill>
              </a:defRPr>
            </a:pPr>
            <a:r>
              <a:rPr dirty="0"/>
              <a:t>- Type: `bool`</a:t>
            </a:r>
          </a:p>
          <a:p>
            <a:pPr>
              <a:defRPr sz="1800">
                <a:solidFill>
                  <a:srgbClr val="000000"/>
                </a:solidFill>
              </a:defRPr>
            </a:pPr>
            <a:r>
              <a:rPr dirty="0"/>
              <a:t>- Values: `true`, `false`</a:t>
            </a:r>
          </a:p>
          <a:p>
            <a:pPr>
              <a:defRPr sz="1800">
                <a:solidFill>
                  <a:srgbClr val="000000"/>
                </a:solidFill>
              </a:defRPr>
            </a:pPr>
            <a:r>
              <a:rPr dirty="0"/>
              <a:t>- Default (zero) value: `false`</a:t>
            </a:r>
          </a:p>
          <a:p>
            <a:pPr>
              <a:defRPr sz="1800">
                <a:solidFill>
                  <a:srgbClr val="000000"/>
                </a:solidFill>
              </a:defRPr>
            </a:pPr>
            <a:endParaRPr dirty="0"/>
          </a:p>
          <a:p>
            <a:pPr>
              <a:defRPr sz="1800">
                <a:solidFill>
                  <a:srgbClr val="000000"/>
                </a:solidFill>
              </a:defRPr>
            </a:pPr>
            <a:r>
              <a:rPr dirty="0"/>
              <a:t>Commonly used in control flows like `if`, `for`, and logical operations.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62</TotalTime>
  <Words>2669</Words>
  <Application>Microsoft Office PowerPoint</Application>
  <PresentationFormat>On-screen Show (16:9)</PresentationFormat>
  <Paragraphs>265</Paragraphs>
  <Slides>32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Aptos</vt:lpstr>
      <vt:lpstr>Arial</vt:lpstr>
      <vt:lpstr>Courier New</vt:lpstr>
      <vt:lpstr>Garamond</vt:lpstr>
      <vt:lpstr>Organic</vt:lpstr>
      <vt:lpstr>Overview of Go Data Types</vt:lpstr>
      <vt:lpstr>Overview of Go Data Types</vt:lpstr>
      <vt:lpstr>Integer Types</vt:lpstr>
      <vt:lpstr>Integer Type Example</vt:lpstr>
      <vt:lpstr>Floating Point Types</vt:lpstr>
      <vt:lpstr>Floating Point Type Example</vt:lpstr>
      <vt:lpstr>Complex Number Types</vt:lpstr>
      <vt:lpstr>Complex Number Example</vt:lpstr>
      <vt:lpstr>Boolean Type</vt:lpstr>
      <vt:lpstr>Boolean Type Example</vt:lpstr>
      <vt:lpstr>String Type</vt:lpstr>
      <vt:lpstr>String Type Example</vt:lpstr>
      <vt:lpstr>Array Type</vt:lpstr>
      <vt:lpstr>Array Type Example</vt:lpstr>
      <vt:lpstr>Slice Type</vt:lpstr>
      <vt:lpstr>Slice Type Example</vt:lpstr>
      <vt:lpstr>Map Type</vt:lpstr>
      <vt:lpstr>Map Type Example</vt:lpstr>
      <vt:lpstr>Struct Type</vt:lpstr>
      <vt:lpstr>Struct Type Example</vt:lpstr>
      <vt:lpstr>Pointer Type</vt:lpstr>
      <vt:lpstr>Pointer Type Example</vt:lpstr>
      <vt:lpstr>Function Type</vt:lpstr>
      <vt:lpstr>Function Type Example</vt:lpstr>
      <vt:lpstr>Interface Type</vt:lpstr>
      <vt:lpstr>Interface Type Example</vt:lpstr>
      <vt:lpstr>Channel Type</vt:lpstr>
      <vt:lpstr>Channel Type Example</vt:lpstr>
      <vt:lpstr>Rune and Byte Types</vt:lpstr>
      <vt:lpstr>Rune and Byte Example</vt:lpstr>
      <vt:lpstr>Type Conversion in Go</vt:lpstr>
      <vt:lpstr>Type Conversion Example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26</cp:revision>
  <dcterms:created xsi:type="dcterms:W3CDTF">2013-01-27T09:14:16Z</dcterms:created>
  <dcterms:modified xsi:type="dcterms:W3CDTF">2025-04-29T12:46:34Z</dcterms:modified>
  <cp:category/>
</cp:coreProperties>
</file>