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7" r:id="rId9"/>
    <p:sldId id="265" r:id="rId10"/>
    <p:sldId id="269" r:id="rId11"/>
    <p:sldId id="266" r:id="rId12"/>
    <p:sldId id="270" r:id="rId13"/>
    <p:sldId id="263" r:id="rId14"/>
    <p:sldId id="271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7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19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6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28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990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649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7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6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85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15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71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Zero Value in 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Golang Interview Questions Series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E4666-B2FE-54A1-B0FE-08A97DFA0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5E4D-9373-18C1-95FA-056BDA07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479425"/>
            <a:ext cx="7200897" cy="977900"/>
          </a:xfrm>
        </p:spPr>
        <p:txBody>
          <a:bodyPr/>
          <a:lstStyle/>
          <a:p>
            <a:r>
              <a:rPr dirty="0"/>
              <a:t>Quick Challenge: Test Your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3E9444-E236-10DD-6D8B-AC495F654257}"/>
              </a:ext>
            </a:extLst>
          </p:cNvPr>
          <p:cNvSpPr txBox="1"/>
          <p:nvPr/>
        </p:nvSpPr>
        <p:spPr>
          <a:xfrm>
            <a:off x="935830" y="1535906"/>
            <a:ext cx="7272338" cy="3046988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pPr algn="l">
              <a:defRPr sz="1400">
                <a:solidFill>
                  <a:srgbClr val="FFFFFF"/>
                </a:solidFill>
                <a:latin typeface="Courier New"/>
              </a:defRPr>
            </a:pPr>
            <a:r>
              <a:rPr lang="en-US" sz="1600" dirty="0"/>
              <a:t>2. What will be printed?</a:t>
            </a:r>
          </a:p>
          <a:p>
            <a:pPr algn="l">
              <a:defRPr sz="1400">
                <a:solidFill>
                  <a:srgbClr val="FFFFFF"/>
                </a:solidFill>
                <a:latin typeface="Courier New"/>
              </a:defRPr>
            </a:pPr>
            <a:br>
              <a:rPr lang="en-US" sz="1600" dirty="0"/>
            </a:br>
            <a:r>
              <a:rPr lang="en-US" sz="1600" dirty="0"/>
              <a:t>```go</a:t>
            </a:r>
            <a:br>
              <a:rPr lang="en-US" sz="1600" dirty="0"/>
            </a:br>
            <a:r>
              <a:rPr lang="en-US" sz="1600" dirty="0"/>
              <a:t>var s string</a:t>
            </a:r>
            <a:br>
              <a:rPr lang="en-US" sz="1600" dirty="0"/>
            </a:br>
            <a:r>
              <a:rPr lang="en-US" sz="1600" dirty="0" err="1"/>
              <a:t>fmt.Println</a:t>
            </a:r>
            <a:r>
              <a:rPr lang="en-US" sz="1600" dirty="0"/>
              <a:t>(s)</a:t>
            </a:r>
            <a:br>
              <a:rPr lang="en-US" sz="1600" dirty="0"/>
            </a:br>
            <a:r>
              <a:rPr lang="en-US" sz="1600" dirty="0"/>
              <a:t>```</a:t>
            </a:r>
            <a:br>
              <a:rPr lang="en-US" sz="1600" dirty="0"/>
            </a:br>
            <a:r>
              <a:rPr lang="en-US" sz="1600" dirty="0"/>
              <a:t>   - A. nil  </a:t>
            </a:r>
            <a:br>
              <a:rPr lang="en-US" sz="1600" dirty="0"/>
            </a:br>
            <a:r>
              <a:rPr lang="en-US" sz="1600" dirty="0"/>
              <a:t>   - B. empty string  </a:t>
            </a:r>
            <a:br>
              <a:rPr lang="en-US" sz="1600" dirty="0"/>
            </a:br>
            <a:r>
              <a:rPr lang="en-US" sz="1600" dirty="0"/>
              <a:t>   - C. undefined  </a:t>
            </a:r>
            <a:br>
              <a:rPr lang="en-US" sz="1600" dirty="0"/>
            </a:br>
            <a:r>
              <a:rPr lang="en-US" sz="1600" dirty="0"/>
              <a:t>   - D. error</a:t>
            </a:r>
          </a:p>
          <a:p>
            <a:pPr>
              <a:defRPr sz="1400">
                <a:solidFill>
                  <a:srgbClr val="FFFFFF"/>
                </a:solidFill>
                <a:latin typeface="Courier New"/>
              </a:defRPr>
            </a:pPr>
            <a:r>
              <a:rPr lang="en-US" sz="1600" dirty="0"/>
              <a:t>// 2. Correct answer: B. empty string</a:t>
            </a:r>
            <a:br>
              <a:rPr lang="en-US" sz="1600" dirty="0"/>
            </a:br>
            <a:r>
              <a:rPr lang="en-US" sz="1600" dirty="0"/>
              <a:t>// Explanation: string zero value is "" (empty string).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22051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FB936-46E4-DD43-FEE3-9428E8EEA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99DD-CA67-E079-2A2D-51EDD308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Challenge: Test Your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757BF-96F2-B0F2-44E9-B1C245A2FB94}"/>
              </a:ext>
            </a:extLst>
          </p:cNvPr>
          <p:cNvSpPr txBox="1"/>
          <p:nvPr/>
        </p:nvSpPr>
        <p:spPr>
          <a:xfrm>
            <a:off x="800101" y="1628775"/>
            <a:ext cx="7693818" cy="2554545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Courier New"/>
              </a:defRPr>
            </a:pPr>
            <a:br>
              <a:rPr sz="2000" dirty="0"/>
            </a:br>
            <a:r>
              <a:rPr sz="2000" dirty="0"/>
              <a:t>3. Which of the following types has `nil` as its zero value?</a:t>
            </a:r>
            <a:br>
              <a:rPr sz="2000" dirty="0"/>
            </a:br>
            <a:r>
              <a:rPr sz="2000" dirty="0"/>
              <a:t>   - A. string  </a:t>
            </a:r>
            <a:br>
              <a:rPr sz="2000" dirty="0"/>
            </a:br>
            <a:r>
              <a:rPr sz="2000" dirty="0"/>
              <a:t>   - B. int  </a:t>
            </a:r>
            <a:br>
              <a:rPr sz="2000" dirty="0"/>
            </a:br>
            <a:r>
              <a:rPr sz="2000" dirty="0"/>
              <a:t>   - C. map  </a:t>
            </a:r>
            <a:br>
              <a:rPr sz="2000" dirty="0"/>
            </a:br>
            <a:r>
              <a:rPr lang="en-IN" sz="2000" dirty="0"/>
              <a:t>	- D. bool</a:t>
            </a:r>
            <a:br>
              <a:rPr sz="2000" dirty="0"/>
            </a:b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037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6F9BF-DB4A-BBC9-FC8B-15B01FE97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992D-12CE-232B-FEAD-A7BD3B81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Challenge: Test Your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054CE-6862-E969-0F41-3830AA43337F}"/>
              </a:ext>
            </a:extLst>
          </p:cNvPr>
          <p:cNvSpPr txBox="1"/>
          <p:nvPr/>
        </p:nvSpPr>
        <p:spPr>
          <a:xfrm>
            <a:off x="800101" y="1714500"/>
            <a:ext cx="7693818" cy="2554545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Courier New"/>
              </a:defRPr>
            </a:pPr>
            <a:br>
              <a:rPr sz="1600" dirty="0"/>
            </a:br>
            <a:r>
              <a:rPr sz="1600" dirty="0"/>
              <a:t>3. Which of the following types has `nil` as its zero value?</a:t>
            </a:r>
            <a:br>
              <a:rPr sz="1600" dirty="0"/>
            </a:br>
            <a:r>
              <a:rPr sz="1600" dirty="0"/>
              <a:t>   - A. string  </a:t>
            </a:r>
            <a:br>
              <a:rPr sz="1600" dirty="0"/>
            </a:br>
            <a:r>
              <a:rPr sz="1600" dirty="0"/>
              <a:t>   - B. int  </a:t>
            </a:r>
            <a:br>
              <a:rPr sz="1600" dirty="0"/>
            </a:br>
            <a:r>
              <a:rPr sz="1600" dirty="0"/>
              <a:t>   - C. map  </a:t>
            </a:r>
            <a:br>
              <a:rPr sz="1600" dirty="0"/>
            </a:br>
            <a:r>
              <a:rPr lang="en-IN" sz="1600" dirty="0"/>
              <a:t>	- D. bool</a:t>
            </a:r>
          </a:p>
          <a:p>
            <a:pPr>
              <a:defRPr sz="1400">
                <a:solidFill>
                  <a:srgbClr val="FFFFFF"/>
                </a:solidFill>
                <a:latin typeface="Courier New"/>
              </a:defRPr>
            </a:pPr>
            <a:endParaRPr lang="en-IN" sz="1600" dirty="0"/>
          </a:p>
          <a:p>
            <a:pPr>
              <a:defRPr sz="1400">
                <a:solidFill>
                  <a:srgbClr val="FFFFFF"/>
                </a:solidFill>
                <a:latin typeface="Courier New"/>
              </a:defRPr>
            </a:pPr>
            <a:r>
              <a:rPr lang="en-US" sz="1600" dirty="0"/>
              <a:t>// 3. Correct answer: C. map</a:t>
            </a:r>
            <a:br>
              <a:rPr lang="en-US" sz="1600" dirty="0"/>
            </a:br>
            <a:r>
              <a:rPr lang="en-US" sz="1600" dirty="0"/>
              <a:t>// Explanation: map is a reference type; its zero value</a:t>
            </a:r>
            <a:br>
              <a:rPr sz="1600" dirty="0"/>
            </a:b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09130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357981"/>
            <a:ext cx="7200897" cy="977900"/>
          </a:xfrm>
        </p:spPr>
        <p:txBody>
          <a:bodyPr>
            <a:normAutofit/>
          </a:bodyPr>
          <a:lstStyle/>
          <a:p>
            <a:r>
              <a:rPr dirty="0"/>
              <a:t>Quick Challenge: Test Your Understanding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1" y="1250156"/>
            <a:ext cx="7415211" cy="3139321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dirty="0"/>
              <a:t>4. What is the output?</a:t>
            </a:r>
            <a:endParaRPr lang="en-IN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br>
              <a:rPr dirty="0"/>
            </a:br>
            <a:r>
              <a:rPr dirty="0"/>
              <a:t>```go</a:t>
            </a:r>
            <a:br>
              <a:rPr dirty="0"/>
            </a:br>
            <a:r>
              <a:rPr dirty="0"/>
              <a:t>var </a:t>
            </a:r>
            <a:r>
              <a:rPr dirty="0" err="1"/>
              <a:t>nums</a:t>
            </a:r>
            <a:r>
              <a:rPr dirty="0"/>
              <a:t> []int</a:t>
            </a:r>
            <a:br>
              <a:rPr dirty="0"/>
            </a:br>
            <a:r>
              <a:rPr dirty="0" err="1"/>
              <a:t>fmt.Println</a:t>
            </a:r>
            <a:r>
              <a:rPr dirty="0"/>
              <a:t>(</a:t>
            </a:r>
            <a:r>
              <a:rPr dirty="0" err="1"/>
              <a:t>nums</a:t>
            </a:r>
            <a:r>
              <a:rPr dirty="0"/>
              <a:t> == nil)</a:t>
            </a:r>
            <a:br>
              <a:rPr dirty="0"/>
            </a:br>
            <a:r>
              <a:rPr dirty="0"/>
              <a:t>```</a:t>
            </a:r>
            <a:endParaRPr lang="en-IN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br>
              <a:rPr dirty="0"/>
            </a:br>
            <a:r>
              <a:rPr dirty="0"/>
              <a:t>   - A. true  </a:t>
            </a:r>
            <a:br>
              <a:rPr dirty="0"/>
            </a:br>
            <a:r>
              <a:rPr dirty="0"/>
              <a:t>   - B. false  </a:t>
            </a:r>
            <a:br>
              <a:rPr dirty="0"/>
            </a:br>
            <a:r>
              <a:rPr dirty="0"/>
              <a:t>   - C. error  </a:t>
            </a:r>
            <a:br>
              <a:rPr dirty="0"/>
            </a:br>
            <a:r>
              <a:rPr dirty="0"/>
              <a:t>   - D. []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070B7-7DF9-A492-9039-504779DFA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958D-B25D-3C60-A2C3-7252FB27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2" y="357981"/>
            <a:ext cx="7200897" cy="977900"/>
          </a:xfrm>
        </p:spPr>
        <p:txBody>
          <a:bodyPr>
            <a:normAutofit/>
          </a:bodyPr>
          <a:lstStyle/>
          <a:p>
            <a:r>
              <a:rPr dirty="0"/>
              <a:t>Quick Challenge: Test Your Understanding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366F9-0E71-94E4-44E0-4F6D377C41CB}"/>
              </a:ext>
            </a:extLst>
          </p:cNvPr>
          <p:cNvSpPr txBox="1"/>
          <p:nvPr/>
        </p:nvSpPr>
        <p:spPr>
          <a:xfrm>
            <a:off x="971551" y="1250156"/>
            <a:ext cx="7415211" cy="3139321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dirty="0"/>
              <a:t>4. What is the output?</a:t>
            </a:r>
            <a:endParaRPr lang="en-IN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br>
              <a:rPr dirty="0"/>
            </a:br>
            <a:r>
              <a:rPr dirty="0"/>
              <a:t>```go</a:t>
            </a:r>
            <a:br>
              <a:rPr dirty="0"/>
            </a:br>
            <a:r>
              <a:rPr dirty="0"/>
              <a:t>var </a:t>
            </a:r>
            <a:r>
              <a:rPr dirty="0" err="1"/>
              <a:t>nums</a:t>
            </a:r>
            <a:r>
              <a:rPr dirty="0"/>
              <a:t> []int</a:t>
            </a:r>
            <a:br>
              <a:rPr dirty="0"/>
            </a:br>
            <a:r>
              <a:rPr dirty="0" err="1"/>
              <a:t>fmt.Println</a:t>
            </a:r>
            <a:r>
              <a:rPr dirty="0"/>
              <a:t>(</a:t>
            </a:r>
            <a:r>
              <a:rPr dirty="0" err="1"/>
              <a:t>nums</a:t>
            </a:r>
            <a:r>
              <a:rPr dirty="0"/>
              <a:t> == nil)</a:t>
            </a:r>
            <a:br>
              <a:rPr dirty="0"/>
            </a:br>
            <a:r>
              <a:rPr dirty="0"/>
              <a:t>```</a:t>
            </a:r>
            <a:endParaRPr lang="en-IN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br>
              <a:rPr dirty="0"/>
            </a:br>
            <a:r>
              <a:rPr dirty="0"/>
              <a:t>   - A. true  </a:t>
            </a:r>
            <a:br>
              <a:rPr dirty="0"/>
            </a:br>
            <a:r>
              <a:rPr dirty="0"/>
              <a:t>   - B. false  </a:t>
            </a:r>
            <a:br>
              <a:rPr dirty="0"/>
            </a:br>
            <a:r>
              <a:rPr dirty="0"/>
              <a:t>   - C. error  </a:t>
            </a:r>
            <a:br>
              <a:rPr dirty="0"/>
            </a:br>
            <a:r>
              <a:rPr dirty="0"/>
              <a:t>   - D. []</a:t>
            </a:r>
          </a:p>
        </p:txBody>
      </p:sp>
    </p:spTree>
    <p:extLst>
      <p:ext uri="{BB962C8B-B14F-4D97-AF65-F5344CB8AC3E}">
        <p14:creationId xmlns:p14="http://schemas.microsoft.com/office/powerpoint/2010/main" val="302362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66620-BA8D-AA6C-4C51-5FCC27E86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2BD0-266A-CC49-56AB-63C00AF7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2" y="357981"/>
            <a:ext cx="7200897" cy="977900"/>
          </a:xfrm>
        </p:spPr>
        <p:txBody>
          <a:bodyPr>
            <a:normAutofit/>
          </a:bodyPr>
          <a:lstStyle/>
          <a:p>
            <a:r>
              <a:rPr dirty="0"/>
              <a:t>Quick Challenge: Test Your Understanding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F1ACE-72EF-1D39-94C9-DC910FFD85B1}"/>
              </a:ext>
            </a:extLst>
          </p:cNvPr>
          <p:cNvSpPr txBox="1"/>
          <p:nvPr/>
        </p:nvSpPr>
        <p:spPr>
          <a:xfrm>
            <a:off x="971551" y="1164431"/>
            <a:ext cx="7415211" cy="3539430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sz="1600" dirty="0"/>
              <a:t>4. What is the output?</a:t>
            </a:r>
            <a:endParaRPr lang="en-IN" sz="1600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br>
              <a:rPr sz="1600" dirty="0"/>
            </a:br>
            <a:r>
              <a:rPr sz="1600" dirty="0"/>
              <a:t>```go</a:t>
            </a:r>
            <a:br>
              <a:rPr sz="1600" dirty="0"/>
            </a:br>
            <a:r>
              <a:rPr sz="1600" dirty="0"/>
              <a:t>var </a:t>
            </a:r>
            <a:r>
              <a:rPr sz="1600" dirty="0" err="1"/>
              <a:t>nums</a:t>
            </a:r>
            <a:r>
              <a:rPr sz="1600" dirty="0"/>
              <a:t> []int</a:t>
            </a:r>
            <a:br>
              <a:rPr sz="1600" dirty="0"/>
            </a:br>
            <a:r>
              <a:rPr sz="1600" dirty="0" err="1"/>
              <a:t>fmt.Println</a:t>
            </a:r>
            <a:r>
              <a:rPr sz="1600" dirty="0"/>
              <a:t>(</a:t>
            </a:r>
            <a:r>
              <a:rPr sz="1600" dirty="0" err="1"/>
              <a:t>nums</a:t>
            </a:r>
            <a:r>
              <a:rPr sz="1600" dirty="0"/>
              <a:t> == nil)</a:t>
            </a:r>
            <a:br>
              <a:rPr sz="1600" dirty="0"/>
            </a:br>
            <a:r>
              <a:rPr sz="1600" dirty="0"/>
              <a:t>```</a:t>
            </a:r>
            <a:endParaRPr lang="en-IN" sz="1600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br>
              <a:rPr sz="1600" dirty="0"/>
            </a:br>
            <a:r>
              <a:rPr sz="1600" dirty="0"/>
              <a:t>   - A. true  </a:t>
            </a:r>
            <a:br>
              <a:rPr sz="1600" dirty="0"/>
            </a:br>
            <a:r>
              <a:rPr sz="1600" dirty="0"/>
              <a:t>   - B. false  </a:t>
            </a:r>
            <a:br>
              <a:rPr sz="1600" dirty="0"/>
            </a:br>
            <a:r>
              <a:rPr sz="1600" dirty="0"/>
              <a:t>   - C. error  </a:t>
            </a:r>
            <a:br>
              <a:rPr sz="1600" dirty="0"/>
            </a:br>
            <a:r>
              <a:rPr sz="1600" dirty="0"/>
              <a:t>   - D. []</a:t>
            </a:r>
            <a:endParaRPr lang="en-IN" sz="1600" dirty="0"/>
          </a:p>
          <a:p>
            <a:pPr>
              <a:defRPr sz="1800">
                <a:solidFill>
                  <a:srgbClr val="FFFFFF"/>
                </a:solidFill>
                <a:latin typeface="Courier New"/>
              </a:defRPr>
            </a:pPr>
            <a:r>
              <a:rPr lang="en-US" sz="1600" dirty="0"/>
              <a:t>4. Correct answer: A. true</a:t>
            </a:r>
            <a:br>
              <a:rPr lang="en-US" sz="1600" dirty="0"/>
            </a:br>
            <a:r>
              <a:rPr lang="en-US" sz="1600" dirty="0"/>
              <a:t>// Explanation: Uninitialized slice is nil, so </a:t>
            </a:r>
            <a:r>
              <a:rPr lang="en-US" sz="1600" dirty="0" err="1"/>
              <a:t>nums</a:t>
            </a:r>
            <a:r>
              <a:rPr lang="en-US" sz="1600" dirty="0"/>
              <a:t> == nil is true.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15395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Zero Value in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In Go, every variable is automatically assigned a default value when it is declared but not explicitly initialized.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This default is known as the </a:t>
            </a:r>
            <a:r>
              <a:rPr b="1" dirty="0"/>
              <a:t>zero value</a:t>
            </a:r>
            <a:r>
              <a:rPr dirty="0"/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Unlike some languages where uninitialized variables may lead to unpredictable behavior, Go ensures safety and reliability by always initializing variables.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This behavior helps prevent bugs and makes the language more beginner-friendly.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Zero Value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✅ Helps prevent undefined or garbage values that may occur in other programming languages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🛡️ Makes code safer by ensuring variables always start with a known state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💡 Supports Go's design philosophy of simplicity, safety, and readability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🧠 Encourages writing predictable and bug-resistant code without extra effort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🧰 Especially useful when working with structs, arrays, or large programs where forgetting to initialize can cause subtle issues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7650"/>
            <a:ext cx="7200897" cy="977900"/>
          </a:xfrm>
        </p:spPr>
        <p:txBody>
          <a:bodyPr/>
          <a:lstStyle/>
          <a:p>
            <a:r>
              <a:rPr dirty="0"/>
              <a:t>Zero Value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78882"/>
              </p:ext>
            </p:extLst>
          </p:nvPr>
        </p:nvGraphicFramePr>
        <p:xfrm>
          <a:off x="1042986" y="1028700"/>
          <a:ext cx="7129463" cy="3607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75847179"/>
                    </a:ext>
                  </a:extLst>
                </a:gridCol>
              </a:tblGrid>
              <a:tr h="327962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Zero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en-IN" dirty="0"/>
                        <a:t>Example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r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 b bool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r>
                        <a:rPr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""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 s string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 p *int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r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 </a:t>
                      </a:r>
                      <a:r>
                        <a:rPr lang="en-IN" dirty="0" err="1"/>
                        <a:t>sl</a:t>
                      </a:r>
                      <a:r>
                        <a:rPr lang="en-IN" dirty="0"/>
                        <a:t> []int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r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 m map[string]int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r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 </a:t>
                      </a:r>
                      <a:r>
                        <a:rPr lang="en-IN" dirty="0" err="1"/>
                        <a:t>ch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chan</a:t>
                      </a:r>
                      <a:r>
                        <a:rPr lang="en-IN" dirty="0"/>
                        <a:t> int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962">
                <a:tc>
                  <a:txBody>
                    <a:bodyPr/>
                    <a:lstStyle/>
                    <a:p>
                      <a: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 </a:t>
                      </a:r>
                      <a:r>
                        <a:rPr lang="en-IN" dirty="0" err="1"/>
                        <a:t>iface</a:t>
                      </a:r>
                      <a:r>
                        <a:rPr lang="en-IN" dirty="0"/>
                        <a:t> interface{}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969">
                <a:tc>
                  <a:txBody>
                    <a:bodyPr/>
                    <a:lstStyle/>
                    <a:p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 </a:t>
                      </a:r>
                      <a:r>
                        <a:rPr lang="en-IN" dirty="0" err="1"/>
                        <a:t>fn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func</a:t>
                      </a:r>
                      <a:r>
                        <a:rPr lang="en-IN" dirty="0"/>
                        <a:t>()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AB1850-6337-2DC5-79C5-CD5BE2485837}"/>
              </a:ext>
            </a:extLst>
          </p:cNvPr>
          <p:cNvSpPr txBox="1"/>
          <p:nvPr/>
        </p:nvSpPr>
        <p:spPr>
          <a:xfrm>
            <a:off x="5807870" y="1308377"/>
            <a:ext cx="4586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var </a:t>
            </a:r>
            <a:r>
              <a:rPr lang="en-IN" dirty="0" err="1"/>
              <a:t>i</a:t>
            </a:r>
            <a:r>
              <a:rPr lang="en-IN" dirty="0"/>
              <a:t> 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93022-EF23-9630-5ACE-BC73D1884F6D}"/>
              </a:ext>
            </a:extLst>
          </p:cNvPr>
          <p:cNvSpPr txBox="1"/>
          <p:nvPr/>
        </p:nvSpPr>
        <p:spPr>
          <a:xfrm>
            <a:off x="5786436" y="1637268"/>
            <a:ext cx="5239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var f </a:t>
            </a:r>
            <a:r>
              <a:rPr lang="en-IN" sz="1200" dirty="0"/>
              <a:t>float64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442822"/>
            <a:ext cx="7943850" cy="368300"/>
          </a:xfrm>
        </p:spPr>
        <p:txBody>
          <a:bodyPr>
            <a:normAutofit fontScale="90000"/>
          </a:bodyPr>
          <a:lstStyle/>
          <a:p>
            <a:r>
              <a:rPr dirty="0"/>
              <a:t>Zero Value in Structs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7269" y="864395"/>
            <a:ext cx="7400925" cy="3785652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pPr algn="l">
              <a:defRPr sz="1400">
                <a:solidFill>
                  <a:srgbClr val="FFFFFF"/>
                </a:solidFill>
                <a:latin typeface="Courier New"/>
              </a:defRPr>
            </a:pPr>
            <a:r>
              <a:rPr sz="1200" dirty="0"/>
              <a:t>package main</a:t>
            </a:r>
            <a:br>
              <a:rPr sz="1200" dirty="0"/>
            </a:br>
            <a:br>
              <a:rPr sz="1200" dirty="0"/>
            </a:br>
            <a:r>
              <a:rPr sz="1200" dirty="0"/>
              <a:t>import (</a:t>
            </a:r>
            <a:br>
              <a:rPr sz="1200" dirty="0"/>
            </a:br>
            <a:r>
              <a:rPr sz="1200" dirty="0"/>
              <a:t>    "</a:t>
            </a:r>
            <a:r>
              <a:rPr sz="1200" dirty="0" err="1"/>
              <a:t>fmt</a:t>
            </a:r>
            <a:r>
              <a:rPr sz="1200" dirty="0"/>
              <a:t>"</a:t>
            </a:r>
            <a:br>
              <a:rPr sz="1200" dirty="0"/>
            </a:br>
            <a:r>
              <a:rPr sz="1200" dirty="0"/>
              <a:t>)</a:t>
            </a:r>
            <a:br>
              <a:rPr sz="1200" dirty="0"/>
            </a:br>
            <a:br>
              <a:rPr sz="1200" dirty="0"/>
            </a:br>
            <a:r>
              <a:rPr sz="1200" dirty="0"/>
              <a:t>type </a:t>
            </a:r>
            <a:r>
              <a:rPr sz="1200" dirty="0" err="1"/>
              <a:t>DemoStruct</a:t>
            </a:r>
            <a:r>
              <a:rPr sz="1200" dirty="0"/>
              <a:t> struct {</a:t>
            </a:r>
            <a:br>
              <a:rPr sz="1200" dirty="0"/>
            </a:br>
            <a:r>
              <a:rPr sz="1200" dirty="0"/>
              <a:t>    </a:t>
            </a:r>
            <a:r>
              <a:rPr sz="1200" dirty="0" err="1"/>
              <a:t>IntField</a:t>
            </a:r>
            <a:r>
              <a:rPr sz="1200" dirty="0"/>
              <a:t>       int</a:t>
            </a:r>
            <a:br>
              <a:rPr sz="1200" dirty="0"/>
            </a:br>
            <a:r>
              <a:rPr sz="1200" dirty="0"/>
              <a:t>    </a:t>
            </a:r>
            <a:r>
              <a:rPr sz="1200" dirty="0" err="1"/>
              <a:t>FloatField</a:t>
            </a:r>
            <a:r>
              <a:rPr sz="1200" dirty="0"/>
              <a:t>     float64</a:t>
            </a:r>
            <a:br>
              <a:rPr sz="1200" dirty="0"/>
            </a:br>
            <a:r>
              <a:rPr sz="1200" dirty="0"/>
              <a:t>    </a:t>
            </a:r>
            <a:r>
              <a:rPr sz="1200" dirty="0" err="1"/>
              <a:t>BoolField</a:t>
            </a:r>
            <a:r>
              <a:rPr sz="1200" dirty="0"/>
              <a:t>      bool</a:t>
            </a:r>
            <a:br>
              <a:rPr sz="1200" dirty="0"/>
            </a:br>
            <a:r>
              <a:rPr sz="1200" dirty="0"/>
              <a:t>    </a:t>
            </a:r>
            <a:r>
              <a:rPr sz="1200" dirty="0" err="1"/>
              <a:t>StringField</a:t>
            </a:r>
            <a:r>
              <a:rPr sz="1200" dirty="0"/>
              <a:t>    string</a:t>
            </a:r>
            <a:br>
              <a:rPr sz="1200" dirty="0"/>
            </a:br>
            <a:r>
              <a:rPr sz="1200" dirty="0"/>
              <a:t>    </a:t>
            </a:r>
            <a:r>
              <a:rPr sz="1200" dirty="0" err="1"/>
              <a:t>PointerField</a:t>
            </a:r>
            <a:r>
              <a:rPr sz="1200" dirty="0"/>
              <a:t>   *int</a:t>
            </a:r>
            <a:br>
              <a:rPr sz="1200" dirty="0"/>
            </a:br>
            <a:r>
              <a:rPr sz="1200" dirty="0"/>
              <a:t>    </a:t>
            </a:r>
            <a:r>
              <a:rPr sz="1200" dirty="0" err="1"/>
              <a:t>SliceField</a:t>
            </a:r>
            <a:r>
              <a:rPr sz="1200" dirty="0"/>
              <a:t>     []string</a:t>
            </a:r>
            <a:br>
              <a:rPr sz="1200" dirty="0"/>
            </a:br>
            <a:r>
              <a:rPr sz="1200" dirty="0"/>
              <a:t>    MapField       map[string]int</a:t>
            </a:r>
            <a:br>
              <a:rPr sz="1200" dirty="0"/>
            </a:br>
            <a:r>
              <a:rPr sz="1200" dirty="0"/>
              <a:t>    </a:t>
            </a:r>
            <a:r>
              <a:rPr sz="1200" dirty="0" err="1"/>
              <a:t>ChannelField</a:t>
            </a:r>
            <a:r>
              <a:rPr sz="1200" dirty="0"/>
              <a:t>   </a:t>
            </a:r>
            <a:r>
              <a:rPr sz="1200" dirty="0" err="1"/>
              <a:t>chan</a:t>
            </a:r>
            <a:r>
              <a:rPr sz="1200" dirty="0"/>
              <a:t> int</a:t>
            </a:r>
            <a:br>
              <a:rPr sz="1200" dirty="0"/>
            </a:br>
            <a:r>
              <a:rPr sz="1200" dirty="0"/>
              <a:t>    InterfaceField interface{}</a:t>
            </a:r>
            <a:br>
              <a:rPr sz="1200" dirty="0"/>
            </a:br>
            <a:r>
              <a:rPr sz="1200" dirty="0"/>
              <a:t>    </a:t>
            </a:r>
            <a:r>
              <a:rPr sz="1200" dirty="0" err="1"/>
              <a:t>FuncField</a:t>
            </a:r>
            <a:r>
              <a:rPr sz="1200" dirty="0"/>
              <a:t>      </a:t>
            </a:r>
            <a:r>
              <a:rPr sz="1200" dirty="0" err="1"/>
              <a:t>func</a:t>
            </a:r>
            <a:r>
              <a:rPr sz="1200" dirty="0"/>
              <a:t>()</a:t>
            </a:r>
            <a:br>
              <a:rPr sz="1200" dirty="0"/>
            </a:br>
            <a:r>
              <a:rPr sz="1200" dirty="0"/>
              <a:t>}</a:t>
            </a:r>
            <a:br>
              <a:rPr sz="1200" dirty="0"/>
            </a:br>
            <a:br>
              <a:rPr sz="1200" dirty="0"/>
            </a:br>
            <a:r>
              <a:rPr sz="1200" dirty="0" err="1"/>
              <a:t>func</a:t>
            </a:r>
            <a:r>
              <a:rPr sz="1200" dirty="0"/>
              <a:t> main() {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1" y="140494"/>
            <a:ext cx="7200897" cy="977900"/>
          </a:xfrm>
        </p:spPr>
        <p:txBody>
          <a:bodyPr/>
          <a:lstStyle/>
          <a:p>
            <a:r>
              <a:rPr dirty="0"/>
              <a:t>Zero Value in Structs (contd.)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952" y="878680"/>
            <a:ext cx="7872410" cy="3785652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lang="en-IN" sz="1200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lang="en-IN" sz="1200" dirty="0"/>
              <a:t>    var d </a:t>
            </a:r>
            <a:r>
              <a:rPr lang="en-IN" sz="1200" dirty="0" err="1"/>
              <a:t>DemoStruct</a:t>
            </a:r>
            <a:r>
              <a:rPr lang="en-IN" sz="1200" dirty="0"/>
              <a:t> // all fields get their zero values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/>
              <a:t>    </a:t>
            </a:r>
            <a:r>
              <a:rPr lang="en-IN" sz="1200" dirty="0" err="1"/>
              <a:t>fmt.Println</a:t>
            </a:r>
            <a:r>
              <a:rPr lang="en-IN" sz="1200" dirty="0"/>
              <a:t>("Zero Value Table for </a:t>
            </a:r>
            <a:r>
              <a:rPr lang="en-IN" sz="1200" dirty="0" err="1"/>
              <a:t>DemoStruct</a:t>
            </a:r>
            <a:r>
              <a:rPr lang="en-IN" sz="1200" dirty="0"/>
              <a:t> fields:")</a:t>
            </a:r>
            <a:br>
              <a:rPr lang="en-IN" sz="1200" dirty="0"/>
            </a:br>
            <a:r>
              <a:rPr lang="en-IN" sz="1200" dirty="0"/>
              <a:t>    </a:t>
            </a:r>
            <a:r>
              <a:rPr lang="en-IN" sz="1200" dirty="0" err="1"/>
              <a:t>fmt.Printf</a:t>
            </a:r>
            <a:r>
              <a:rPr lang="en-IN" sz="1200" dirty="0"/>
              <a:t>("</a:t>
            </a:r>
            <a:r>
              <a:rPr lang="en-IN" sz="1200" dirty="0" err="1"/>
              <a:t>IntField</a:t>
            </a:r>
            <a:r>
              <a:rPr lang="en-IN" sz="1200" dirty="0"/>
              <a:t>:       %v\n", </a:t>
            </a:r>
            <a:r>
              <a:rPr lang="en-IN" sz="1200" dirty="0" err="1"/>
              <a:t>d.IntField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>    </a:t>
            </a:r>
            <a:r>
              <a:rPr lang="en-IN" sz="1200" dirty="0" err="1"/>
              <a:t>fmt.Printf</a:t>
            </a:r>
            <a:r>
              <a:rPr lang="en-IN" sz="1200" dirty="0"/>
              <a:t>("</a:t>
            </a:r>
            <a:r>
              <a:rPr lang="en-IN" sz="1200" dirty="0" err="1"/>
              <a:t>FloatField</a:t>
            </a:r>
            <a:r>
              <a:rPr lang="en-IN" sz="1200" dirty="0"/>
              <a:t>:     %v\n", </a:t>
            </a:r>
            <a:r>
              <a:rPr lang="en-IN" sz="1200" dirty="0" err="1"/>
              <a:t>d.FloatField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>    </a:t>
            </a:r>
            <a:r>
              <a:rPr lang="en-IN" sz="1200" dirty="0" err="1"/>
              <a:t>fmt.Printf</a:t>
            </a:r>
            <a:r>
              <a:rPr lang="en-IN" sz="1200" dirty="0"/>
              <a:t>("</a:t>
            </a:r>
            <a:r>
              <a:rPr lang="en-IN" sz="1200" dirty="0" err="1"/>
              <a:t>BoolField</a:t>
            </a:r>
            <a:r>
              <a:rPr lang="en-IN" sz="1200" dirty="0"/>
              <a:t>:      %v\n", </a:t>
            </a:r>
            <a:r>
              <a:rPr lang="en-IN" sz="1200" dirty="0" err="1"/>
              <a:t>d.BoolField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>    </a:t>
            </a:r>
            <a:r>
              <a:rPr lang="en-IN" sz="1200" dirty="0" err="1"/>
              <a:t>fmt.Printf</a:t>
            </a:r>
            <a:r>
              <a:rPr lang="en-IN" sz="1200" dirty="0"/>
              <a:t>("</a:t>
            </a:r>
            <a:r>
              <a:rPr lang="en-IN" sz="1200" dirty="0" err="1"/>
              <a:t>StringField</a:t>
            </a:r>
            <a:r>
              <a:rPr lang="en-IN" sz="1200" dirty="0"/>
              <a:t>:    %q\n", </a:t>
            </a:r>
            <a:r>
              <a:rPr lang="en-IN" sz="1200" dirty="0" err="1"/>
              <a:t>d.StringField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>    </a:t>
            </a:r>
            <a:r>
              <a:rPr lang="en-IN" sz="1200" dirty="0" err="1"/>
              <a:t>fmt.Printf</a:t>
            </a:r>
            <a:r>
              <a:rPr lang="en-IN" sz="1200" dirty="0"/>
              <a:t>("</a:t>
            </a:r>
            <a:r>
              <a:rPr lang="en-IN" sz="1200" dirty="0" err="1"/>
              <a:t>PointerField</a:t>
            </a:r>
            <a:r>
              <a:rPr lang="en-IN" sz="1200" dirty="0"/>
              <a:t>:   %v\n", </a:t>
            </a:r>
            <a:r>
              <a:rPr lang="en-IN" sz="1200" dirty="0" err="1"/>
              <a:t>d.PointerField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>    </a:t>
            </a:r>
            <a:r>
              <a:rPr lang="en-IN" sz="1200" dirty="0" err="1"/>
              <a:t>fmt.Printf</a:t>
            </a:r>
            <a:r>
              <a:rPr lang="en-IN" sz="1200" dirty="0"/>
              <a:t>("</a:t>
            </a:r>
            <a:r>
              <a:rPr lang="en-IN" sz="1200" dirty="0" err="1"/>
              <a:t>SliceField</a:t>
            </a:r>
            <a:r>
              <a:rPr lang="en-IN" sz="1200" dirty="0"/>
              <a:t>:     %v\n", </a:t>
            </a:r>
            <a:r>
              <a:rPr lang="en-IN" sz="1200" dirty="0" err="1"/>
              <a:t>d.SliceField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>    </a:t>
            </a:r>
            <a:r>
              <a:rPr lang="en-IN" sz="1200" dirty="0" err="1"/>
              <a:t>fmt.Printf</a:t>
            </a:r>
            <a:r>
              <a:rPr lang="en-IN" sz="1200" dirty="0"/>
              <a:t>("MapField:       %v\n", </a:t>
            </a:r>
            <a:r>
              <a:rPr lang="en-IN" sz="1200" dirty="0" err="1"/>
              <a:t>d.MapField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>    </a:t>
            </a:r>
            <a:r>
              <a:rPr lang="en-IN" sz="1200" dirty="0" err="1"/>
              <a:t>fmt.Printf</a:t>
            </a:r>
            <a:r>
              <a:rPr lang="en-IN" sz="1200" dirty="0"/>
              <a:t>("</a:t>
            </a:r>
            <a:r>
              <a:rPr lang="en-IN" sz="1200" dirty="0" err="1"/>
              <a:t>ChannelField</a:t>
            </a:r>
            <a:r>
              <a:rPr lang="en-IN" sz="1200" dirty="0"/>
              <a:t>:   %v\n", </a:t>
            </a:r>
            <a:r>
              <a:rPr lang="en-IN" sz="1200" dirty="0" err="1"/>
              <a:t>d.ChannelField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>    </a:t>
            </a:r>
            <a:r>
              <a:rPr lang="en-IN" sz="1200" dirty="0" err="1"/>
              <a:t>fmt.Printf</a:t>
            </a:r>
            <a:r>
              <a:rPr lang="en-IN" sz="1200" dirty="0"/>
              <a:t>("InterfaceField: %v\n", </a:t>
            </a:r>
            <a:r>
              <a:rPr lang="en-IN" sz="1200" dirty="0" err="1"/>
              <a:t>d.InterfaceField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>    </a:t>
            </a:r>
            <a:r>
              <a:rPr lang="en-IN" sz="1200" dirty="0" err="1"/>
              <a:t>fmt.Printf</a:t>
            </a:r>
            <a:r>
              <a:rPr lang="en-IN" sz="1200" dirty="0"/>
              <a:t>("</a:t>
            </a:r>
            <a:r>
              <a:rPr lang="en-IN" sz="1200" dirty="0" err="1"/>
              <a:t>FuncField</a:t>
            </a:r>
            <a:r>
              <a:rPr lang="en-IN" sz="1200" dirty="0"/>
              <a:t>:      %v\n", </a:t>
            </a:r>
            <a:r>
              <a:rPr lang="en-IN" sz="1200" dirty="0" err="1"/>
              <a:t>d.FuncField</a:t>
            </a:r>
            <a:r>
              <a:rPr lang="en-IN" sz="1200" dirty="0"/>
              <a:t>)</a:t>
            </a:r>
            <a:br>
              <a:rPr lang="en-IN" sz="1200" dirty="0"/>
            </a:br>
            <a:r>
              <a:rPr lang="en-IN" sz="1200" dirty="0"/>
              <a:t>}</a:t>
            </a:r>
            <a:br>
              <a:rPr lang="en-IN" sz="1200" dirty="0"/>
            </a:br>
            <a:br>
              <a:rPr lang="en-IN" sz="1200" dirty="0"/>
            </a:br>
            <a:r>
              <a:rPr lang="en-IN" sz="1200" dirty="0"/>
              <a:t>// When you declare a struct without initializing it, all its fields get </a:t>
            </a:r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lang="en-IN" sz="1200" dirty="0"/>
              <a:t>their respective zero values.</a:t>
            </a:r>
            <a:br>
              <a:rPr lang="en-IN" sz="1200" dirty="0"/>
            </a:br>
            <a:r>
              <a:rPr lang="en-IN" sz="1200" dirty="0"/>
              <a:t>// This ensures the struct is in a valid state and prevents runtime errors due to uninitialized fields.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Challenge: Test Your Understanding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700" y="1735931"/>
            <a:ext cx="7200896" cy="2092881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400">
                <a:solidFill>
                  <a:srgbClr val="FFFFFF"/>
                </a:solidFill>
                <a:latin typeface="Courier New"/>
              </a:defRPr>
            </a:pPr>
            <a:r>
              <a:rPr dirty="0"/>
              <a:t>1. What is the zero value of a `bool` variable in Go?</a:t>
            </a:r>
            <a:br>
              <a:rPr dirty="0"/>
            </a:br>
            <a:r>
              <a:rPr dirty="0"/>
              <a:t>   - A. true  </a:t>
            </a:r>
            <a:br>
              <a:rPr dirty="0"/>
            </a:br>
            <a:r>
              <a:rPr dirty="0"/>
              <a:t>   - B. false  </a:t>
            </a:r>
            <a:br>
              <a:rPr dirty="0"/>
            </a:br>
            <a:r>
              <a:rPr dirty="0"/>
              <a:t>   - C. 0  </a:t>
            </a:r>
            <a:br>
              <a:rPr dirty="0"/>
            </a:br>
            <a:r>
              <a:rPr dirty="0"/>
              <a:t>   - D. nil</a:t>
            </a: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BD55-18A1-8CB2-5773-403F018E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47DA-8EC4-B843-A73C-81BFC3D4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Challenge: Test Your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1319E-846B-F84C-31B4-DBEF7D4B3479}"/>
              </a:ext>
            </a:extLst>
          </p:cNvPr>
          <p:cNvSpPr txBox="1"/>
          <p:nvPr/>
        </p:nvSpPr>
        <p:spPr>
          <a:xfrm>
            <a:off x="1028700" y="1735931"/>
            <a:ext cx="7200896" cy="2523768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>
                <a:solidFill>
                  <a:srgbClr val="FFFFFF"/>
                </a:solidFill>
                <a:latin typeface="Courier New"/>
              </a:defRPr>
            </a:pPr>
            <a:r>
              <a:rPr dirty="0"/>
              <a:t>1. What is the zero value of a `bool` variable in Go?</a:t>
            </a:r>
            <a:br>
              <a:rPr dirty="0"/>
            </a:br>
            <a:r>
              <a:rPr dirty="0"/>
              <a:t>   - A. true  </a:t>
            </a:r>
            <a:br>
              <a:rPr dirty="0"/>
            </a:br>
            <a:r>
              <a:rPr dirty="0"/>
              <a:t>   - B. false  </a:t>
            </a:r>
            <a:br>
              <a:rPr dirty="0"/>
            </a:br>
            <a:r>
              <a:rPr dirty="0"/>
              <a:t>   - C. 0  </a:t>
            </a:r>
            <a:br>
              <a:rPr dirty="0"/>
            </a:br>
            <a:r>
              <a:rPr dirty="0"/>
              <a:t>   - D. nil</a:t>
            </a:r>
            <a:endParaRPr lang="en-IN" dirty="0"/>
          </a:p>
          <a:p>
            <a:pPr>
              <a:defRPr sz="1400">
                <a:solidFill>
                  <a:srgbClr val="FFFFFF"/>
                </a:solidFill>
                <a:latin typeface="Courier New"/>
              </a:defRPr>
            </a:pPr>
            <a:br>
              <a:rPr dirty="0"/>
            </a:br>
            <a:r>
              <a:rPr lang="en-US" dirty="0"/>
              <a:t>// 1. Correct answer: B. false</a:t>
            </a:r>
            <a:br>
              <a:rPr lang="en-US" dirty="0"/>
            </a:br>
            <a:r>
              <a:rPr lang="en-US" dirty="0"/>
              <a:t>// Explanation: Zero value of bool is false.</a:t>
            </a:r>
            <a:br>
              <a:rPr dirty="0"/>
            </a:br>
            <a:br>
              <a:rPr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522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C9B75-8F13-3DA2-AF1A-AFDBED21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BA1D-BA71-8D2E-69F2-F4A6301F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479425"/>
            <a:ext cx="7200897" cy="977900"/>
          </a:xfrm>
        </p:spPr>
        <p:txBody>
          <a:bodyPr/>
          <a:lstStyle/>
          <a:p>
            <a:r>
              <a:rPr dirty="0"/>
              <a:t>Quick Challenge: Test Your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C0243-1106-D38B-629D-042915A77D1C}"/>
              </a:ext>
            </a:extLst>
          </p:cNvPr>
          <p:cNvSpPr txBox="1"/>
          <p:nvPr/>
        </p:nvSpPr>
        <p:spPr>
          <a:xfrm>
            <a:off x="935831" y="1600200"/>
            <a:ext cx="7272338" cy="2800767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pPr algn="l">
              <a:defRPr sz="1400">
                <a:solidFill>
                  <a:srgbClr val="FFFFFF"/>
                </a:solidFill>
                <a:latin typeface="Courier New"/>
              </a:defRPr>
            </a:pPr>
            <a:r>
              <a:rPr lang="en-US" sz="1600" dirty="0"/>
              <a:t>2. What will be printed?</a:t>
            </a:r>
          </a:p>
          <a:p>
            <a:pPr algn="l">
              <a:defRPr sz="1400">
                <a:solidFill>
                  <a:srgbClr val="FFFFFF"/>
                </a:solidFill>
                <a:latin typeface="Courier New"/>
              </a:defRPr>
            </a:pPr>
            <a:br>
              <a:rPr lang="en-US" sz="1600" dirty="0"/>
            </a:br>
            <a:r>
              <a:rPr lang="en-US" sz="1600" dirty="0"/>
              <a:t>```go</a:t>
            </a:r>
            <a:br>
              <a:rPr lang="en-US" sz="1600" dirty="0"/>
            </a:br>
            <a:r>
              <a:rPr lang="en-US" sz="1600" dirty="0"/>
              <a:t>var s string</a:t>
            </a:r>
            <a:br>
              <a:rPr lang="en-US" sz="1600" dirty="0"/>
            </a:br>
            <a:r>
              <a:rPr lang="en-US" sz="1600" dirty="0" err="1"/>
              <a:t>fmt.Println</a:t>
            </a:r>
            <a:r>
              <a:rPr lang="en-US" sz="1600" dirty="0"/>
              <a:t>(s)</a:t>
            </a:r>
            <a:br>
              <a:rPr lang="en-US" sz="1600" dirty="0"/>
            </a:br>
            <a:r>
              <a:rPr lang="en-US" sz="1600" dirty="0"/>
              <a:t>```</a:t>
            </a:r>
          </a:p>
          <a:p>
            <a:pPr algn="l">
              <a:defRPr sz="1400">
                <a:solidFill>
                  <a:srgbClr val="FFFFFF"/>
                </a:solidFill>
                <a:latin typeface="Courier New"/>
              </a:defRPr>
            </a:pPr>
            <a:br>
              <a:rPr lang="en-US" sz="1600" dirty="0"/>
            </a:br>
            <a:r>
              <a:rPr lang="en-US" sz="1600" dirty="0"/>
              <a:t>   - A. nil  </a:t>
            </a:r>
            <a:br>
              <a:rPr lang="en-US" sz="1600" dirty="0"/>
            </a:br>
            <a:r>
              <a:rPr lang="en-US" sz="1600" dirty="0"/>
              <a:t>   - B. empty string  </a:t>
            </a:r>
            <a:br>
              <a:rPr lang="en-US" sz="1600" dirty="0"/>
            </a:br>
            <a:r>
              <a:rPr lang="en-US" sz="1600" dirty="0"/>
              <a:t>   - C. undefined  </a:t>
            </a:r>
            <a:br>
              <a:rPr lang="en-US" sz="1600" dirty="0"/>
            </a:br>
            <a:r>
              <a:rPr lang="en-US" sz="1600" dirty="0"/>
              <a:t>   - D. error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114112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</TotalTime>
  <Words>1108</Words>
  <Application>Microsoft Office PowerPoint</Application>
  <PresentationFormat>On-screen Show (16:9)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Introduction to Zero Value in Go</vt:lpstr>
      <vt:lpstr>Introduction to Zero Value in Go</vt:lpstr>
      <vt:lpstr>Why Zero Value Matters</vt:lpstr>
      <vt:lpstr>Zero Value Table</vt:lpstr>
      <vt:lpstr>Zero Value in Structs</vt:lpstr>
      <vt:lpstr>Zero Value in Structs (contd.)</vt:lpstr>
      <vt:lpstr>Quick Challenge: Test Your Understanding</vt:lpstr>
      <vt:lpstr>Quick Challenge: Test Your Understanding</vt:lpstr>
      <vt:lpstr>Quick Challenge: Test Your Understanding</vt:lpstr>
      <vt:lpstr>Quick Challenge: Test Your Understanding</vt:lpstr>
      <vt:lpstr>Quick Challenge: Test Your Understanding</vt:lpstr>
      <vt:lpstr>Quick Challenge: Test Your Understanding</vt:lpstr>
      <vt:lpstr>Quick Challenge: Test Your Understanding </vt:lpstr>
      <vt:lpstr>Quick Challenge: Test Your Understanding </vt:lpstr>
      <vt:lpstr>Quick Challenge: Test Your Understanding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22</cp:revision>
  <dcterms:created xsi:type="dcterms:W3CDTF">2013-01-27T09:14:16Z</dcterms:created>
  <dcterms:modified xsi:type="dcterms:W3CDTF">2025-06-20T04:06:42Z</dcterms:modified>
  <cp:category/>
</cp:coreProperties>
</file>