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5064" r:id="rId1"/>
  </p:sldMasterIdLst>
  <p:notesMasterIdLst>
    <p:notesMasterId r:id="rId19"/>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4" r:id="rId18"/>
  </p:sldIdLst>
  <p:sldSz cx="9144000" cy="5143500" type="screen16x9"/>
  <p:notesSz cx="6858000" cy="9144000"/>
  <p:embeddedFontLst>
    <p:embeddedFont>
      <p:font typeface="Comfortaa" panose="020B0604020202020204" charset="0"/>
      <p:regular r:id="rId20"/>
      <p:bold r:id="rId21"/>
    </p:embeddedFont>
    <p:embeddedFont>
      <p:font typeface="Gill Sans MT" panose="020B050202010402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SemiBold" panose="020B07060308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Vidaloka" panose="020B0604020202020204" charset="0"/>
      <p:regular r:id="rId42"/>
    </p:embeddedFont>
    <p:embeddedFont>
      <p:font typeface="Wingdings 2" panose="05020102010507070707" pitchFamily="18" charset="2"/>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96" d="100"/>
          <a:sy n="96" d="100"/>
        </p:scale>
        <p:origin x="107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d1f5181833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d1f5181833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700d8c1fc6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700d8c1fc6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700d8c1fc6_2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700d8c1fc6_2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36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700d8c1fc6_2_1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700d8c1fc6_2_1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700d8c1fc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700d8c1fc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700d8c1fc6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700d8c1fc6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00d8c1fc6_2_1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00d8c1fc6_2_1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700d8c1fc6_2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700d8c1fc6_2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700d8c1fc6_2_1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700d8c1fc6_2_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ECD19FB2-3AAB-4D03-B13A-2960828C78E3}" type="datetimeFigureOut">
              <a:rPr lang="en-US" smtClean="0"/>
              <a:t>13-May-24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0123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13-May-24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706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CF0FD78B-DB02-4362-BCDC-98A55456977C}" type="datetimeFigureOut">
              <a:rPr lang="en-US" smtClean="0"/>
              <a:t>13-May-24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577533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spTree>
    <p:extLst>
      <p:ext uri="{BB962C8B-B14F-4D97-AF65-F5344CB8AC3E}">
        <p14:creationId xmlns:p14="http://schemas.microsoft.com/office/powerpoint/2010/main" val="4228529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spTree>
    <p:extLst>
      <p:ext uri="{BB962C8B-B14F-4D97-AF65-F5344CB8AC3E}">
        <p14:creationId xmlns:p14="http://schemas.microsoft.com/office/powerpoint/2010/main" val="40415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13-May-24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1045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F39F4F5-F4D2-4D2A-AB60-88D37ADCB869}" type="datetimeFigureOut">
              <a:rPr lang="en-US" smtClean="0"/>
              <a:t>13-May-24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377684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13-May-24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219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13-May-24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5007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6FB7AA-4A53-424F-AD41-70827B6504BA}" type="datetimeFigureOut">
              <a:rPr lang="en-US" smtClean="0"/>
              <a:t>13-May-24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2981312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13-May-24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891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7D1BD23-6E54-4D9D-AD88-A2813C73CC25}" type="datetimeFigureOut">
              <a:rPr lang="en-US" smtClean="0"/>
              <a:t>13-May-24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4713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13-May-24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5017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51CF1133-3259-4C45-BABA-5B62D9C6F78D}" type="datetimeFigureOut">
              <a:rPr lang="en-US" smtClean="0"/>
              <a:t>13-May-24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7246061"/>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Google Shape;475;p54">
            <a:extLst>
              <a:ext uri="{FF2B5EF4-FFF2-40B4-BE49-F238E27FC236}">
                <a16:creationId xmlns:a16="http://schemas.microsoft.com/office/drawing/2014/main" id="{D0E1DB72-8562-4E4B-9410-B2AE1DB45DB9}"/>
              </a:ext>
            </a:extLst>
          </p:cNvPr>
          <p:cNvSpPr txBox="1"/>
          <p:nvPr/>
        </p:nvSpPr>
        <p:spPr>
          <a:xfrm>
            <a:off x="239997" y="1107737"/>
            <a:ext cx="4401300" cy="7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Montserrat"/>
                <a:ea typeface="Montserrat"/>
                <a:cs typeface="Montserrat"/>
                <a:sym typeface="Montserrat"/>
              </a:rPr>
              <a:t>                  </a:t>
            </a:r>
            <a:r>
              <a:rPr lang="en" sz="2400" b="1" dirty="0">
                <a:latin typeface="Comfortaa"/>
                <a:ea typeface="Comfortaa"/>
                <a:cs typeface="Comfortaa"/>
                <a:sym typeface="Comfortaa"/>
              </a:rPr>
              <a:t>   </a:t>
            </a:r>
            <a:r>
              <a:rPr lang="en" sz="1800" b="1" dirty="0">
                <a:latin typeface="Comfortaa"/>
                <a:ea typeface="Comfortaa"/>
                <a:cs typeface="Comfortaa"/>
                <a:sym typeface="Comfortaa"/>
              </a:rPr>
              <a:t>BUS 405</a:t>
            </a:r>
            <a:endParaRPr sz="1800" b="1" dirty="0">
              <a:latin typeface="Comfortaa"/>
              <a:ea typeface="Comfortaa"/>
              <a:cs typeface="Comfortaa"/>
              <a:sym typeface="Comfortaa"/>
            </a:endParaRPr>
          </a:p>
          <a:p>
            <a:pPr marL="0" lvl="0" indent="0" algn="l" rtl="0">
              <a:spcBef>
                <a:spcPts val="0"/>
              </a:spcBef>
              <a:spcAft>
                <a:spcPts val="0"/>
              </a:spcAft>
              <a:buNone/>
            </a:pPr>
            <a:r>
              <a:rPr lang="en" sz="1800" b="1" dirty="0">
                <a:latin typeface="Comfortaa"/>
                <a:ea typeface="Comfortaa"/>
                <a:cs typeface="Comfortaa"/>
                <a:sym typeface="Comfortaa"/>
              </a:rPr>
              <a:t>Business Studies for Engineers</a:t>
            </a:r>
          </a:p>
        </p:txBody>
      </p:sp>
      <p:sp>
        <p:nvSpPr>
          <p:cNvPr id="6" name="Google Shape;475;p54">
            <a:extLst>
              <a:ext uri="{FF2B5EF4-FFF2-40B4-BE49-F238E27FC236}">
                <a16:creationId xmlns:a16="http://schemas.microsoft.com/office/drawing/2014/main" id="{A62C2794-0D3C-41F4-9FA7-CC05E09BFE6E}"/>
              </a:ext>
            </a:extLst>
          </p:cNvPr>
          <p:cNvSpPr txBox="1"/>
          <p:nvPr/>
        </p:nvSpPr>
        <p:spPr>
          <a:xfrm>
            <a:off x="1060845" y="2568179"/>
            <a:ext cx="4401300" cy="7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solidFill>
                <a:latin typeface="Comfortaa"/>
                <a:sym typeface="Montserrat"/>
              </a:rPr>
              <a:t>Organization Visit</a:t>
            </a:r>
            <a:endParaRPr sz="2000" b="1" dirty="0">
              <a:solidFill>
                <a:schemeClr val="accent1"/>
              </a:solidFill>
              <a:latin typeface="Comfortaa"/>
              <a:sym typeface="Comfortaa"/>
            </a:endParaRPr>
          </a:p>
        </p:txBody>
      </p:sp>
      <p:sp>
        <p:nvSpPr>
          <p:cNvPr id="7" name="TextBox 6">
            <a:extLst>
              <a:ext uri="{FF2B5EF4-FFF2-40B4-BE49-F238E27FC236}">
                <a16:creationId xmlns:a16="http://schemas.microsoft.com/office/drawing/2014/main" id="{7BF01B91-7903-41D8-8FEA-CD5A1020C45C}"/>
              </a:ext>
            </a:extLst>
          </p:cNvPr>
          <p:cNvSpPr txBox="1"/>
          <p:nvPr/>
        </p:nvSpPr>
        <p:spPr>
          <a:xfrm>
            <a:off x="-413871" y="3657207"/>
            <a:ext cx="5709037" cy="1160890"/>
          </a:xfrm>
          <a:prstGeom prst="rect">
            <a:avLst/>
          </a:prstGeom>
          <a:noFill/>
        </p:spPr>
        <p:txBody>
          <a:bodyPr wrap="square" rtlCol="0">
            <a:spAutoFit/>
          </a:bodyPr>
          <a:lstStyle/>
          <a:p>
            <a:pPr marL="0" lvl="0" indent="0" algn="ctr" rtl="0">
              <a:spcBef>
                <a:spcPts val="0"/>
              </a:spcBef>
              <a:spcAft>
                <a:spcPts val="0"/>
              </a:spcAft>
              <a:buNone/>
            </a:pPr>
            <a:r>
              <a:rPr lang="en-US" sz="1800" b="1" dirty="0">
                <a:solidFill>
                  <a:schemeClr val="accent1"/>
                </a:solidFill>
                <a:latin typeface="Comfortaa"/>
                <a:ea typeface="Comfortaa"/>
                <a:cs typeface="Comfortaa"/>
                <a:sym typeface="Comfortaa"/>
              </a:rPr>
              <a:t>Organization Structure of</a:t>
            </a:r>
            <a:endParaRPr lang="en-US" sz="1800" dirty="0">
              <a:solidFill>
                <a:schemeClr val="accent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n-US" sz="3200" i="1" dirty="0">
                <a:solidFill>
                  <a:schemeClr val="accent1"/>
                </a:solidFill>
                <a:latin typeface="Verdana"/>
                <a:ea typeface="Verdana"/>
                <a:cs typeface="Verdana"/>
                <a:sym typeface="Verdana"/>
              </a:rPr>
              <a:t>SELISE </a:t>
            </a:r>
            <a:r>
              <a:rPr lang="en-US" sz="1600" dirty="0">
                <a:solidFill>
                  <a:schemeClr val="accent1"/>
                </a:solidFill>
                <a:latin typeface="Verdana"/>
                <a:ea typeface="Verdana"/>
                <a:cs typeface="Verdana"/>
                <a:sym typeface="Verdana"/>
              </a:rPr>
              <a:t>digital platforms</a:t>
            </a:r>
            <a:endParaRPr lang="en" sz="1800" b="1" dirty="0">
              <a:solidFill>
                <a:schemeClr val="accent1"/>
              </a:solidFill>
              <a:latin typeface="Comfortaa"/>
              <a:ea typeface="Comfortaa"/>
              <a:cs typeface="Comfortaa"/>
              <a:sym typeface="Comfortaa"/>
            </a:endParaRPr>
          </a:p>
          <a:p>
            <a:endParaRPr lang="en-US" dirty="0"/>
          </a:p>
        </p:txBody>
      </p:sp>
      <p:pic>
        <p:nvPicPr>
          <p:cNvPr id="8" name="Google Shape;474;p54">
            <a:extLst>
              <a:ext uri="{FF2B5EF4-FFF2-40B4-BE49-F238E27FC236}">
                <a16:creationId xmlns:a16="http://schemas.microsoft.com/office/drawing/2014/main" id="{40754227-0F58-43BD-86A2-F7787CE0813D}"/>
              </a:ext>
            </a:extLst>
          </p:cNvPr>
          <p:cNvPicPr preferRelativeResize="0"/>
          <p:nvPr/>
        </p:nvPicPr>
        <p:blipFill>
          <a:blip r:embed="rId2">
            <a:alphaModFix/>
          </a:blip>
          <a:stretch>
            <a:fillRect/>
          </a:stretch>
        </p:blipFill>
        <p:spPr>
          <a:xfrm>
            <a:off x="4810198" y="1845994"/>
            <a:ext cx="3733800" cy="1600200"/>
          </a:xfrm>
          <a:prstGeom prst="rect">
            <a:avLst/>
          </a:prstGeom>
          <a:noFill/>
          <a:ln>
            <a:noFill/>
          </a:ln>
        </p:spPr>
      </p:pic>
    </p:spTree>
    <p:extLst>
      <p:ext uri="{BB962C8B-B14F-4D97-AF65-F5344CB8AC3E}">
        <p14:creationId xmlns:p14="http://schemas.microsoft.com/office/powerpoint/2010/main" val="171868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69"/>
        <p:cNvGrpSpPr/>
        <p:nvPr/>
      </p:nvGrpSpPr>
      <p:grpSpPr>
        <a:xfrm>
          <a:off x="0" y="0"/>
          <a:ext cx="0" cy="0"/>
          <a:chOff x="0" y="0"/>
          <a:chExt cx="0" cy="0"/>
        </a:xfrm>
      </p:grpSpPr>
      <p:sp>
        <p:nvSpPr>
          <p:cNvPr id="570" name="Google Shape;570;p63"/>
          <p:cNvSpPr txBox="1">
            <a:spLocks noGrp="1"/>
          </p:cNvSpPr>
          <p:nvPr>
            <p:ph type="body" idx="1"/>
          </p:nvPr>
        </p:nvSpPr>
        <p:spPr>
          <a:xfrm>
            <a:off x="373925" y="2179050"/>
            <a:ext cx="6836700" cy="157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Centralization and Decentralization</a:t>
            </a:r>
            <a:endParaRPr sz="3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74"/>
        <p:cNvGrpSpPr/>
        <p:nvPr/>
      </p:nvGrpSpPr>
      <p:grpSpPr>
        <a:xfrm>
          <a:off x="0" y="0"/>
          <a:ext cx="0" cy="0"/>
          <a:chOff x="0" y="0"/>
          <a:chExt cx="0" cy="0"/>
        </a:xfrm>
      </p:grpSpPr>
      <p:sp>
        <p:nvSpPr>
          <p:cNvPr id="575" name="Google Shape;575;p64"/>
          <p:cNvSpPr txBox="1"/>
          <p:nvPr/>
        </p:nvSpPr>
        <p:spPr>
          <a:xfrm>
            <a:off x="470933" y="1351236"/>
            <a:ext cx="5727000" cy="2047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olidFill>
                  <a:schemeClr val="dk2"/>
                </a:solidFill>
                <a:latin typeface="Verdana" panose="020B0604030504040204" pitchFamily="34" charset="0"/>
                <a:ea typeface="Verdana" panose="020B0604030504040204" pitchFamily="34" charset="0"/>
                <a:sym typeface="Montserrat"/>
              </a:rPr>
              <a:t>SELISE predominantly employs a centralized structure, where the major company decisions are made by the executive directors and above from the main headquarters in Switzerland, while less significant decisions are made by the country managers/heads based on the local needs and rules.</a:t>
            </a:r>
            <a:endParaRPr sz="2000" dirty="0">
              <a:solidFill>
                <a:schemeClr val="dk2"/>
              </a:solidFill>
              <a:latin typeface="Verdana" panose="020B0604030504040204" pitchFamily="34" charset="0"/>
              <a:ea typeface="Verdana" panose="020B0604030504040204" pitchFamily="34" charset="0"/>
              <a:sym typeface="Montserrat"/>
            </a:endParaRPr>
          </a:p>
        </p:txBody>
      </p:sp>
      <p:pic>
        <p:nvPicPr>
          <p:cNvPr id="576" name="Google Shape;576;p64"/>
          <p:cNvPicPr preferRelativeResize="0"/>
          <p:nvPr/>
        </p:nvPicPr>
        <p:blipFill>
          <a:blip r:embed="rId3">
            <a:alphaModFix/>
          </a:blip>
          <a:stretch>
            <a:fillRect/>
          </a:stretch>
        </p:blipFill>
        <p:spPr>
          <a:xfrm>
            <a:off x="6489990" y="697225"/>
            <a:ext cx="2332000" cy="187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80"/>
        <p:cNvGrpSpPr/>
        <p:nvPr/>
      </p:nvGrpSpPr>
      <p:grpSpPr>
        <a:xfrm>
          <a:off x="0" y="0"/>
          <a:ext cx="0" cy="0"/>
          <a:chOff x="0" y="0"/>
          <a:chExt cx="0" cy="0"/>
        </a:xfrm>
      </p:grpSpPr>
      <p:sp>
        <p:nvSpPr>
          <p:cNvPr id="581" name="Google Shape;581;p65"/>
          <p:cNvSpPr txBox="1">
            <a:spLocks noGrp="1"/>
          </p:cNvSpPr>
          <p:nvPr>
            <p:ph type="body" idx="1"/>
          </p:nvPr>
        </p:nvSpPr>
        <p:spPr>
          <a:xfrm>
            <a:off x="373925" y="2179050"/>
            <a:ext cx="6836700" cy="157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Formalization</a:t>
            </a:r>
            <a:endParaRPr sz="3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85"/>
        <p:cNvGrpSpPr/>
        <p:nvPr/>
      </p:nvGrpSpPr>
      <p:grpSpPr>
        <a:xfrm>
          <a:off x="0" y="0"/>
          <a:ext cx="0" cy="0"/>
          <a:chOff x="0" y="0"/>
          <a:chExt cx="0" cy="0"/>
        </a:xfrm>
      </p:grpSpPr>
      <p:sp>
        <p:nvSpPr>
          <p:cNvPr id="2" name="TextBox 1">
            <a:extLst>
              <a:ext uri="{FF2B5EF4-FFF2-40B4-BE49-F238E27FC236}">
                <a16:creationId xmlns:a16="http://schemas.microsoft.com/office/drawing/2014/main" id="{2B2DFA8F-79B5-4686-AB1A-596604F57837}"/>
              </a:ext>
            </a:extLst>
          </p:cNvPr>
          <p:cNvSpPr txBox="1"/>
          <p:nvPr/>
        </p:nvSpPr>
        <p:spPr>
          <a:xfrm>
            <a:off x="333954" y="978012"/>
            <a:ext cx="8476091" cy="3908762"/>
          </a:xfrm>
          <a:prstGeom prst="rect">
            <a:avLst/>
          </a:prstGeom>
          <a:noFill/>
        </p:spPr>
        <p:txBody>
          <a:bodyPr wrap="square" rtlCol="0">
            <a:spAutoFit/>
          </a:bodyPr>
          <a:lstStyle/>
          <a:p>
            <a:pPr marL="0" lvl="0" indent="0" algn="just" rtl="0">
              <a:lnSpc>
                <a:spcPct val="115000"/>
              </a:lnSpc>
              <a:spcBef>
                <a:spcPts val="0"/>
              </a:spcBef>
              <a:spcAft>
                <a:spcPts val="0"/>
              </a:spcAft>
              <a:buClr>
                <a:schemeClr val="dk1"/>
              </a:buClr>
              <a:buSzPts val="1100"/>
              <a:buFont typeface="Arial"/>
              <a:buNone/>
            </a:pPr>
            <a:r>
              <a:rPr lang="en-US" sz="2000" dirty="0">
                <a:solidFill>
                  <a:schemeClr val="dk2"/>
                </a:solidFill>
                <a:latin typeface="Verdana" panose="020B0604030504040204" pitchFamily="34" charset="0"/>
                <a:ea typeface="Verdana" panose="020B0604030504040204" pitchFamily="34" charset="0"/>
                <a:sym typeface="Montserrat"/>
              </a:rPr>
              <a:t>Formalization in an organization is the degree to which fixed rules and procedures dictate how employees should  behave.</a:t>
            </a:r>
          </a:p>
          <a:p>
            <a:pPr marL="0" lvl="0" indent="0" algn="l" rtl="0">
              <a:lnSpc>
                <a:spcPct val="115000"/>
              </a:lnSpc>
              <a:spcBef>
                <a:spcPts val="0"/>
              </a:spcBef>
              <a:spcAft>
                <a:spcPts val="0"/>
              </a:spcAft>
              <a:buClr>
                <a:schemeClr val="dk1"/>
              </a:buClr>
              <a:buSzPts val="1100"/>
              <a:buFont typeface="Arial"/>
              <a:buNone/>
            </a:pPr>
            <a:endParaRPr lang="en-US" sz="2000" dirty="0">
              <a:solidFill>
                <a:schemeClr val="dk2"/>
              </a:solidFill>
              <a:latin typeface="Verdana" panose="020B0604030504040204" pitchFamily="34" charset="0"/>
              <a:ea typeface="Verdana" panose="020B0604030504040204" pitchFamily="34" charset="0"/>
              <a:sym typeface="Montserrat"/>
            </a:endParaRPr>
          </a:p>
          <a:p>
            <a:pPr marL="0" lvl="0" indent="0" algn="just" rtl="0">
              <a:lnSpc>
                <a:spcPct val="115000"/>
              </a:lnSpc>
              <a:spcBef>
                <a:spcPts val="0"/>
              </a:spcBef>
              <a:spcAft>
                <a:spcPts val="0"/>
              </a:spcAft>
              <a:buClr>
                <a:schemeClr val="dk1"/>
              </a:buClr>
              <a:buSzPts val="1100"/>
              <a:buFont typeface="Arial"/>
              <a:buNone/>
            </a:pPr>
            <a:r>
              <a:rPr lang="en-US" sz="2000" dirty="0">
                <a:solidFill>
                  <a:schemeClr val="dk2"/>
                </a:solidFill>
                <a:latin typeface="Verdana" panose="020B0604030504040204" pitchFamily="34" charset="0"/>
                <a:ea typeface="Verdana" panose="020B0604030504040204" pitchFamily="34" charset="0"/>
                <a:sym typeface="Montserrat"/>
              </a:rPr>
              <a:t>SELISE is an organic organization that employs highly flexible and adaptable  structure. The company offers flexible working hours, has a relaxed dress code and encourages creativity in the workplace. They arrange scrum meetings everyday. These meetings are mostly held in an informal manner.  The HR monitors and motivates employees to ensure a friendly communication.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0"/>
        <p:cNvGrpSpPr/>
        <p:nvPr/>
      </p:nvGrpSpPr>
      <p:grpSpPr>
        <a:xfrm>
          <a:off x="0" y="0"/>
          <a:ext cx="0" cy="0"/>
          <a:chOff x="0" y="0"/>
          <a:chExt cx="0" cy="0"/>
        </a:xfrm>
      </p:grpSpPr>
      <p:sp>
        <p:nvSpPr>
          <p:cNvPr id="591" name="Google Shape;591;p67"/>
          <p:cNvSpPr txBox="1">
            <a:spLocks noGrp="1"/>
          </p:cNvSpPr>
          <p:nvPr>
            <p:ph type="body" idx="1"/>
          </p:nvPr>
        </p:nvSpPr>
        <p:spPr>
          <a:xfrm>
            <a:off x="373925" y="2179050"/>
            <a:ext cx="6836700" cy="157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Work Specialization</a:t>
            </a:r>
            <a:endParaRPr sz="3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5"/>
        <p:cNvGrpSpPr/>
        <p:nvPr/>
      </p:nvGrpSpPr>
      <p:grpSpPr>
        <a:xfrm>
          <a:off x="0" y="0"/>
          <a:ext cx="0" cy="0"/>
          <a:chOff x="0" y="0"/>
          <a:chExt cx="0" cy="0"/>
        </a:xfrm>
      </p:grpSpPr>
      <p:sp>
        <p:nvSpPr>
          <p:cNvPr id="596" name="Google Shape;596;p68"/>
          <p:cNvSpPr txBox="1"/>
          <p:nvPr/>
        </p:nvSpPr>
        <p:spPr>
          <a:xfrm>
            <a:off x="397875" y="2071425"/>
            <a:ext cx="7939200" cy="20745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Font typeface="Montserrat"/>
              <a:buChar char="●"/>
            </a:pPr>
            <a:r>
              <a:rPr lang="en" sz="2000" dirty="0">
                <a:solidFill>
                  <a:schemeClr val="dk2"/>
                </a:solidFill>
                <a:latin typeface="Verdana" panose="020B0604030504040204" pitchFamily="34" charset="0"/>
                <a:ea typeface="Verdana" panose="020B0604030504040204" pitchFamily="34" charset="0"/>
                <a:sym typeface="Montserrat"/>
              </a:rPr>
              <a:t>The topmost positions are managed by those who are highly specialized in decision making and planning.</a:t>
            </a:r>
            <a:endParaRPr sz="2000" dirty="0">
              <a:solidFill>
                <a:schemeClr val="dk2"/>
              </a:solidFill>
              <a:latin typeface="Verdana" panose="020B0604030504040204" pitchFamily="34" charset="0"/>
              <a:ea typeface="Verdana" panose="020B0604030504040204" pitchFamily="34" charset="0"/>
              <a:sym typeface="Montserrat"/>
            </a:endParaRPr>
          </a:p>
          <a:p>
            <a:pPr marL="457200" lvl="0" indent="-342900" algn="just" rtl="0">
              <a:spcBef>
                <a:spcPts val="0"/>
              </a:spcBef>
              <a:spcAft>
                <a:spcPts val="0"/>
              </a:spcAft>
              <a:buClr>
                <a:schemeClr val="dk2"/>
              </a:buClr>
              <a:buSzPts val="1800"/>
              <a:buFont typeface="Montserrat"/>
              <a:buChar char="●"/>
            </a:pPr>
            <a:r>
              <a:rPr lang="en" sz="2000" dirty="0">
                <a:solidFill>
                  <a:schemeClr val="dk2"/>
                </a:solidFill>
                <a:latin typeface="Verdana" panose="020B0604030504040204" pitchFamily="34" charset="0"/>
                <a:ea typeface="Verdana" panose="020B0604030504040204" pitchFamily="34" charset="0"/>
                <a:sym typeface="Montserrat"/>
              </a:rPr>
              <a:t>In Technical department, specific technology skilled person are hired for that position.</a:t>
            </a:r>
            <a:endParaRPr sz="2000" dirty="0">
              <a:solidFill>
                <a:schemeClr val="dk2"/>
              </a:solidFill>
              <a:latin typeface="Verdana" panose="020B0604030504040204" pitchFamily="34" charset="0"/>
              <a:ea typeface="Verdana" panose="020B0604030504040204" pitchFamily="34" charset="0"/>
              <a:sym typeface="Montserrat"/>
            </a:endParaRPr>
          </a:p>
          <a:p>
            <a:pPr marL="457200" lvl="0" indent="-342900" algn="just" rtl="0">
              <a:spcBef>
                <a:spcPts val="0"/>
              </a:spcBef>
              <a:spcAft>
                <a:spcPts val="0"/>
              </a:spcAft>
              <a:buClr>
                <a:schemeClr val="dk2"/>
              </a:buClr>
              <a:buSzPts val="1800"/>
              <a:buFont typeface="Montserrat"/>
              <a:buChar char="●"/>
            </a:pPr>
            <a:r>
              <a:rPr lang="en" sz="2000" dirty="0">
                <a:solidFill>
                  <a:schemeClr val="dk2"/>
                </a:solidFill>
                <a:latin typeface="Verdana" panose="020B0604030504040204" pitchFamily="34" charset="0"/>
                <a:ea typeface="Verdana" panose="020B0604030504040204" pitchFamily="34" charset="0"/>
                <a:sym typeface="Montserrat"/>
              </a:rPr>
              <a:t>In Business department, experienced and specialized person are hired for business planning and monitoring. </a:t>
            </a:r>
            <a:endParaRPr sz="2000" dirty="0">
              <a:solidFill>
                <a:schemeClr val="dk2"/>
              </a:solidFill>
              <a:latin typeface="Verdana" panose="020B0604030504040204" pitchFamily="34" charset="0"/>
              <a:ea typeface="Verdana" panose="020B0604030504040204" pitchFamily="34" charset="0"/>
              <a:sym typeface="Montserrat"/>
            </a:endParaRPr>
          </a:p>
        </p:txBody>
      </p:sp>
      <p:sp>
        <p:nvSpPr>
          <p:cNvPr id="597" name="Google Shape;597;p68"/>
          <p:cNvSpPr txBox="1"/>
          <p:nvPr/>
        </p:nvSpPr>
        <p:spPr>
          <a:xfrm>
            <a:off x="572802" y="778326"/>
            <a:ext cx="8373600" cy="107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olidFill>
                  <a:schemeClr val="dk2"/>
                </a:solidFill>
                <a:latin typeface="Verdana" panose="020B0604030504040204" pitchFamily="34" charset="0"/>
                <a:ea typeface="Verdana" panose="020B0604030504040204" pitchFamily="34" charset="0"/>
                <a:sym typeface="Montserrat"/>
              </a:rPr>
              <a:t>SELISE highly focuses on work specialization to increase their productivity and achieve their business goal. In each sector they try to hire specialist person on that domain. </a:t>
            </a:r>
            <a:endParaRPr sz="2000" dirty="0">
              <a:solidFill>
                <a:schemeClr val="dk2"/>
              </a:solidFill>
              <a:latin typeface="Verdana" panose="020B0604030504040204" pitchFamily="34" charset="0"/>
              <a:ea typeface="Verdana" panose="020B0604030504040204" pitchFamily="34" charset="0"/>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5"/>
        <p:cNvGrpSpPr/>
        <p:nvPr/>
      </p:nvGrpSpPr>
      <p:grpSpPr>
        <a:xfrm>
          <a:off x="0" y="0"/>
          <a:ext cx="0" cy="0"/>
          <a:chOff x="0" y="0"/>
          <a:chExt cx="0" cy="0"/>
        </a:xfrm>
      </p:grpSpPr>
      <p:pic>
        <p:nvPicPr>
          <p:cNvPr id="3" name="Picture 2">
            <a:extLst>
              <a:ext uri="{FF2B5EF4-FFF2-40B4-BE49-F238E27FC236}">
                <a16:creationId xmlns:a16="http://schemas.microsoft.com/office/drawing/2014/main" id="{DB57D007-2753-4A50-8104-CA10B17BE85E}"/>
              </a:ext>
            </a:extLst>
          </p:cNvPr>
          <p:cNvPicPr>
            <a:picLocks noChangeAspect="1"/>
          </p:cNvPicPr>
          <p:nvPr/>
        </p:nvPicPr>
        <p:blipFill>
          <a:blip r:embed="rId3"/>
          <a:stretch>
            <a:fillRect/>
          </a:stretch>
        </p:blipFill>
        <p:spPr>
          <a:xfrm>
            <a:off x="1749287" y="834067"/>
            <a:ext cx="5426452" cy="4086796"/>
          </a:xfrm>
          <a:prstGeom prst="rect">
            <a:avLst/>
          </a:prstGeom>
        </p:spPr>
      </p:pic>
    </p:spTree>
    <p:extLst>
      <p:ext uri="{BB962C8B-B14F-4D97-AF65-F5344CB8AC3E}">
        <p14:creationId xmlns:p14="http://schemas.microsoft.com/office/powerpoint/2010/main" val="344112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Google Shape;608;p70">
            <a:extLst>
              <a:ext uri="{FF2B5EF4-FFF2-40B4-BE49-F238E27FC236}">
                <a16:creationId xmlns:a16="http://schemas.microsoft.com/office/drawing/2014/main" id="{A40C1660-A882-42CD-B9EA-E7DF2F4BA019}"/>
              </a:ext>
            </a:extLst>
          </p:cNvPr>
          <p:cNvSpPr txBox="1"/>
          <p:nvPr/>
        </p:nvSpPr>
        <p:spPr>
          <a:xfrm>
            <a:off x="1051826" y="2235938"/>
            <a:ext cx="6663300" cy="18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500" dirty="0">
                <a:solidFill>
                  <a:schemeClr val="accent1"/>
                </a:solidFill>
                <a:latin typeface="Comfortaa" panose="020B0604020202020204" charset="0"/>
                <a:ea typeface="Montserrat"/>
                <a:cs typeface="Montserrat"/>
                <a:sym typeface="Montserrat"/>
              </a:rPr>
              <a:t>   Thank You</a:t>
            </a:r>
            <a:endParaRPr sz="7500" dirty="0">
              <a:solidFill>
                <a:schemeClr val="accent1"/>
              </a:solidFill>
              <a:latin typeface="Comfortaa" panose="020B0604020202020204" charset="0"/>
              <a:ea typeface="Montserrat"/>
              <a:cs typeface="Montserrat"/>
              <a:sym typeface="Montserrat"/>
            </a:endParaRPr>
          </a:p>
        </p:txBody>
      </p:sp>
    </p:spTree>
    <p:extLst>
      <p:ext uri="{BB962C8B-B14F-4D97-AF65-F5344CB8AC3E}">
        <p14:creationId xmlns:p14="http://schemas.microsoft.com/office/powerpoint/2010/main" val="358027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79"/>
        <p:cNvGrpSpPr/>
        <p:nvPr/>
      </p:nvGrpSpPr>
      <p:grpSpPr>
        <a:xfrm>
          <a:off x="0" y="0"/>
          <a:ext cx="0" cy="0"/>
          <a:chOff x="0" y="0"/>
          <a:chExt cx="0" cy="0"/>
        </a:xfrm>
      </p:grpSpPr>
      <p:pic>
        <p:nvPicPr>
          <p:cNvPr id="480" name="Google Shape;480;p55"/>
          <p:cNvPicPr preferRelativeResize="0"/>
          <p:nvPr/>
        </p:nvPicPr>
        <p:blipFill rotWithShape="1">
          <a:blip r:embed="rId3">
            <a:alphaModFix/>
          </a:blip>
          <a:srcRect t="5245" b="5245"/>
          <a:stretch/>
        </p:blipFill>
        <p:spPr>
          <a:xfrm>
            <a:off x="212863" y="1890263"/>
            <a:ext cx="1341300" cy="1467300"/>
          </a:xfrm>
          <a:prstGeom prst="ellipse">
            <a:avLst/>
          </a:prstGeom>
          <a:noFill/>
          <a:ln>
            <a:noFill/>
          </a:ln>
        </p:spPr>
      </p:pic>
      <p:pic>
        <p:nvPicPr>
          <p:cNvPr id="483" name="Google Shape;483;p55"/>
          <p:cNvPicPr preferRelativeResize="0"/>
          <p:nvPr/>
        </p:nvPicPr>
        <p:blipFill>
          <a:blip r:embed="rId4"/>
          <a:srcRect t="3614" b="3614"/>
          <a:stretch/>
        </p:blipFill>
        <p:spPr>
          <a:xfrm>
            <a:off x="2022238" y="1781364"/>
            <a:ext cx="1341300" cy="1467300"/>
          </a:xfrm>
          <a:prstGeom prst="ellipse">
            <a:avLst/>
          </a:prstGeom>
          <a:noFill/>
          <a:ln>
            <a:noFill/>
          </a:ln>
        </p:spPr>
      </p:pic>
      <p:pic>
        <p:nvPicPr>
          <p:cNvPr id="485" name="Google Shape;485;p55"/>
          <p:cNvPicPr preferRelativeResize="0"/>
          <p:nvPr/>
        </p:nvPicPr>
        <p:blipFill rotWithShape="1">
          <a:blip r:embed="rId5">
            <a:alphaModFix/>
          </a:blip>
          <a:srcRect t="5245" b="5245"/>
          <a:stretch/>
        </p:blipFill>
        <p:spPr>
          <a:xfrm>
            <a:off x="5640988" y="1890464"/>
            <a:ext cx="1341300" cy="1467300"/>
          </a:xfrm>
          <a:prstGeom prst="ellipse">
            <a:avLst/>
          </a:prstGeom>
          <a:noFill/>
          <a:ln>
            <a:noFill/>
          </a:ln>
        </p:spPr>
      </p:pic>
      <p:pic>
        <p:nvPicPr>
          <p:cNvPr id="486" name="Google Shape;486;p55"/>
          <p:cNvPicPr preferRelativeResize="0"/>
          <p:nvPr/>
        </p:nvPicPr>
        <p:blipFill rotWithShape="1">
          <a:blip r:embed="rId6">
            <a:alphaModFix/>
          </a:blip>
          <a:srcRect t="5245" b="5245"/>
          <a:stretch/>
        </p:blipFill>
        <p:spPr>
          <a:xfrm>
            <a:off x="7443563" y="1890363"/>
            <a:ext cx="1341300" cy="1467300"/>
          </a:xfrm>
          <a:prstGeom prst="ellipse">
            <a:avLst/>
          </a:prstGeom>
          <a:noFill/>
          <a:ln>
            <a:noFill/>
          </a:ln>
        </p:spPr>
      </p:pic>
      <p:sp>
        <p:nvSpPr>
          <p:cNvPr id="495" name="Google Shape;495;p55"/>
          <p:cNvSpPr txBox="1"/>
          <p:nvPr/>
        </p:nvSpPr>
        <p:spPr>
          <a:xfrm>
            <a:off x="2515500" y="567100"/>
            <a:ext cx="3732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latin typeface="Montserrat"/>
                <a:ea typeface="Montserrat"/>
                <a:cs typeface="Montserrat"/>
                <a:sym typeface="Montserrat"/>
              </a:rPr>
              <a:t>         </a:t>
            </a:r>
            <a:r>
              <a:rPr lang="en" sz="2100" b="1" dirty="0">
                <a:solidFill>
                  <a:schemeClr val="accent1"/>
                </a:solidFill>
                <a:latin typeface="Montserrat"/>
                <a:ea typeface="Montserrat"/>
                <a:cs typeface="Montserrat"/>
                <a:sym typeface="Montserrat"/>
              </a:rPr>
              <a:t>  Group Members</a:t>
            </a:r>
            <a:endParaRPr sz="2100" b="1" dirty="0">
              <a:solidFill>
                <a:schemeClr val="accent1"/>
              </a:solidFill>
              <a:latin typeface="Montserrat"/>
              <a:ea typeface="Montserrat"/>
              <a:cs typeface="Montserrat"/>
              <a:sym typeface="Montserrat"/>
            </a:endParaRPr>
          </a:p>
        </p:txBody>
      </p:sp>
      <p:sp>
        <p:nvSpPr>
          <p:cNvPr id="21" name="TextBox 20">
            <a:extLst>
              <a:ext uri="{FF2B5EF4-FFF2-40B4-BE49-F238E27FC236}">
                <a16:creationId xmlns:a16="http://schemas.microsoft.com/office/drawing/2014/main" id="{EC02A81D-7C94-4796-858F-ED0D33227B01}"/>
              </a:ext>
            </a:extLst>
          </p:cNvPr>
          <p:cNvSpPr txBox="1"/>
          <p:nvPr/>
        </p:nvSpPr>
        <p:spPr>
          <a:xfrm>
            <a:off x="212863" y="3634353"/>
            <a:ext cx="1341300" cy="846386"/>
          </a:xfrm>
          <a:prstGeom prst="rect">
            <a:avLst/>
          </a:prstGeom>
          <a:noFill/>
        </p:spPr>
        <p:txBody>
          <a:bodyPr wrap="square">
            <a:spAutoFit/>
          </a:bodyPr>
          <a:lstStyle/>
          <a:p>
            <a:pPr rtl="0">
              <a:spcBef>
                <a:spcPts val="0"/>
              </a:spcBef>
              <a:spcAft>
                <a:spcPts val="1200"/>
              </a:spcAft>
            </a:pPr>
            <a:r>
              <a:rPr lang="pl-PL" sz="1300" b="1" dirty="0">
                <a:latin typeface="Comfortaa"/>
              </a:rPr>
              <a:t>A M Samdani Mojumder</a:t>
            </a:r>
          </a:p>
          <a:p>
            <a:pPr rtl="0">
              <a:spcBef>
                <a:spcPts val="0"/>
              </a:spcBef>
              <a:spcAft>
                <a:spcPts val="1200"/>
              </a:spcAft>
            </a:pPr>
            <a:r>
              <a:rPr lang="pl-PL" sz="1300" b="1" dirty="0">
                <a:latin typeface="Comfortaa"/>
              </a:rPr>
              <a:t>BSSE 1412</a:t>
            </a:r>
          </a:p>
        </p:txBody>
      </p:sp>
      <p:sp>
        <p:nvSpPr>
          <p:cNvPr id="22" name="TextBox 21">
            <a:extLst>
              <a:ext uri="{FF2B5EF4-FFF2-40B4-BE49-F238E27FC236}">
                <a16:creationId xmlns:a16="http://schemas.microsoft.com/office/drawing/2014/main" id="{9FB56823-DA15-43DD-BF26-680727E710EE}"/>
              </a:ext>
            </a:extLst>
          </p:cNvPr>
          <p:cNvSpPr txBox="1"/>
          <p:nvPr/>
        </p:nvSpPr>
        <p:spPr>
          <a:xfrm>
            <a:off x="2022238" y="3634353"/>
            <a:ext cx="1341300" cy="846386"/>
          </a:xfrm>
          <a:prstGeom prst="rect">
            <a:avLst/>
          </a:prstGeom>
          <a:noFill/>
        </p:spPr>
        <p:txBody>
          <a:bodyPr wrap="square">
            <a:spAutoFit/>
          </a:bodyPr>
          <a:lstStyle/>
          <a:p>
            <a:pPr rtl="0">
              <a:spcBef>
                <a:spcPts val="0"/>
              </a:spcBef>
              <a:spcAft>
                <a:spcPts val="1200"/>
              </a:spcAft>
            </a:pPr>
            <a:r>
              <a:rPr lang="en-US" sz="1300" b="1" dirty="0">
                <a:latin typeface="Comfortaa"/>
              </a:rPr>
              <a:t>Md Jihad Hossain</a:t>
            </a:r>
            <a:endParaRPr lang="pl-PL" sz="1300" b="1" dirty="0">
              <a:latin typeface="Comfortaa"/>
            </a:endParaRPr>
          </a:p>
          <a:p>
            <a:pPr rtl="0">
              <a:spcBef>
                <a:spcPts val="0"/>
              </a:spcBef>
              <a:spcAft>
                <a:spcPts val="1200"/>
              </a:spcAft>
            </a:pPr>
            <a:r>
              <a:rPr lang="pl-PL" sz="1300" b="1" dirty="0">
                <a:latin typeface="Comfortaa"/>
              </a:rPr>
              <a:t>BSSE 141</a:t>
            </a:r>
            <a:r>
              <a:rPr lang="en-US" sz="1300" b="1" dirty="0">
                <a:latin typeface="Comfortaa"/>
              </a:rPr>
              <a:t>3</a:t>
            </a:r>
            <a:endParaRPr lang="pl-PL" sz="1300" b="1" dirty="0">
              <a:latin typeface="Comfortaa"/>
            </a:endParaRPr>
          </a:p>
        </p:txBody>
      </p:sp>
      <p:sp>
        <p:nvSpPr>
          <p:cNvPr id="23" name="TextBox 22">
            <a:extLst>
              <a:ext uri="{FF2B5EF4-FFF2-40B4-BE49-F238E27FC236}">
                <a16:creationId xmlns:a16="http://schemas.microsoft.com/office/drawing/2014/main" id="{0FF4509C-C7B3-43E4-85ED-A89EEFA10478}"/>
              </a:ext>
            </a:extLst>
          </p:cNvPr>
          <p:cNvSpPr txBox="1"/>
          <p:nvPr/>
        </p:nvSpPr>
        <p:spPr>
          <a:xfrm>
            <a:off x="3831613" y="3634352"/>
            <a:ext cx="1341300" cy="846386"/>
          </a:xfrm>
          <a:prstGeom prst="rect">
            <a:avLst/>
          </a:prstGeom>
          <a:noFill/>
        </p:spPr>
        <p:txBody>
          <a:bodyPr wrap="square">
            <a:spAutoFit/>
          </a:bodyPr>
          <a:lstStyle/>
          <a:p>
            <a:pPr>
              <a:spcAft>
                <a:spcPts val="1200"/>
              </a:spcAft>
            </a:pPr>
            <a:r>
              <a:rPr lang="pt-BR" sz="1300" b="1" dirty="0">
                <a:latin typeface="Comfortaa"/>
              </a:rPr>
              <a:t>Md Mahfuz Ibne Ali Ayon</a:t>
            </a:r>
          </a:p>
          <a:p>
            <a:pPr>
              <a:spcAft>
                <a:spcPts val="1200"/>
              </a:spcAft>
            </a:pPr>
            <a:r>
              <a:rPr lang="pt-BR" sz="1300" b="1" dirty="0">
                <a:latin typeface="Comfortaa"/>
              </a:rPr>
              <a:t>BSSE 1421</a:t>
            </a:r>
            <a:endParaRPr lang="pl-PL" sz="1300" b="1" dirty="0">
              <a:latin typeface="Comfortaa"/>
            </a:endParaRPr>
          </a:p>
        </p:txBody>
      </p:sp>
      <p:sp>
        <p:nvSpPr>
          <p:cNvPr id="24" name="TextBox 23">
            <a:extLst>
              <a:ext uri="{FF2B5EF4-FFF2-40B4-BE49-F238E27FC236}">
                <a16:creationId xmlns:a16="http://schemas.microsoft.com/office/drawing/2014/main" id="{FBF40EC3-9999-4CB9-AB60-39FB8CC427A9}"/>
              </a:ext>
            </a:extLst>
          </p:cNvPr>
          <p:cNvSpPr txBox="1"/>
          <p:nvPr/>
        </p:nvSpPr>
        <p:spPr>
          <a:xfrm>
            <a:off x="5640988" y="3634353"/>
            <a:ext cx="1341300" cy="846386"/>
          </a:xfrm>
          <a:prstGeom prst="rect">
            <a:avLst/>
          </a:prstGeom>
          <a:noFill/>
        </p:spPr>
        <p:txBody>
          <a:bodyPr wrap="square">
            <a:spAutoFit/>
          </a:bodyPr>
          <a:lstStyle/>
          <a:p>
            <a:pPr>
              <a:spcAft>
                <a:spcPts val="1200"/>
              </a:spcAft>
            </a:pPr>
            <a:r>
              <a:rPr lang="en-US" sz="1300" b="1" dirty="0">
                <a:latin typeface="Comfortaa"/>
              </a:rPr>
              <a:t>Md Ismail Hossain</a:t>
            </a:r>
            <a:endParaRPr lang="pl-PL" sz="1300" b="1" dirty="0">
              <a:latin typeface="Comfortaa"/>
            </a:endParaRPr>
          </a:p>
          <a:p>
            <a:pPr>
              <a:spcAft>
                <a:spcPts val="1200"/>
              </a:spcAft>
            </a:pPr>
            <a:r>
              <a:rPr lang="pl-PL" sz="1300" b="1" dirty="0">
                <a:latin typeface="Comfortaa"/>
              </a:rPr>
              <a:t>BSSE 14</a:t>
            </a:r>
            <a:r>
              <a:rPr lang="en-US" sz="1300" b="1" dirty="0">
                <a:latin typeface="Comfortaa"/>
              </a:rPr>
              <a:t>33</a:t>
            </a:r>
            <a:endParaRPr lang="pl-PL" sz="1300" b="1" dirty="0">
              <a:latin typeface="Comfortaa"/>
            </a:endParaRPr>
          </a:p>
        </p:txBody>
      </p:sp>
      <p:sp>
        <p:nvSpPr>
          <p:cNvPr id="25" name="TextBox 24">
            <a:extLst>
              <a:ext uri="{FF2B5EF4-FFF2-40B4-BE49-F238E27FC236}">
                <a16:creationId xmlns:a16="http://schemas.microsoft.com/office/drawing/2014/main" id="{20D69377-B7CF-47A1-98D5-B8B149D96439}"/>
              </a:ext>
            </a:extLst>
          </p:cNvPr>
          <p:cNvSpPr txBox="1"/>
          <p:nvPr/>
        </p:nvSpPr>
        <p:spPr>
          <a:xfrm>
            <a:off x="7443563" y="3634352"/>
            <a:ext cx="1341300" cy="846386"/>
          </a:xfrm>
          <a:prstGeom prst="rect">
            <a:avLst/>
          </a:prstGeom>
          <a:noFill/>
        </p:spPr>
        <p:txBody>
          <a:bodyPr wrap="square">
            <a:spAutoFit/>
          </a:bodyPr>
          <a:lstStyle/>
          <a:p>
            <a:pPr rtl="0">
              <a:spcBef>
                <a:spcPts val="0"/>
              </a:spcBef>
              <a:spcAft>
                <a:spcPts val="1200"/>
              </a:spcAft>
            </a:pPr>
            <a:r>
              <a:rPr lang="en-US" sz="1300" b="1" dirty="0">
                <a:latin typeface="Comfortaa"/>
              </a:rPr>
              <a:t>Nandan </a:t>
            </a:r>
            <a:r>
              <a:rPr lang="en-US" sz="1300" b="1" dirty="0" err="1">
                <a:latin typeface="Comfortaa"/>
              </a:rPr>
              <a:t>Bhowmick</a:t>
            </a:r>
            <a:endParaRPr lang="en-US" sz="1300" b="1" dirty="0">
              <a:latin typeface="Comfortaa"/>
            </a:endParaRPr>
          </a:p>
          <a:p>
            <a:pPr rtl="0">
              <a:spcBef>
                <a:spcPts val="0"/>
              </a:spcBef>
              <a:spcAft>
                <a:spcPts val="1200"/>
              </a:spcAft>
            </a:pPr>
            <a:r>
              <a:rPr lang="pl-PL" sz="1300" b="1" dirty="0">
                <a:latin typeface="Comfortaa"/>
              </a:rPr>
              <a:t>BSSE 14</a:t>
            </a:r>
            <a:r>
              <a:rPr lang="en-US" sz="1300" b="1" dirty="0">
                <a:latin typeface="Comfortaa"/>
              </a:rPr>
              <a:t>36</a:t>
            </a:r>
            <a:endParaRPr lang="pl-PL" sz="1300" b="1" dirty="0">
              <a:latin typeface="Comfortaa"/>
            </a:endParaRPr>
          </a:p>
        </p:txBody>
      </p:sp>
      <p:pic>
        <p:nvPicPr>
          <p:cNvPr id="484" name="Google Shape;484;p55"/>
          <p:cNvPicPr preferRelativeResize="0"/>
          <p:nvPr/>
        </p:nvPicPr>
        <p:blipFill rotWithShape="1">
          <a:blip r:embed="rId7">
            <a:alphaModFix/>
            <a:extLst>
              <a:ext uri="{BEBA8EAE-BF5A-486C-A8C5-ECC9F3942E4B}">
                <a14:imgProps xmlns:a14="http://schemas.microsoft.com/office/drawing/2010/main">
                  <a14:imgLayer r:embed="rId8">
                    <a14:imgEffect>
                      <a14:sharpenSoften amount="50000"/>
                    </a14:imgEffect>
                  </a14:imgLayer>
                </a14:imgProps>
              </a:ext>
            </a:extLst>
          </a:blip>
          <a:srcRect l="1105" t="-145" r="1105" b="-145"/>
          <a:stretch/>
        </p:blipFill>
        <p:spPr>
          <a:xfrm>
            <a:off x="3831613" y="1818038"/>
            <a:ext cx="1341300" cy="14673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99"/>
        <p:cNvGrpSpPr/>
        <p:nvPr/>
      </p:nvGrpSpPr>
      <p:grpSpPr>
        <a:xfrm>
          <a:off x="0" y="0"/>
          <a:ext cx="0" cy="0"/>
          <a:chOff x="0" y="0"/>
          <a:chExt cx="0" cy="0"/>
        </a:xfrm>
      </p:grpSpPr>
      <p:pic>
        <p:nvPicPr>
          <p:cNvPr id="500" name="Google Shape;500;p56"/>
          <p:cNvPicPr preferRelativeResize="0"/>
          <p:nvPr/>
        </p:nvPicPr>
        <p:blipFill>
          <a:blip r:embed="rId3">
            <a:alphaModFix/>
          </a:blip>
          <a:stretch>
            <a:fillRect/>
          </a:stretch>
        </p:blipFill>
        <p:spPr>
          <a:xfrm>
            <a:off x="5914470" y="781269"/>
            <a:ext cx="2461906" cy="1055100"/>
          </a:xfrm>
          <a:prstGeom prst="rect">
            <a:avLst/>
          </a:prstGeom>
          <a:noFill/>
          <a:ln>
            <a:noFill/>
          </a:ln>
        </p:spPr>
      </p:pic>
      <p:sp>
        <p:nvSpPr>
          <p:cNvPr id="501" name="Google Shape;501;p56"/>
          <p:cNvSpPr txBox="1"/>
          <p:nvPr/>
        </p:nvSpPr>
        <p:spPr>
          <a:xfrm>
            <a:off x="590670" y="907950"/>
            <a:ext cx="373380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chemeClr val="dk2"/>
                </a:solidFill>
                <a:latin typeface="Montserrat"/>
                <a:ea typeface="Montserrat"/>
                <a:cs typeface="Montserrat"/>
                <a:sym typeface="Montserrat"/>
              </a:rPr>
              <a:t>About SELISE</a:t>
            </a:r>
            <a:endParaRPr sz="2200" b="1" dirty="0">
              <a:solidFill>
                <a:schemeClr val="dk2"/>
              </a:solidFill>
              <a:latin typeface="Montserrat"/>
              <a:ea typeface="Montserrat"/>
              <a:cs typeface="Montserrat"/>
              <a:sym typeface="Montserrat"/>
            </a:endParaRPr>
          </a:p>
        </p:txBody>
      </p:sp>
      <p:sp>
        <p:nvSpPr>
          <p:cNvPr id="502" name="Google Shape;502;p56"/>
          <p:cNvSpPr txBox="1"/>
          <p:nvPr/>
        </p:nvSpPr>
        <p:spPr>
          <a:xfrm>
            <a:off x="375456" y="1859674"/>
            <a:ext cx="7742826" cy="30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endParaRPr>
          </a:p>
          <a:p>
            <a:pPr marL="0" lvl="0" indent="0" algn="just" rtl="0">
              <a:spcBef>
                <a:spcPts val="0"/>
              </a:spcBef>
              <a:spcAft>
                <a:spcPts val="0"/>
              </a:spcAft>
              <a:buNone/>
            </a:pPr>
            <a:r>
              <a:rPr lang="en" sz="1600" dirty="0">
                <a:solidFill>
                  <a:schemeClr val="dk2"/>
                </a:solidFill>
                <a:latin typeface="Verdana" panose="020B0604030504040204" pitchFamily="34" charset="0"/>
                <a:ea typeface="Verdana" panose="020B0604030504040204" pitchFamily="34" charset="0"/>
                <a:cs typeface="Montserrat"/>
                <a:sym typeface="Montserrat"/>
              </a:rPr>
              <a:t>SELISE is a global software company originated from Switzerland engaged in the creation of digital platforms from strategy to execution. This renowned firm delivers software engineering and business consulting services to multinationals and startups from different sectors. Headquartered in Switzerland, the company's 100+ creative workforce is distributed over Zürich, Dubai, Thimphu, and Dhaka. Their understanding of information technology and the internet helps to enhance business performance across industries. </a:t>
            </a:r>
            <a:endParaRPr sz="1600" dirty="0">
              <a:solidFill>
                <a:schemeClr val="dk2"/>
              </a:solidFill>
              <a:latin typeface="Verdana" panose="020B0604030504040204" pitchFamily="34" charset="0"/>
              <a:ea typeface="Verdana" panose="020B0604030504040204" pitchFamily="34" charset="0"/>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06"/>
        <p:cNvGrpSpPr/>
        <p:nvPr/>
      </p:nvGrpSpPr>
      <p:grpSpPr>
        <a:xfrm>
          <a:off x="0" y="0"/>
          <a:ext cx="0" cy="0"/>
          <a:chOff x="0" y="0"/>
          <a:chExt cx="0" cy="0"/>
        </a:xfrm>
      </p:grpSpPr>
      <p:sp>
        <p:nvSpPr>
          <p:cNvPr id="507" name="Google Shape;507;p57"/>
          <p:cNvSpPr txBox="1"/>
          <p:nvPr/>
        </p:nvSpPr>
        <p:spPr>
          <a:xfrm>
            <a:off x="536700" y="2465000"/>
            <a:ext cx="6416100" cy="67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900">
                <a:solidFill>
                  <a:schemeClr val="dk2"/>
                </a:solidFill>
                <a:latin typeface="Vidaloka"/>
                <a:ea typeface="Vidaloka"/>
                <a:cs typeface="Vidaloka"/>
                <a:sym typeface="Vidaloka"/>
              </a:rPr>
              <a:t>Departmentalization</a:t>
            </a:r>
            <a:endParaRPr sz="3900">
              <a:solidFill>
                <a:schemeClr val="dk2"/>
              </a:solidFill>
              <a:latin typeface="Vidaloka"/>
              <a:ea typeface="Vidaloka"/>
              <a:cs typeface="Vidaloka"/>
              <a:sym typeface="Vidalok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11"/>
        <p:cNvGrpSpPr/>
        <p:nvPr/>
      </p:nvGrpSpPr>
      <p:grpSpPr>
        <a:xfrm>
          <a:off x="0" y="0"/>
          <a:ext cx="0" cy="0"/>
          <a:chOff x="0" y="0"/>
          <a:chExt cx="0" cy="0"/>
        </a:xfrm>
      </p:grpSpPr>
      <p:sp>
        <p:nvSpPr>
          <p:cNvPr id="512" name="Google Shape;512;p58"/>
          <p:cNvSpPr txBox="1"/>
          <p:nvPr/>
        </p:nvSpPr>
        <p:spPr>
          <a:xfrm>
            <a:off x="134213" y="1078850"/>
            <a:ext cx="3067200" cy="3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Montserrat"/>
                <a:ea typeface="Montserrat"/>
                <a:cs typeface="Montserrat"/>
                <a:sym typeface="Montserrat"/>
              </a:rPr>
              <a:t>        Functional</a:t>
            </a:r>
            <a:endParaRPr sz="1800" b="1" dirty="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Business Support</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Digital Transfer &amp; Operation</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Academy</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Retail</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Insurance &amp; Banking</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HR</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Finance &amp; Admins</a:t>
            </a:r>
            <a:endParaRPr sz="1800" dirty="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dirty="0">
                <a:solidFill>
                  <a:schemeClr val="dk2"/>
                </a:solidFill>
                <a:latin typeface="Montserrat"/>
                <a:ea typeface="Montserrat"/>
                <a:cs typeface="Montserrat"/>
                <a:sym typeface="Montserrat"/>
              </a:rPr>
              <a:t>Manufacture &amp; Engineering</a:t>
            </a:r>
            <a:endParaRPr sz="1800" dirty="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dk2"/>
              </a:solidFill>
              <a:latin typeface="Montserrat"/>
              <a:ea typeface="Montserrat"/>
              <a:cs typeface="Montserrat"/>
              <a:sym typeface="Montserrat"/>
            </a:endParaRPr>
          </a:p>
        </p:txBody>
      </p:sp>
      <p:sp>
        <p:nvSpPr>
          <p:cNvPr id="513" name="Google Shape;513;p58"/>
          <p:cNvSpPr txBox="1"/>
          <p:nvPr/>
        </p:nvSpPr>
        <p:spPr>
          <a:xfrm>
            <a:off x="3041588" y="1078850"/>
            <a:ext cx="2901000" cy="3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Montserrat"/>
                <a:ea typeface="Montserrat"/>
                <a:cs typeface="Montserrat"/>
                <a:sym typeface="Montserrat"/>
              </a:rPr>
              <a:t>        Geographical</a:t>
            </a:r>
            <a:endParaRPr sz="1800" b="1">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Zürich, Switzerland</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Dubai, UAE</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Thimphu, Bhutan</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Dhaka, Bangladesh</a:t>
            </a:r>
            <a:endParaRPr sz="1800">
              <a:solidFill>
                <a:schemeClr val="dk2"/>
              </a:solidFill>
              <a:latin typeface="Montserrat"/>
              <a:ea typeface="Montserrat"/>
              <a:cs typeface="Montserrat"/>
              <a:sym typeface="Montserrat"/>
            </a:endParaRPr>
          </a:p>
        </p:txBody>
      </p:sp>
      <p:sp>
        <p:nvSpPr>
          <p:cNvPr id="514" name="Google Shape;514;p58"/>
          <p:cNvSpPr txBox="1"/>
          <p:nvPr/>
        </p:nvSpPr>
        <p:spPr>
          <a:xfrm>
            <a:off x="5942588" y="1078850"/>
            <a:ext cx="3067200" cy="3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Montserrat"/>
                <a:ea typeface="Montserrat"/>
                <a:cs typeface="Montserrat"/>
                <a:sym typeface="Montserrat"/>
              </a:rPr>
              <a:t>        Customer</a:t>
            </a:r>
            <a:endParaRPr sz="1800" b="1">
              <a:solidFill>
                <a:schemeClr val="dk2"/>
              </a:solidFill>
              <a:latin typeface="Montserrat"/>
              <a:ea typeface="Montserrat"/>
              <a:cs typeface="Montserrat"/>
              <a:sym typeface="Montserrat"/>
            </a:endParaRPr>
          </a:p>
          <a:p>
            <a:pPr marL="0" lvl="0" indent="0" algn="l" rtl="0">
              <a:spcBef>
                <a:spcPts val="0"/>
              </a:spcBef>
              <a:spcAft>
                <a:spcPts val="0"/>
              </a:spcAft>
              <a:buNone/>
            </a:pP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Financial organization</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Retail sector</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Manufacturing industry</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Food industry</a:t>
            </a:r>
            <a:endParaRPr sz="1800">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Telecommunications organization</a:t>
            </a:r>
            <a:endParaRPr sz="1800">
              <a:solidFill>
                <a:schemeClr val="dk2"/>
              </a:solidFill>
              <a:latin typeface="Montserrat"/>
              <a:ea typeface="Montserrat"/>
              <a:cs typeface="Montserrat"/>
              <a:sym typeface="Montserrat"/>
            </a:endParaRPr>
          </a:p>
          <a:p>
            <a:pPr marL="457200" lvl="0" indent="0" algn="l" rtl="0">
              <a:spcBef>
                <a:spcPts val="0"/>
              </a:spcBef>
              <a:spcAft>
                <a:spcPts val="0"/>
              </a:spcAft>
              <a:buNone/>
            </a:pP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18"/>
        <p:cNvGrpSpPr/>
        <p:nvPr/>
      </p:nvGrpSpPr>
      <p:grpSpPr>
        <a:xfrm>
          <a:off x="0" y="0"/>
          <a:ext cx="0" cy="0"/>
          <a:chOff x="0" y="0"/>
          <a:chExt cx="0" cy="0"/>
        </a:xfrm>
      </p:grpSpPr>
      <p:sp>
        <p:nvSpPr>
          <p:cNvPr id="519" name="Google Shape;519;p59"/>
          <p:cNvSpPr txBox="1">
            <a:spLocks noGrp="1"/>
          </p:cNvSpPr>
          <p:nvPr>
            <p:ph type="body" idx="1"/>
          </p:nvPr>
        </p:nvSpPr>
        <p:spPr>
          <a:xfrm>
            <a:off x="373925" y="2179050"/>
            <a:ext cx="6402300" cy="9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Chain of Command </a:t>
            </a:r>
            <a:endParaRPr sz="3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23"/>
        <p:cNvGrpSpPr/>
        <p:nvPr/>
      </p:nvGrpSpPr>
      <p:grpSpPr>
        <a:xfrm>
          <a:off x="0" y="0"/>
          <a:ext cx="0" cy="0"/>
          <a:chOff x="0" y="0"/>
          <a:chExt cx="0" cy="0"/>
        </a:xfrm>
      </p:grpSpPr>
      <p:sp>
        <p:nvSpPr>
          <p:cNvPr id="524" name="Google Shape;524;p60"/>
          <p:cNvSpPr/>
          <p:nvPr/>
        </p:nvSpPr>
        <p:spPr>
          <a:xfrm>
            <a:off x="3758218" y="1449040"/>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CPO</a:t>
            </a:r>
            <a:endParaRPr sz="1300">
              <a:solidFill>
                <a:srgbClr val="FFFFFF"/>
              </a:solidFill>
              <a:latin typeface="Verdana"/>
              <a:ea typeface="Verdana"/>
              <a:cs typeface="Verdana"/>
              <a:sym typeface="Verdana"/>
            </a:endParaRPr>
          </a:p>
        </p:txBody>
      </p:sp>
      <p:sp>
        <p:nvSpPr>
          <p:cNvPr id="525" name="Google Shape;525;p60"/>
          <p:cNvSpPr/>
          <p:nvPr/>
        </p:nvSpPr>
        <p:spPr>
          <a:xfrm>
            <a:off x="3757934" y="2084504"/>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Vice President</a:t>
            </a:r>
            <a:endParaRPr sz="1700">
              <a:solidFill>
                <a:srgbClr val="FFFFFF"/>
              </a:solidFill>
            </a:endParaRPr>
          </a:p>
        </p:txBody>
      </p:sp>
      <p:sp>
        <p:nvSpPr>
          <p:cNvPr id="526" name="Google Shape;526;p60"/>
          <p:cNvSpPr/>
          <p:nvPr/>
        </p:nvSpPr>
        <p:spPr>
          <a:xfrm>
            <a:off x="5528475" y="2718328"/>
            <a:ext cx="17700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Technology Head</a:t>
            </a:r>
            <a:endParaRPr sz="1300">
              <a:solidFill>
                <a:srgbClr val="FFFFFF"/>
              </a:solidFill>
              <a:latin typeface="Verdana"/>
              <a:ea typeface="Verdana"/>
              <a:cs typeface="Verdana"/>
              <a:sym typeface="Verdana"/>
            </a:endParaRPr>
          </a:p>
        </p:txBody>
      </p:sp>
      <p:cxnSp>
        <p:nvCxnSpPr>
          <p:cNvPr id="527" name="Google Shape;527;p60"/>
          <p:cNvCxnSpPr>
            <a:stCxn id="525" idx="0"/>
            <a:endCxn id="524" idx="2"/>
          </p:cNvCxnSpPr>
          <p:nvPr/>
        </p:nvCxnSpPr>
        <p:spPr>
          <a:xfrm rot="-5400000">
            <a:off x="4430834" y="1987754"/>
            <a:ext cx="192900" cy="600"/>
          </a:xfrm>
          <a:prstGeom prst="bentConnector3">
            <a:avLst>
              <a:gd name="adj1" fmla="val 50017"/>
            </a:avLst>
          </a:prstGeom>
          <a:noFill/>
          <a:ln w="9525" cap="flat" cmpd="sng">
            <a:solidFill>
              <a:srgbClr val="C2C2C2"/>
            </a:solidFill>
            <a:prstDash val="solid"/>
            <a:round/>
            <a:headEnd type="none" w="sm" len="sm"/>
            <a:tailEnd type="none" w="sm" len="sm"/>
          </a:ln>
        </p:spPr>
      </p:cxnSp>
      <p:cxnSp>
        <p:nvCxnSpPr>
          <p:cNvPr id="528" name="Google Shape;528;p60"/>
          <p:cNvCxnSpPr>
            <a:endCxn id="526" idx="0"/>
          </p:cNvCxnSpPr>
          <p:nvPr/>
        </p:nvCxnSpPr>
        <p:spPr>
          <a:xfrm>
            <a:off x="4364475" y="2634028"/>
            <a:ext cx="2049000" cy="84300"/>
          </a:xfrm>
          <a:prstGeom prst="bentConnector2">
            <a:avLst/>
          </a:prstGeom>
          <a:noFill/>
          <a:ln w="9525" cap="flat" cmpd="sng">
            <a:solidFill>
              <a:schemeClr val="dk1"/>
            </a:solidFill>
            <a:prstDash val="solid"/>
            <a:round/>
            <a:headEnd type="none" w="sm" len="sm"/>
            <a:tailEnd type="none" w="sm" len="sm"/>
          </a:ln>
        </p:spPr>
      </p:cxnSp>
      <p:sp>
        <p:nvSpPr>
          <p:cNvPr id="529" name="Google Shape;529;p60"/>
          <p:cNvSpPr/>
          <p:nvPr/>
        </p:nvSpPr>
        <p:spPr>
          <a:xfrm>
            <a:off x="3758218" y="767165"/>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rgbClr val="FFFFFF"/>
                </a:solidFill>
                <a:latin typeface="Verdana"/>
                <a:ea typeface="Verdana"/>
                <a:cs typeface="Verdana"/>
                <a:sym typeface="Verdana"/>
              </a:rPr>
              <a:t>Board of Directors</a:t>
            </a:r>
            <a:endParaRPr sz="1700" dirty="0">
              <a:solidFill>
                <a:srgbClr val="FFFFFF"/>
              </a:solidFill>
              <a:latin typeface="Verdana"/>
              <a:ea typeface="Verdana"/>
              <a:cs typeface="Verdana"/>
              <a:sym typeface="Verdana"/>
            </a:endParaRPr>
          </a:p>
        </p:txBody>
      </p:sp>
      <p:sp>
        <p:nvSpPr>
          <p:cNvPr id="530" name="Google Shape;530;p60"/>
          <p:cNvSpPr/>
          <p:nvPr/>
        </p:nvSpPr>
        <p:spPr>
          <a:xfrm>
            <a:off x="5528465" y="144904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CCO</a:t>
            </a:r>
            <a:endParaRPr sz="1300">
              <a:solidFill>
                <a:srgbClr val="FFFFFF"/>
              </a:solidFill>
              <a:latin typeface="Verdana"/>
              <a:ea typeface="Verdana"/>
              <a:cs typeface="Verdana"/>
              <a:sym typeface="Verdana"/>
            </a:endParaRPr>
          </a:p>
        </p:txBody>
      </p:sp>
      <p:sp>
        <p:nvSpPr>
          <p:cNvPr id="531" name="Google Shape;531;p60"/>
          <p:cNvSpPr/>
          <p:nvPr/>
        </p:nvSpPr>
        <p:spPr>
          <a:xfrm>
            <a:off x="1987972" y="144904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CEO</a:t>
            </a:r>
            <a:endParaRPr sz="1600">
              <a:solidFill>
                <a:srgbClr val="FFFFFF"/>
              </a:solidFill>
            </a:endParaRPr>
          </a:p>
        </p:txBody>
      </p:sp>
      <p:cxnSp>
        <p:nvCxnSpPr>
          <p:cNvPr id="532" name="Google Shape;532;p60"/>
          <p:cNvCxnSpPr>
            <a:stCxn id="529" idx="2"/>
            <a:endCxn id="530" idx="0"/>
          </p:cNvCxnSpPr>
          <p:nvPr/>
        </p:nvCxnSpPr>
        <p:spPr>
          <a:xfrm rot="-5400000" flipH="1">
            <a:off x="5292718" y="444215"/>
            <a:ext cx="239400" cy="1770300"/>
          </a:xfrm>
          <a:prstGeom prst="bentConnector3">
            <a:avLst>
              <a:gd name="adj1" fmla="val 49995"/>
            </a:avLst>
          </a:prstGeom>
          <a:no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cxnSp>
      <p:cxnSp>
        <p:nvCxnSpPr>
          <p:cNvPr id="533" name="Google Shape;533;p60"/>
          <p:cNvCxnSpPr>
            <a:stCxn id="531" idx="0"/>
            <a:endCxn id="529" idx="2"/>
          </p:cNvCxnSpPr>
          <p:nvPr/>
        </p:nvCxnSpPr>
        <p:spPr>
          <a:xfrm rot="-5400000">
            <a:off x="3522472" y="444191"/>
            <a:ext cx="239400" cy="1770300"/>
          </a:xfrm>
          <a:prstGeom prst="bentConnector3">
            <a:avLst>
              <a:gd name="adj1" fmla="val 49995"/>
            </a:avLst>
          </a:prstGeom>
          <a:noFill/>
          <a:ln w="9525" cap="flat" cmpd="sng">
            <a:solidFill>
              <a:schemeClr val="dk1"/>
            </a:solidFill>
            <a:prstDash val="solid"/>
            <a:round/>
            <a:headEnd type="none" w="sm" len="sm"/>
            <a:tailEnd type="none" w="sm" len="sm"/>
          </a:ln>
        </p:spPr>
      </p:cxnSp>
      <p:cxnSp>
        <p:nvCxnSpPr>
          <p:cNvPr id="534" name="Google Shape;534;p60"/>
          <p:cNvCxnSpPr>
            <a:stCxn id="529" idx="2"/>
            <a:endCxn id="524" idx="0"/>
          </p:cNvCxnSpPr>
          <p:nvPr/>
        </p:nvCxnSpPr>
        <p:spPr>
          <a:xfrm rot="-5400000" flipH="1">
            <a:off x="4407868" y="1329065"/>
            <a:ext cx="239400" cy="600"/>
          </a:xfrm>
          <a:prstGeom prst="bentConnector3">
            <a:avLst>
              <a:gd name="adj1" fmla="val 49995"/>
            </a:avLst>
          </a:prstGeom>
          <a:noFill/>
          <a:ln w="9525" cap="flat" cmpd="sng">
            <a:solidFill>
              <a:schemeClr val="dk1"/>
            </a:solidFill>
            <a:prstDash val="solid"/>
            <a:round/>
            <a:headEnd type="none" w="sm" len="sm"/>
            <a:tailEnd type="none" w="sm" len="sm"/>
          </a:ln>
        </p:spPr>
      </p:cxnSp>
      <p:cxnSp>
        <p:nvCxnSpPr>
          <p:cNvPr id="535" name="Google Shape;535;p60"/>
          <p:cNvCxnSpPr>
            <a:stCxn id="525" idx="0"/>
            <a:endCxn id="531" idx="2"/>
          </p:cNvCxnSpPr>
          <p:nvPr/>
        </p:nvCxnSpPr>
        <p:spPr>
          <a:xfrm rot="5400000" flipH="1">
            <a:off x="3545534" y="1103054"/>
            <a:ext cx="192900" cy="1770000"/>
          </a:xfrm>
          <a:prstGeom prst="bentConnector3">
            <a:avLst>
              <a:gd name="adj1" fmla="val 50016"/>
            </a:avLst>
          </a:prstGeom>
          <a:noFill/>
          <a:ln w="9525" cap="flat" cmpd="sng">
            <a:solidFill>
              <a:schemeClr val="dk1"/>
            </a:solidFill>
            <a:prstDash val="solid"/>
            <a:round/>
            <a:headEnd type="none" w="sm" len="sm"/>
            <a:tailEnd type="none" w="sm" len="sm"/>
          </a:ln>
        </p:spPr>
      </p:cxnSp>
      <p:cxnSp>
        <p:nvCxnSpPr>
          <p:cNvPr id="536" name="Google Shape;536;p60"/>
          <p:cNvCxnSpPr>
            <a:stCxn id="525" idx="0"/>
            <a:endCxn id="530" idx="2"/>
          </p:cNvCxnSpPr>
          <p:nvPr/>
        </p:nvCxnSpPr>
        <p:spPr>
          <a:xfrm rot="-5400000">
            <a:off x="5315834" y="1102754"/>
            <a:ext cx="192900" cy="1770600"/>
          </a:xfrm>
          <a:prstGeom prst="bentConnector3">
            <a:avLst>
              <a:gd name="adj1" fmla="val 50016"/>
            </a:avLst>
          </a:prstGeom>
          <a:noFill/>
          <a:ln w="9525" cap="flat" cmpd="sng">
            <a:solidFill>
              <a:schemeClr val="dk1"/>
            </a:solidFill>
            <a:prstDash val="solid"/>
            <a:round/>
            <a:headEnd type="none" w="sm" len="sm"/>
            <a:tailEnd type="none" w="sm" len="sm"/>
          </a:ln>
        </p:spPr>
      </p:cxnSp>
      <p:sp>
        <p:nvSpPr>
          <p:cNvPr id="537" name="Google Shape;537;p60"/>
          <p:cNvSpPr/>
          <p:nvPr/>
        </p:nvSpPr>
        <p:spPr>
          <a:xfrm>
            <a:off x="1543525" y="2745140"/>
            <a:ext cx="18954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Business Head</a:t>
            </a:r>
            <a:endParaRPr sz="1300">
              <a:solidFill>
                <a:srgbClr val="FFFFFF"/>
              </a:solidFill>
              <a:latin typeface="Verdana"/>
              <a:ea typeface="Verdana"/>
              <a:cs typeface="Verdana"/>
              <a:sym typeface="Verdana"/>
            </a:endParaRPr>
          </a:p>
        </p:txBody>
      </p:sp>
      <p:cxnSp>
        <p:nvCxnSpPr>
          <p:cNvPr id="538" name="Google Shape;538;p60"/>
          <p:cNvCxnSpPr>
            <a:stCxn id="537" idx="0"/>
            <a:endCxn id="525" idx="2"/>
          </p:cNvCxnSpPr>
          <p:nvPr/>
        </p:nvCxnSpPr>
        <p:spPr>
          <a:xfrm rot="-5400000">
            <a:off x="3400075" y="1618190"/>
            <a:ext cx="218100" cy="2035800"/>
          </a:xfrm>
          <a:prstGeom prst="bentConnector3">
            <a:avLst>
              <a:gd name="adj1" fmla="val 50008"/>
            </a:avLst>
          </a:prstGeom>
          <a:noFill/>
          <a:ln w="9525" cap="flat" cmpd="sng">
            <a:solidFill>
              <a:schemeClr val="dk1"/>
            </a:solidFill>
            <a:prstDash val="solid"/>
            <a:round/>
            <a:headEnd type="none" w="sm" len="sm"/>
            <a:tailEnd type="none" w="sm" len="sm"/>
          </a:ln>
        </p:spPr>
      </p:cxnSp>
      <p:sp>
        <p:nvSpPr>
          <p:cNvPr id="539" name="Google Shape;539;p60"/>
          <p:cNvSpPr/>
          <p:nvPr/>
        </p:nvSpPr>
        <p:spPr>
          <a:xfrm>
            <a:off x="1509325" y="3304065"/>
            <a:ext cx="1973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rgbClr val="FFFFFF"/>
                </a:solidFill>
                <a:latin typeface="Verdana"/>
                <a:ea typeface="Verdana"/>
                <a:cs typeface="Verdana"/>
                <a:sym typeface="Verdana"/>
              </a:rPr>
              <a:t> </a:t>
            </a:r>
            <a:r>
              <a:rPr lang="en" sz="1300">
                <a:solidFill>
                  <a:srgbClr val="FFFFFF"/>
                </a:solidFill>
                <a:latin typeface="Verdana"/>
                <a:ea typeface="Verdana"/>
                <a:cs typeface="Verdana"/>
                <a:sym typeface="Verdana"/>
              </a:rPr>
              <a:t>Business Manager</a:t>
            </a:r>
            <a:endParaRPr sz="1300">
              <a:solidFill>
                <a:srgbClr val="FFFFFF"/>
              </a:solidFill>
              <a:latin typeface="Verdana"/>
              <a:ea typeface="Verdana"/>
              <a:cs typeface="Verdana"/>
              <a:sym typeface="Verdana"/>
            </a:endParaRPr>
          </a:p>
        </p:txBody>
      </p:sp>
      <p:sp>
        <p:nvSpPr>
          <p:cNvPr id="540" name="Google Shape;540;p60"/>
          <p:cNvSpPr/>
          <p:nvPr/>
        </p:nvSpPr>
        <p:spPr>
          <a:xfrm>
            <a:off x="1543825" y="3862990"/>
            <a:ext cx="18954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Business Analyst</a:t>
            </a:r>
            <a:endParaRPr sz="1300">
              <a:solidFill>
                <a:srgbClr val="FFFFFF"/>
              </a:solidFill>
              <a:latin typeface="Verdana"/>
              <a:ea typeface="Verdana"/>
              <a:cs typeface="Verdana"/>
              <a:sym typeface="Verdana"/>
            </a:endParaRPr>
          </a:p>
        </p:txBody>
      </p:sp>
      <p:sp>
        <p:nvSpPr>
          <p:cNvPr id="541" name="Google Shape;541;p60"/>
          <p:cNvSpPr/>
          <p:nvPr/>
        </p:nvSpPr>
        <p:spPr>
          <a:xfrm>
            <a:off x="1543525" y="4421915"/>
            <a:ext cx="18954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Associate Analyst</a:t>
            </a:r>
            <a:endParaRPr sz="1300">
              <a:solidFill>
                <a:srgbClr val="FFFFFF"/>
              </a:solidFill>
              <a:latin typeface="Verdana"/>
              <a:ea typeface="Verdana"/>
              <a:cs typeface="Verdana"/>
              <a:sym typeface="Verdana"/>
            </a:endParaRPr>
          </a:p>
        </p:txBody>
      </p:sp>
      <p:sp>
        <p:nvSpPr>
          <p:cNvPr id="542" name="Google Shape;542;p60"/>
          <p:cNvSpPr/>
          <p:nvPr/>
        </p:nvSpPr>
        <p:spPr>
          <a:xfrm>
            <a:off x="5513325" y="3290715"/>
            <a:ext cx="18003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Product Manager</a:t>
            </a:r>
            <a:endParaRPr sz="1300">
              <a:solidFill>
                <a:srgbClr val="FFFFFF"/>
              </a:solidFill>
              <a:latin typeface="Verdana"/>
              <a:ea typeface="Verdana"/>
              <a:cs typeface="Verdana"/>
              <a:sym typeface="Verdana"/>
            </a:endParaRPr>
          </a:p>
        </p:txBody>
      </p:sp>
      <p:sp>
        <p:nvSpPr>
          <p:cNvPr id="543" name="Google Shape;543;p60"/>
          <p:cNvSpPr/>
          <p:nvPr/>
        </p:nvSpPr>
        <p:spPr>
          <a:xfrm>
            <a:off x="5513325" y="3860415"/>
            <a:ext cx="18003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 Development Manager</a:t>
            </a:r>
            <a:endParaRPr sz="1300">
              <a:solidFill>
                <a:srgbClr val="FFFFFF"/>
              </a:solidFill>
              <a:latin typeface="Verdana"/>
              <a:ea typeface="Verdana"/>
              <a:cs typeface="Verdana"/>
              <a:sym typeface="Verdana"/>
            </a:endParaRPr>
          </a:p>
        </p:txBody>
      </p:sp>
      <p:sp>
        <p:nvSpPr>
          <p:cNvPr id="544" name="Google Shape;544;p60"/>
          <p:cNvSpPr/>
          <p:nvPr/>
        </p:nvSpPr>
        <p:spPr>
          <a:xfrm>
            <a:off x="5513325" y="4430115"/>
            <a:ext cx="18003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Verdana"/>
                <a:ea typeface="Verdana"/>
                <a:cs typeface="Verdana"/>
                <a:sym typeface="Verdana"/>
              </a:rPr>
              <a:t>Software Engineer</a:t>
            </a:r>
            <a:endParaRPr sz="1300">
              <a:solidFill>
                <a:srgbClr val="FFFFFF"/>
              </a:solidFill>
              <a:latin typeface="Verdana"/>
              <a:ea typeface="Verdana"/>
              <a:cs typeface="Verdana"/>
              <a:sym typeface="Verdana"/>
            </a:endParaRPr>
          </a:p>
        </p:txBody>
      </p:sp>
      <p:cxnSp>
        <p:nvCxnSpPr>
          <p:cNvPr id="545" name="Google Shape;545;p60"/>
          <p:cNvCxnSpPr>
            <a:stCxn id="539" idx="0"/>
            <a:endCxn id="537" idx="2"/>
          </p:cNvCxnSpPr>
          <p:nvPr/>
        </p:nvCxnSpPr>
        <p:spPr>
          <a:xfrm rot="5400000" flipH="1">
            <a:off x="2435275" y="3243465"/>
            <a:ext cx="116400" cy="4800"/>
          </a:xfrm>
          <a:prstGeom prst="bentConnector3">
            <a:avLst>
              <a:gd name="adj1" fmla="val 50011"/>
            </a:avLst>
          </a:prstGeom>
          <a:noFill/>
          <a:ln w="9525" cap="flat" cmpd="sng">
            <a:solidFill>
              <a:schemeClr val="dk1"/>
            </a:solidFill>
            <a:prstDash val="solid"/>
            <a:round/>
            <a:headEnd type="none" w="sm" len="sm"/>
            <a:tailEnd type="none" w="sm" len="sm"/>
          </a:ln>
        </p:spPr>
      </p:cxnSp>
      <p:cxnSp>
        <p:nvCxnSpPr>
          <p:cNvPr id="546" name="Google Shape;546;p60"/>
          <p:cNvCxnSpPr>
            <a:stCxn id="540" idx="0"/>
            <a:endCxn id="539" idx="2"/>
          </p:cNvCxnSpPr>
          <p:nvPr/>
        </p:nvCxnSpPr>
        <p:spPr>
          <a:xfrm rot="-5400000">
            <a:off x="2435575" y="3802540"/>
            <a:ext cx="116400" cy="4500"/>
          </a:xfrm>
          <a:prstGeom prst="bentConnector3">
            <a:avLst>
              <a:gd name="adj1" fmla="val 50011"/>
            </a:avLst>
          </a:prstGeom>
          <a:noFill/>
          <a:ln w="9525" cap="flat" cmpd="sng">
            <a:solidFill>
              <a:schemeClr val="dk1"/>
            </a:solidFill>
            <a:prstDash val="solid"/>
            <a:round/>
            <a:headEnd type="none" w="sm" len="sm"/>
            <a:tailEnd type="none" w="sm" len="sm"/>
          </a:ln>
        </p:spPr>
      </p:cxnSp>
      <p:cxnSp>
        <p:nvCxnSpPr>
          <p:cNvPr id="547" name="Google Shape;547;p60"/>
          <p:cNvCxnSpPr>
            <a:stCxn id="541" idx="0"/>
            <a:endCxn id="540" idx="2"/>
          </p:cNvCxnSpPr>
          <p:nvPr/>
        </p:nvCxnSpPr>
        <p:spPr>
          <a:xfrm rot="-5400000">
            <a:off x="2433325" y="4363415"/>
            <a:ext cx="116400" cy="600"/>
          </a:xfrm>
          <a:prstGeom prst="bentConnector3">
            <a:avLst>
              <a:gd name="adj1" fmla="val 50011"/>
            </a:avLst>
          </a:prstGeom>
          <a:noFill/>
          <a:ln w="9525" cap="flat" cmpd="sng">
            <a:solidFill>
              <a:schemeClr val="dk1"/>
            </a:solidFill>
            <a:prstDash val="solid"/>
            <a:round/>
            <a:headEnd type="none" w="sm" len="sm"/>
            <a:tailEnd type="none" w="sm" len="sm"/>
          </a:ln>
        </p:spPr>
      </p:cxnSp>
      <p:cxnSp>
        <p:nvCxnSpPr>
          <p:cNvPr id="548" name="Google Shape;548;p60"/>
          <p:cNvCxnSpPr>
            <a:stCxn id="543" idx="0"/>
            <a:endCxn id="543" idx="0"/>
          </p:cNvCxnSpPr>
          <p:nvPr/>
        </p:nvCxnSpPr>
        <p:spPr>
          <a:xfrm>
            <a:off x="6413475" y="3860415"/>
            <a:ext cx="0" cy="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60"/>
          <p:cNvCxnSpPr>
            <a:stCxn id="544" idx="0"/>
            <a:endCxn id="544" idx="0"/>
          </p:cNvCxnSpPr>
          <p:nvPr/>
        </p:nvCxnSpPr>
        <p:spPr>
          <a:xfrm>
            <a:off x="6413475" y="4430115"/>
            <a:ext cx="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60"/>
          <p:cNvCxnSpPr>
            <a:stCxn id="526" idx="2"/>
            <a:endCxn id="542" idx="0"/>
          </p:cNvCxnSpPr>
          <p:nvPr/>
        </p:nvCxnSpPr>
        <p:spPr>
          <a:xfrm rot="-5400000" flipH="1">
            <a:off x="6348825" y="3225478"/>
            <a:ext cx="129900" cy="600"/>
          </a:xfrm>
          <a:prstGeom prst="bentConnector3">
            <a:avLst>
              <a:gd name="adj1" fmla="val 49995"/>
            </a:avLst>
          </a:prstGeom>
          <a:noFill/>
          <a:ln w="9525" cap="flat" cmpd="sng">
            <a:solidFill>
              <a:schemeClr val="dk1"/>
            </a:solidFill>
            <a:prstDash val="solid"/>
            <a:round/>
            <a:headEnd type="none" w="sm" len="sm"/>
            <a:tailEnd type="none" w="sm" len="sm"/>
          </a:ln>
        </p:spPr>
      </p:cxnSp>
      <p:cxnSp>
        <p:nvCxnSpPr>
          <p:cNvPr id="551" name="Google Shape;551;p60"/>
          <p:cNvCxnSpPr>
            <a:stCxn id="542" idx="2"/>
            <a:endCxn id="543" idx="0"/>
          </p:cNvCxnSpPr>
          <p:nvPr/>
        </p:nvCxnSpPr>
        <p:spPr>
          <a:xfrm rot="-5400000" flipH="1">
            <a:off x="6350175" y="3796515"/>
            <a:ext cx="127200" cy="600"/>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552" name="Google Shape;552;p60"/>
          <p:cNvCxnSpPr>
            <a:stCxn id="543" idx="2"/>
            <a:endCxn id="544" idx="0"/>
          </p:cNvCxnSpPr>
          <p:nvPr/>
        </p:nvCxnSpPr>
        <p:spPr>
          <a:xfrm rot="-5400000" flipH="1">
            <a:off x="6350175" y="4366215"/>
            <a:ext cx="127200" cy="600"/>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553" name="Google Shape;553;p60"/>
          <p:cNvCxnSpPr>
            <a:stCxn id="525" idx="0"/>
            <a:endCxn id="524" idx="2"/>
          </p:cNvCxnSpPr>
          <p:nvPr/>
        </p:nvCxnSpPr>
        <p:spPr>
          <a:xfrm rot="-5400000">
            <a:off x="4430834" y="1987754"/>
            <a:ext cx="192900" cy="600"/>
          </a:xfrm>
          <a:prstGeom prst="bentConnector3">
            <a:avLst>
              <a:gd name="adj1" fmla="val 50017"/>
            </a:avLst>
          </a:prstGeom>
          <a:noFill/>
          <a:ln w="9525" cap="flat" cmpd="sng">
            <a:solidFill>
              <a:schemeClr val="dk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57"/>
        <p:cNvGrpSpPr/>
        <p:nvPr/>
      </p:nvGrpSpPr>
      <p:grpSpPr>
        <a:xfrm>
          <a:off x="0" y="0"/>
          <a:ext cx="0" cy="0"/>
          <a:chOff x="0" y="0"/>
          <a:chExt cx="0" cy="0"/>
        </a:xfrm>
      </p:grpSpPr>
      <p:sp>
        <p:nvSpPr>
          <p:cNvPr id="558" name="Google Shape;558;p61"/>
          <p:cNvSpPr txBox="1">
            <a:spLocks noGrp="1"/>
          </p:cNvSpPr>
          <p:nvPr>
            <p:ph type="body" idx="1"/>
          </p:nvPr>
        </p:nvSpPr>
        <p:spPr>
          <a:xfrm>
            <a:off x="373925" y="2179050"/>
            <a:ext cx="6402300" cy="9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Span of Control</a:t>
            </a:r>
            <a:endParaRPr sz="3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62"/>
        <p:cNvGrpSpPr/>
        <p:nvPr/>
      </p:nvGrpSpPr>
      <p:grpSpPr>
        <a:xfrm>
          <a:off x="0" y="0"/>
          <a:ext cx="0" cy="0"/>
          <a:chOff x="0" y="0"/>
          <a:chExt cx="0" cy="0"/>
        </a:xfrm>
      </p:grpSpPr>
      <p:sp>
        <p:nvSpPr>
          <p:cNvPr id="563" name="Google Shape;563;p62"/>
          <p:cNvSpPr txBox="1"/>
          <p:nvPr/>
        </p:nvSpPr>
        <p:spPr>
          <a:xfrm>
            <a:off x="387725" y="1813550"/>
            <a:ext cx="8095200" cy="1818600"/>
          </a:xfrm>
          <a:prstGeom prst="rect">
            <a:avLst/>
          </a:prstGeom>
          <a:noFill/>
          <a:ln>
            <a:noFill/>
          </a:ln>
        </p:spPr>
        <p:txBody>
          <a:bodyPr spcFirstLastPara="1" wrap="square" lIns="91425" tIns="91425" rIns="91425" bIns="91425" anchor="t" anchorCtr="0">
            <a:noAutofit/>
          </a:bodyPr>
          <a:lstStyle/>
          <a:p>
            <a:pPr algn="just"/>
            <a:r>
              <a:rPr lang="en" sz="2000" dirty="0">
                <a:solidFill>
                  <a:schemeClr val="dk2"/>
                </a:solidFill>
                <a:latin typeface="Verdana" panose="020B0604030504040204" pitchFamily="34" charset="0"/>
                <a:ea typeface="Verdana" panose="020B0604030504040204" pitchFamily="34" charset="0"/>
              </a:rPr>
              <a:t>SELISE follows the ideal span of control, which depends on various factors like the teams size, complexity, industry, and even the manager's capabilities. It doesn’t have a fixed span of control, it varies across teams depending on the factors mentioned. </a:t>
            </a:r>
            <a:endParaRPr sz="2000" dirty="0">
              <a:solidFill>
                <a:schemeClr val="dk2"/>
              </a:solidFill>
              <a:latin typeface="Verdana" panose="020B0604030504040204" pitchFamily="34" charset="0"/>
              <a:ea typeface="Verdana" panose="020B0604030504040204" pitchFamily="34" charset="0"/>
            </a:endParaRPr>
          </a:p>
        </p:txBody>
      </p:sp>
      <p:sp>
        <p:nvSpPr>
          <p:cNvPr id="564" name="Google Shape;564;p62"/>
          <p:cNvSpPr txBox="1"/>
          <p:nvPr/>
        </p:nvSpPr>
        <p:spPr>
          <a:xfrm>
            <a:off x="363875" y="3781400"/>
            <a:ext cx="8142900" cy="909300"/>
          </a:xfrm>
          <a:prstGeom prst="rect">
            <a:avLst/>
          </a:prstGeom>
          <a:noFill/>
          <a:ln>
            <a:noFill/>
          </a:ln>
        </p:spPr>
        <p:txBody>
          <a:bodyPr spcFirstLastPara="1" wrap="square" lIns="91425" tIns="91425" rIns="91425" bIns="91425" anchor="t" anchorCtr="0">
            <a:noAutofit/>
          </a:bodyPr>
          <a:lstStyle/>
          <a:p>
            <a:pPr lvl="0" indent="0" algn="just">
              <a:spcBef>
                <a:spcPts val="0"/>
              </a:spcBef>
              <a:spcAft>
                <a:spcPts val="0"/>
              </a:spcAft>
              <a:buNone/>
            </a:pPr>
            <a:r>
              <a:rPr lang="en" sz="2000" dirty="0">
                <a:solidFill>
                  <a:schemeClr val="dk2"/>
                </a:solidFill>
                <a:latin typeface="Verdana" panose="020B0604030504040204" pitchFamily="34" charset="0"/>
                <a:ea typeface="Verdana" panose="020B0604030504040204" pitchFamily="34" charset="0"/>
              </a:rPr>
              <a:t>Currently each team members reports to team head. Team head then reports to HR and so on.</a:t>
            </a:r>
            <a:endParaRPr sz="2000" dirty="0">
              <a:solidFill>
                <a:schemeClr val="dk2"/>
              </a:solidFill>
              <a:latin typeface="Verdana" panose="020B0604030504040204" pitchFamily="34" charset="0"/>
              <a:ea typeface="Verdana" panose="020B0604030504040204" pitchFamily="34" charset="0"/>
            </a:endParaRPr>
          </a:p>
        </p:txBody>
      </p:sp>
      <p:sp>
        <p:nvSpPr>
          <p:cNvPr id="565" name="Google Shape;565;p62"/>
          <p:cNvSpPr txBox="1"/>
          <p:nvPr/>
        </p:nvSpPr>
        <p:spPr>
          <a:xfrm>
            <a:off x="327600" y="755000"/>
            <a:ext cx="8488800" cy="90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olidFill>
                  <a:schemeClr val="dk2"/>
                </a:solidFill>
                <a:latin typeface="Verdana" panose="020B0604030504040204" pitchFamily="34" charset="0"/>
                <a:ea typeface="Verdana" panose="020B0604030504040204" pitchFamily="34" charset="0"/>
              </a:rPr>
              <a:t>Span of control refers to the number of subordinates a manager directly supervises.</a:t>
            </a:r>
            <a:endParaRPr sz="2000" dirty="0">
              <a:solidFill>
                <a:schemeClr val="dk2"/>
              </a:solidFill>
              <a:latin typeface="Verdana" panose="020B0604030504040204" pitchFamily="34" charset="0"/>
              <a:ea typeface="Verdana" panose="020B0604030504040204" pitchFamily="34" charset="0"/>
              <a:sym typeface="Montserrat"/>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55</TotalTime>
  <Words>497</Words>
  <Application>Microsoft Office PowerPoint</Application>
  <PresentationFormat>On-screen Show (16:9)</PresentationFormat>
  <Paragraphs>73</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Roboto</vt:lpstr>
      <vt:lpstr>Arial</vt:lpstr>
      <vt:lpstr>Vidaloka</vt:lpstr>
      <vt:lpstr>Montserrat</vt:lpstr>
      <vt:lpstr>Open Sans SemiBold</vt:lpstr>
      <vt:lpstr>Comfortaa</vt:lpstr>
      <vt:lpstr>Verdana</vt:lpstr>
      <vt:lpstr>Wingdings 2</vt:lpstr>
      <vt:lpstr>Gill Sans MT</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Hossain</dc:creator>
  <cp:lastModifiedBy>Ismail Hossain</cp:lastModifiedBy>
  <cp:revision>4</cp:revision>
  <dcterms:modified xsi:type="dcterms:W3CDTF">2024-05-13T03:02:52Z</dcterms:modified>
</cp:coreProperties>
</file>