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753600" cy="7315200"/>
  <p:notesSz cx="6858000" cy="9144000"/>
  <p:embeddedFontLst>
    <p:embeddedFont>
      <p:font typeface="Comic Sans" panose="020B0604020202020204" charset="0"/>
      <p:regular r:id="rId59"/>
    </p:embeddedFont>
    <p:embeddedFont>
      <p:font typeface="Comic Sans Bold" panose="020B0604020202020204" charset="0"/>
      <p:regular r:id="rId60"/>
    </p:embeddedFont>
    <p:embeddedFont>
      <p:font typeface="Oswald Bold" panose="020B0604020202020204" charset="0"/>
      <p:regular r:id="rId61"/>
    </p:embeddedFont>
    <p:embeddedFont>
      <p:font typeface="Poppins" panose="00000500000000000000" pitchFamily="2" charset="0"/>
      <p:regular r:id="rId62"/>
    </p:embeddedFont>
    <p:embeddedFont>
      <p:font typeface="Poppins Bold" panose="00000800000000000000" charset="0"/>
      <p:regular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166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41112" y="5453662"/>
            <a:ext cx="8754442" cy="3382952"/>
            <a:chOff x="0" y="0"/>
            <a:chExt cx="1055465" cy="407860"/>
          </a:xfrm>
        </p:grpSpPr>
        <p:sp>
          <p:nvSpPr>
            <p:cNvPr id="3" name="Freeform 3"/>
            <p:cNvSpPr/>
            <p:nvPr/>
          </p:nvSpPr>
          <p:spPr>
            <a:xfrm>
              <a:off x="13923" y="5557"/>
              <a:ext cx="1027620" cy="402303"/>
            </a:xfrm>
            <a:custGeom>
              <a:avLst/>
              <a:gdLst/>
              <a:ahLst/>
              <a:cxnLst/>
              <a:rect l="l" t="t" r="r" b="b"/>
              <a:pathLst>
                <a:path w="1027620" h="402303">
                  <a:moveTo>
                    <a:pt x="531303" y="7963"/>
                  </a:moveTo>
                  <a:lnTo>
                    <a:pt x="1024049" y="388784"/>
                  </a:lnTo>
                  <a:cubicBezTo>
                    <a:pt x="1026604" y="390758"/>
                    <a:pt x="1027620" y="394139"/>
                    <a:pt x="1026577" y="397194"/>
                  </a:cubicBezTo>
                  <a:cubicBezTo>
                    <a:pt x="1025534" y="400250"/>
                    <a:pt x="1022663" y="402303"/>
                    <a:pt x="1019434" y="402303"/>
                  </a:cubicBezTo>
                  <a:lnTo>
                    <a:pt x="8186" y="402303"/>
                  </a:lnTo>
                  <a:cubicBezTo>
                    <a:pt x="4957" y="402303"/>
                    <a:pt x="2086" y="400250"/>
                    <a:pt x="1043" y="397194"/>
                  </a:cubicBezTo>
                  <a:cubicBezTo>
                    <a:pt x="0" y="394139"/>
                    <a:pt x="1015" y="390758"/>
                    <a:pt x="3570" y="388784"/>
                  </a:cubicBezTo>
                  <a:lnTo>
                    <a:pt x="496317" y="7963"/>
                  </a:lnTo>
                  <a:cubicBezTo>
                    <a:pt x="506620" y="0"/>
                    <a:pt x="521000" y="0"/>
                    <a:pt x="531303" y="7963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64916" y="132214"/>
              <a:ext cx="725633" cy="246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97446" y="1521617"/>
            <a:ext cx="5958708" cy="1664164"/>
            <a:chOff x="0" y="0"/>
            <a:chExt cx="3309801" cy="9243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09801" cy="924371"/>
            </a:xfrm>
            <a:custGeom>
              <a:avLst/>
              <a:gdLst/>
              <a:ahLst/>
              <a:cxnLst/>
              <a:rect l="l" t="t" r="r" b="b"/>
              <a:pathLst>
                <a:path w="3309801" h="924371">
                  <a:moveTo>
                    <a:pt x="129926" y="0"/>
                  </a:moveTo>
                  <a:lnTo>
                    <a:pt x="3179875" y="0"/>
                  </a:lnTo>
                  <a:cubicBezTo>
                    <a:pt x="3251631" y="0"/>
                    <a:pt x="3309801" y="58170"/>
                    <a:pt x="3309801" y="129926"/>
                  </a:cubicBezTo>
                  <a:lnTo>
                    <a:pt x="3309801" y="794444"/>
                  </a:lnTo>
                  <a:cubicBezTo>
                    <a:pt x="3309801" y="828903"/>
                    <a:pt x="3296113" y="861950"/>
                    <a:pt x="3271747" y="886316"/>
                  </a:cubicBezTo>
                  <a:cubicBezTo>
                    <a:pt x="3247381" y="910682"/>
                    <a:pt x="3214334" y="924371"/>
                    <a:pt x="3179875" y="924371"/>
                  </a:cubicBezTo>
                  <a:lnTo>
                    <a:pt x="129926" y="924371"/>
                  </a:lnTo>
                  <a:cubicBezTo>
                    <a:pt x="58170" y="924371"/>
                    <a:pt x="0" y="866201"/>
                    <a:pt x="0" y="794444"/>
                  </a:cubicBezTo>
                  <a:lnTo>
                    <a:pt x="0" y="129926"/>
                  </a:lnTo>
                  <a:cubicBezTo>
                    <a:pt x="0" y="58170"/>
                    <a:pt x="58170" y="0"/>
                    <a:pt x="129926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3309801" cy="991045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Personal Health Tracker using Automated Report Scanning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14633" y="3585932"/>
            <a:ext cx="7524334" cy="180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9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Md. Mahfuz Ibne Ali Ayon</a:t>
            </a:r>
          </a:p>
          <a:p>
            <a:pPr algn="ctr">
              <a:lnSpc>
                <a:spcPts val="2755"/>
              </a:lnSpc>
            </a:pPr>
            <a:r>
              <a:rPr lang="en-US" sz="27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1421</a:t>
            </a:r>
          </a:p>
          <a:p>
            <a:pPr algn="ctr">
              <a:lnSpc>
                <a:spcPts val="2755"/>
              </a:lnSpc>
            </a:pPr>
            <a:endParaRPr lang="en-US" sz="2755" b="1">
              <a:solidFill>
                <a:srgbClr val="070707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2955"/>
              </a:lnSpc>
            </a:pPr>
            <a:r>
              <a:rPr lang="en-US" sz="29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Mohammad Ismail Hossain </a:t>
            </a:r>
          </a:p>
          <a:p>
            <a:pPr algn="ctr">
              <a:lnSpc>
                <a:spcPts val="2755"/>
              </a:lnSpc>
            </a:pPr>
            <a:r>
              <a:rPr lang="en-US" sz="2755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1433</a:t>
            </a:r>
          </a:p>
        </p:txBody>
      </p:sp>
      <p:grpSp>
        <p:nvGrpSpPr>
          <p:cNvPr id="9" name="Group 9"/>
          <p:cNvGrpSpPr/>
          <p:nvPr/>
        </p:nvGrpSpPr>
        <p:grpSpPr>
          <a:xfrm rot="-5400000">
            <a:off x="7522314" y="84535"/>
            <a:ext cx="3466068" cy="1922787"/>
            <a:chOff x="0" y="0"/>
            <a:chExt cx="812800" cy="450898"/>
          </a:xfrm>
        </p:grpSpPr>
        <p:sp>
          <p:nvSpPr>
            <p:cNvPr id="10" name="Freeform 10"/>
            <p:cNvSpPr/>
            <p:nvPr/>
          </p:nvSpPr>
          <p:spPr>
            <a:xfrm>
              <a:off x="29151" y="24845"/>
              <a:ext cx="754497" cy="426052"/>
            </a:xfrm>
            <a:custGeom>
              <a:avLst/>
              <a:gdLst/>
              <a:ahLst/>
              <a:cxnLst/>
              <a:rect l="l" t="t" r="r" b="b"/>
              <a:pathLst>
                <a:path w="754497" h="426052">
                  <a:moveTo>
                    <a:pt x="414635" y="16634"/>
                  </a:moveTo>
                  <a:lnTo>
                    <a:pt x="746263" y="384574"/>
                  </a:lnTo>
                  <a:cubicBezTo>
                    <a:pt x="752835" y="391864"/>
                    <a:pt x="754498" y="402340"/>
                    <a:pt x="750508" y="411307"/>
                  </a:cubicBezTo>
                  <a:cubicBezTo>
                    <a:pt x="746518" y="420274"/>
                    <a:pt x="737623" y="426053"/>
                    <a:pt x="727808" y="426053"/>
                  </a:cubicBezTo>
                  <a:lnTo>
                    <a:pt x="26690" y="426053"/>
                  </a:lnTo>
                  <a:cubicBezTo>
                    <a:pt x="16875" y="426053"/>
                    <a:pt x="7980" y="420274"/>
                    <a:pt x="3990" y="411307"/>
                  </a:cubicBezTo>
                  <a:cubicBezTo>
                    <a:pt x="0" y="402340"/>
                    <a:pt x="1664" y="391864"/>
                    <a:pt x="8235" y="384574"/>
                  </a:cubicBezTo>
                  <a:lnTo>
                    <a:pt x="339863" y="16634"/>
                  </a:lnTo>
                  <a:cubicBezTo>
                    <a:pt x="349407" y="6045"/>
                    <a:pt x="362994" y="0"/>
                    <a:pt x="377249" y="0"/>
                  </a:cubicBezTo>
                  <a:cubicBezTo>
                    <a:pt x="391504" y="0"/>
                    <a:pt x="405091" y="6045"/>
                    <a:pt x="414635" y="1663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52195"/>
              <a:ext cx="558800" cy="2664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-2797172" y="3504029"/>
            <a:ext cx="5683610" cy="3382952"/>
            <a:chOff x="0" y="0"/>
            <a:chExt cx="685236" cy="407860"/>
          </a:xfrm>
        </p:grpSpPr>
        <p:sp>
          <p:nvSpPr>
            <p:cNvPr id="13" name="Freeform 13"/>
            <p:cNvSpPr/>
            <p:nvPr/>
          </p:nvSpPr>
          <p:spPr>
            <a:xfrm>
              <a:off x="17065" y="15868"/>
              <a:ext cx="651105" cy="391992"/>
            </a:xfrm>
            <a:custGeom>
              <a:avLst/>
              <a:gdLst/>
              <a:ahLst/>
              <a:cxnLst/>
              <a:rect l="l" t="t" r="r" b="b"/>
              <a:pathLst>
                <a:path w="651105" h="391992">
                  <a:moveTo>
                    <a:pt x="347456" y="10207"/>
                  </a:moveTo>
                  <a:lnTo>
                    <a:pt x="646267" y="365918"/>
                  </a:lnTo>
                  <a:cubicBezTo>
                    <a:pt x="650234" y="370641"/>
                    <a:pt x="651105" y="377235"/>
                    <a:pt x="648500" y="382826"/>
                  </a:cubicBezTo>
                  <a:cubicBezTo>
                    <a:pt x="645895" y="388418"/>
                    <a:pt x="640285" y="391992"/>
                    <a:pt x="634117" y="391992"/>
                  </a:cubicBezTo>
                  <a:lnTo>
                    <a:pt x="16989" y="391992"/>
                  </a:lnTo>
                  <a:cubicBezTo>
                    <a:pt x="10820" y="391992"/>
                    <a:pt x="5211" y="388418"/>
                    <a:pt x="2605" y="382826"/>
                  </a:cubicBezTo>
                  <a:cubicBezTo>
                    <a:pt x="0" y="377235"/>
                    <a:pt x="871" y="370641"/>
                    <a:pt x="4839" y="365918"/>
                  </a:cubicBezTo>
                  <a:lnTo>
                    <a:pt x="303649" y="10207"/>
                  </a:lnTo>
                  <a:cubicBezTo>
                    <a:pt x="309084" y="3736"/>
                    <a:pt x="317102" y="0"/>
                    <a:pt x="325553" y="0"/>
                  </a:cubicBezTo>
                  <a:cubicBezTo>
                    <a:pt x="334003" y="0"/>
                    <a:pt x="342021" y="3736"/>
                    <a:pt x="347456" y="10207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7068" y="132214"/>
              <a:ext cx="471099" cy="246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399999">
            <a:off x="8341547" y="5896014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469640">
            <a:off x="8114523" y="30368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463768" y="6055600"/>
            <a:ext cx="528080" cy="528080"/>
            <a:chOff x="0" y="0"/>
            <a:chExt cx="195585" cy="1955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492953" y="760095"/>
            <a:ext cx="4771815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3299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SPL - 2 SRS 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758040" y="3024502"/>
            <a:ext cx="528080" cy="528080"/>
            <a:chOff x="0" y="0"/>
            <a:chExt cx="195585" cy="1955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131622" y="5773010"/>
            <a:ext cx="7490356" cy="181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942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Supervised by</a:t>
            </a:r>
          </a:p>
          <a:p>
            <a:pPr algn="ctr">
              <a:lnSpc>
                <a:spcPts val="3530"/>
              </a:lnSpc>
            </a:pPr>
            <a:r>
              <a:rPr lang="en-US" sz="2942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Dr. Ahmedul Kabir</a:t>
            </a:r>
          </a:p>
          <a:p>
            <a:pPr algn="ctr">
              <a:lnSpc>
                <a:spcPts val="3530"/>
              </a:lnSpc>
            </a:pPr>
            <a:r>
              <a:rPr lang="en-US" sz="2942" b="1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   Associate Professor </a:t>
            </a:r>
          </a:p>
          <a:p>
            <a:pPr algn="ctr">
              <a:lnSpc>
                <a:spcPts val="3530"/>
              </a:lnSpc>
            </a:pPr>
            <a:endParaRPr lang="en-US" sz="2942" b="1">
              <a:solidFill>
                <a:srgbClr val="070707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98207" y="2501571"/>
            <a:ext cx="7957186" cy="3799556"/>
          </a:xfrm>
          <a:custGeom>
            <a:avLst/>
            <a:gdLst/>
            <a:ahLst/>
            <a:cxnLst/>
            <a:rect l="l" t="t" r="r" b="b"/>
            <a:pathLst>
              <a:path w="7957186" h="3799556">
                <a:moveTo>
                  <a:pt x="0" y="0"/>
                </a:moveTo>
                <a:lnTo>
                  <a:pt x="7957186" y="0"/>
                </a:lnTo>
                <a:lnTo>
                  <a:pt x="7957186" y="3799556"/>
                </a:lnTo>
                <a:lnTo>
                  <a:pt x="0" y="379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28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Input Processing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78407" y="3113504"/>
            <a:ext cx="8596786" cy="3159319"/>
          </a:xfrm>
          <a:custGeom>
            <a:avLst/>
            <a:gdLst/>
            <a:ahLst/>
            <a:cxnLst/>
            <a:rect l="l" t="t" r="r" b="b"/>
            <a:pathLst>
              <a:path w="8596786" h="3159319">
                <a:moveTo>
                  <a:pt x="0" y="0"/>
                </a:moveTo>
                <a:lnTo>
                  <a:pt x="8596786" y="0"/>
                </a:lnTo>
                <a:lnTo>
                  <a:pt x="8596786" y="3159319"/>
                </a:lnTo>
                <a:lnTo>
                  <a:pt x="0" y="3159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28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Management 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87246" y="2611656"/>
            <a:ext cx="8634834" cy="3972024"/>
          </a:xfrm>
          <a:custGeom>
            <a:avLst/>
            <a:gdLst/>
            <a:ahLst/>
            <a:cxnLst/>
            <a:rect l="l" t="t" r="r" b="b"/>
            <a:pathLst>
              <a:path w="8634834" h="3972024">
                <a:moveTo>
                  <a:pt x="0" y="0"/>
                </a:moveTo>
                <a:lnTo>
                  <a:pt x="8634834" y="0"/>
                </a:lnTo>
                <a:lnTo>
                  <a:pt x="8634834" y="3972024"/>
                </a:lnTo>
                <a:lnTo>
                  <a:pt x="0" y="3972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1.4.1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28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Analysis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31520" y="2195028"/>
            <a:ext cx="6825575" cy="4675519"/>
          </a:xfrm>
          <a:custGeom>
            <a:avLst/>
            <a:gdLst/>
            <a:ahLst/>
            <a:cxnLst/>
            <a:rect l="l" t="t" r="r" b="b"/>
            <a:pathLst>
              <a:path w="6825575" h="4675519">
                <a:moveTo>
                  <a:pt x="0" y="0"/>
                </a:moveTo>
                <a:lnTo>
                  <a:pt x="6825575" y="0"/>
                </a:lnTo>
                <a:lnTo>
                  <a:pt x="6825575" y="4675518"/>
                </a:lnTo>
                <a:lnTo>
                  <a:pt x="0" y="467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1.4.2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70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History Management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96661" y="2327662"/>
            <a:ext cx="7360277" cy="4147374"/>
          </a:xfrm>
          <a:custGeom>
            <a:avLst/>
            <a:gdLst/>
            <a:ahLst/>
            <a:cxnLst/>
            <a:rect l="l" t="t" r="r" b="b"/>
            <a:pathLst>
              <a:path w="7360277" h="4147374">
                <a:moveTo>
                  <a:pt x="0" y="0"/>
                </a:moveTo>
                <a:lnTo>
                  <a:pt x="7360278" y="0"/>
                </a:lnTo>
                <a:lnTo>
                  <a:pt x="7360278" y="4147374"/>
                </a:lnTo>
                <a:lnTo>
                  <a:pt x="0" y="4147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3441" y="1600198"/>
            <a:ext cx="6846719" cy="170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32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Notification</a:t>
            </a: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322"/>
              </a:lnSpc>
            </a:pPr>
            <a:endParaRPr lang="en-US" sz="332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Scenario-Based Modeling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    (Activity Diagram)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5801447" y="3116407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18687" y="0"/>
            <a:ext cx="4838758" cy="7315200"/>
          </a:xfrm>
          <a:custGeom>
            <a:avLst/>
            <a:gdLst/>
            <a:ahLst/>
            <a:cxnLst/>
            <a:rect l="l" t="t" r="r" b="b"/>
            <a:pathLst>
              <a:path w="4838758" h="7315200">
                <a:moveTo>
                  <a:pt x="0" y="0"/>
                </a:moveTo>
                <a:lnTo>
                  <a:pt x="4838758" y="0"/>
                </a:lnTo>
                <a:lnTo>
                  <a:pt x="4838758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57" r="-3857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05579" y="2535381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16637" y="3524777"/>
            <a:ext cx="3201696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Registration and Authentication 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99904" y="1442669"/>
            <a:ext cx="6440664" cy="5917360"/>
          </a:xfrm>
          <a:custGeom>
            <a:avLst/>
            <a:gdLst/>
            <a:ahLst/>
            <a:cxnLst/>
            <a:rect l="l" t="t" r="r" b="b"/>
            <a:pathLst>
              <a:path w="6440664" h="5917360">
                <a:moveTo>
                  <a:pt x="0" y="0"/>
                </a:moveTo>
                <a:lnTo>
                  <a:pt x="6440664" y="0"/>
                </a:lnTo>
                <a:lnTo>
                  <a:pt x="6440664" y="5917360"/>
                </a:lnTo>
                <a:lnTo>
                  <a:pt x="0" y="59173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08330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7489" y="893445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Profile Management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60276" y="1505096"/>
            <a:ext cx="4119920" cy="5792505"/>
          </a:xfrm>
          <a:custGeom>
            <a:avLst/>
            <a:gdLst/>
            <a:ahLst/>
            <a:cxnLst/>
            <a:rect l="l" t="t" r="r" b="b"/>
            <a:pathLst>
              <a:path w="4119920" h="5792505">
                <a:moveTo>
                  <a:pt x="0" y="0"/>
                </a:moveTo>
                <a:lnTo>
                  <a:pt x="4119920" y="0"/>
                </a:lnTo>
                <a:lnTo>
                  <a:pt x="4119920" y="5792506"/>
                </a:lnTo>
                <a:lnTo>
                  <a:pt x="0" y="5792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08330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1.3.1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7489" y="893445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Image capture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923039" y="1256315"/>
            <a:ext cx="3594393" cy="6058885"/>
          </a:xfrm>
          <a:custGeom>
            <a:avLst/>
            <a:gdLst/>
            <a:ahLst/>
            <a:cxnLst/>
            <a:rect l="l" t="t" r="r" b="b"/>
            <a:pathLst>
              <a:path w="3594393" h="6058885">
                <a:moveTo>
                  <a:pt x="0" y="0"/>
                </a:moveTo>
                <a:lnTo>
                  <a:pt x="3594393" y="0"/>
                </a:lnTo>
                <a:lnTo>
                  <a:pt x="3594393" y="6058885"/>
                </a:lnTo>
                <a:lnTo>
                  <a:pt x="0" y="6058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1.3.2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extraction 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08448" y="341083"/>
            <a:ext cx="5342969" cy="1090865"/>
            <a:chOff x="0" y="0"/>
            <a:chExt cx="2967785" cy="6059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67785" cy="605928"/>
            </a:xfrm>
            <a:custGeom>
              <a:avLst/>
              <a:gdLst/>
              <a:ahLst/>
              <a:cxnLst/>
              <a:rect l="l" t="t" r="r" b="b"/>
              <a:pathLst>
                <a:path w="2967785" h="605928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Normal Requirements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1520" y="1702058"/>
            <a:ext cx="8645402" cy="5318350"/>
            <a:chOff x="0" y="0"/>
            <a:chExt cx="3202001" cy="196975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02001" cy="1969759"/>
            </a:xfrm>
            <a:custGeom>
              <a:avLst/>
              <a:gdLst/>
              <a:ahLst/>
              <a:cxnLst/>
              <a:rect l="l" t="t" r="r" b="b"/>
              <a:pathLst>
                <a:path w="3202001" h="1969759">
                  <a:moveTo>
                    <a:pt x="26865" y="0"/>
                  </a:moveTo>
                  <a:lnTo>
                    <a:pt x="3175136" y="0"/>
                  </a:lnTo>
                  <a:cubicBezTo>
                    <a:pt x="3182261" y="0"/>
                    <a:pt x="3189094" y="2830"/>
                    <a:pt x="3194132" y="7869"/>
                  </a:cubicBezTo>
                  <a:cubicBezTo>
                    <a:pt x="3199170" y="12907"/>
                    <a:pt x="3202001" y="19740"/>
                    <a:pt x="3202001" y="26865"/>
                  </a:cubicBezTo>
                  <a:lnTo>
                    <a:pt x="3202001" y="1942895"/>
                  </a:lnTo>
                  <a:cubicBezTo>
                    <a:pt x="3202001" y="1957732"/>
                    <a:pt x="3189973" y="1969759"/>
                    <a:pt x="3175136" y="1969759"/>
                  </a:cubicBezTo>
                  <a:lnTo>
                    <a:pt x="26865" y="1969759"/>
                  </a:lnTo>
                  <a:cubicBezTo>
                    <a:pt x="19740" y="1969759"/>
                    <a:pt x="12907" y="1966929"/>
                    <a:pt x="7869" y="1961891"/>
                  </a:cubicBezTo>
                  <a:cubicBezTo>
                    <a:pt x="2830" y="1956853"/>
                    <a:pt x="0" y="1950020"/>
                    <a:pt x="0" y="1942895"/>
                  </a:cubicBezTo>
                  <a:lnTo>
                    <a:pt x="0" y="26865"/>
                  </a:lnTo>
                  <a:cubicBezTo>
                    <a:pt x="0" y="19740"/>
                    <a:pt x="2830" y="12907"/>
                    <a:pt x="7869" y="7869"/>
                  </a:cubicBezTo>
                  <a:cubicBezTo>
                    <a:pt x="12907" y="2830"/>
                    <a:pt x="19740" y="0"/>
                    <a:pt x="2686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14300"/>
              <a:ext cx="3202001" cy="2084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 Authentication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 Profile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Image Upload Capability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scanning functionality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Storage and Retrieval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90010" y="1342040"/>
            <a:ext cx="5026094" cy="6120407"/>
          </a:xfrm>
          <a:custGeom>
            <a:avLst/>
            <a:gdLst/>
            <a:ahLst/>
            <a:cxnLst/>
            <a:rect l="l" t="t" r="r" b="b"/>
            <a:pathLst>
              <a:path w="5026094" h="6120407">
                <a:moveTo>
                  <a:pt x="0" y="0"/>
                </a:moveTo>
                <a:lnTo>
                  <a:pt x="5026094" y="0"/>
                </a:lnTo>
                <a:lnTo>
                  <a:pt x="5026094" y="6120407"/>
                </a:lnTo>
                <a:lnTo>
                  <a:pt x="0" y="6120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1.4.1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analysis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7628" y="1266825"/>
            <a:ext cx="6358344" cy="6048375"/>
          </a:xfrm>
          <a:custGeom>
            <a:avLst/>
            <a:gdLst/>
            <a:ahLst/>
            <a:cxnLst/>
            <a:rect l="l" t="t" r="r" b="b"/>
            <a:pathLst>
              <a:path w="6358344" h="6048375">
                <a:moveTo>
                  <a:pt x="0" y="0"/>
                </a:moveTo>
                <a:lnTo>
                  <a:pt x="6358344" y="0"/>
                </a:lnTo>
                <a:lnTo>
                  <a:pt x="6358344" y="6048375"/>
                </a:lnTo>
                <a:lnTo>
                  <a:pt x="0" y="6048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1.4.2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5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History management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91404" y="1380004"/>
            <a:ext cx="8257663" cy="5935196"/>
          </a:xfrm>
          <a:custGeom>
            <a:avLst/>
            <a:gdLst/>
            <a:ahLst/>
            <a:cxnLst/>
            <a:rect l="l" t="t" r="r" b="b"/>
            <a:pathLst>
              <a:path w="8257663" h="5935196">
                <a:moveTo>
                  <a:pt x="0" y="0"/>
                </a:moveTo>
                <a:lnTo>
                  <a:pt x="8257663" y="0"/>
                </a:lnTo>
                <a:lnTo>
                  <a:pt x="8257663" y="5935196"/>
                </a:lnTo>
                <a:lnTo>
                  <a:pt x="0" y="59351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5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Notification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Scenario-Based Modeling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    (Swim lane Diagram)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41095" y="789673"/>
            <a:ext cx="5987339" cy="6525527"/>
          </a:xfrm>
          <a:custGeom>
            <a:avLst/>
            <a:gdLst/>
            <a:ahLst/>
            <a:cxnLst/>
            <a:rect l="l" t="t" r="r" b="b"/>
            <a:pathLst>
              <a:path w="5987339" h="6525527">
                <a:moveTo>
                  <a:pt x="0" y="0"/>
                </a:moveTo>
                <a:lnTo>
                  <a:pt x="5987339" y="0"/>
                </a:lnTo>
                <a:lnTo>
                  <a:pt x="5987339" y="6525527"/>
                </a:lnTo>
                <a:lnTo>
                  <a:pt x="0" y="6525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1870811" y="252614"/>
            <a:ext cx="7623812" cy="37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12147" y="286509"/>
            <a:ext cx="6606761" cy="308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1"/>
              </a:lnSpc>
            </a:pPr>
            <a:r>
              <a:rPr lang="en-US" sz="2381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Registration and Authentication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916703" y="1426206"/>
            <a:ext cx="5920194" cy="5888994"/>
          </a:xfrm>
          <a:custGeom>
            <a:avLst/>
            <a:gdLst/>
            <a:ahLst/>
            <a:cxnLst/>
            <a:rect l="l" t="t" r="r" b="b"/>
            <a:pathLst>
              <a:path w="5920194" h="5888994">
                <a:moveTo>
                  <a:pt x="0" y="0"/>
                </a:moveTo>
                <a:lnTo>
                  <a:pt x="5920194" y="0"/>
                </a:lnTo>
                <a:lnTo>
                  <a:pt x="5920194" y="5888994"/>
                </a:lnTo>
                <a:lnTo>
                  <a:pt x="0" y="58889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08330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7489" y="893445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Profile Management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33487" y="1464781"/>
            <a:ext cx="5286626" cy="5873136"/>
          </a:xfrm>
          <a:custGeom>
            <a:avLst/>
            <a:gdLst/>
            <a:ahLst/>
            <a:cxnLst/>
            <a:rect l="l" t="t" r="r" b="b"/>
            <a:pathLst>
              <a:path w="5286626" h="5873136">
                <a:moveTo>
                  <a:pt x="0" y="0"/>
                </a:moveTo>
                <a:lnTo>
                  <a:pt x="5286626" y="0"/>
                </a:lnTo>
                <a:lnTo>
                  <a:pt x="5286626" y="5873136"/>
                </a:lnTo>
                <a:lnTo>
                  <a:pt x="0" y="5873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08330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1.3.1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37489" y="893445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Image capture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006846" y="1151540"/>
            <a:ext cx="5739909" cy="6163660"/>
          </a:xfrm>
          <a:custGeom>
            <a:avLst/>
            <a:gdLst/>
            <a:ahLst/>
            <a:cxnLst/>
            <a:rect l="l" t="t" r="r" b="b"/>
            <a:pathLst>
              <a:path w="5739909" h="6163660">
                <a:moveTo>
                  <a:pt x="0" y="0"/>
                </a:moveTo>
                <a:lnTo>
                  <a:pt x="5739908" y="0"/>
                </a:lnTo>
                <a:lnTo>
                  <a:pt x="5739908" y="6163660"/>
                </a:lnTo>
                <a:lnTo>
                  <a:pt x="0" y="6163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1.3.2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782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extraction 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76644" y="1342040"/>
            <a:ext cx="5200312" cy="5917852"/>
          </a:xfrm>
          <a:custGeom>
            <a:avLst/>
            <a:gdLst/>
            <a:ahLst/>
            <a:cxnLst/>
            <a:rect l="l" t="t" r="r" b="b"/>
            <a:pathLst>
              <a:path w="5200312" h="5917852">
                <a:moveTo>
                  <a:pt x="0" y="0"/>
                </a:moveTo>
                <a:lnTo>
                  <a:pt x="5200312" y="0"/>
                </a:lnTo>
                <a:lnTo>
                  <a:pt x="5200312" y="5917852"/>
                </a:lnTo>
                <a:lnTo>
                  <a:pt x="0" y="5917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Swim lane level 1.4.1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Report analysis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91885" y="1293449"/>
            <a:ext cx="7369830" cy="5840590"/>
          </a:xfrm>
          <a:custGeom>
            <a:avLst/>
            <a:gdLst/>
            <a:ahLst/>
            <a:cxnLst/>
            <a:rect l="l" t="t" r="r" b="b"/>
            <a:pathLst>
              <a:path w="7369830" h="5840590">
                <a:moveTo>
                  <a:pt x="0" y="0"/>
                </a:moveTo>
                <a:lnTo>
                  <a:pt x="7369830" y="0"/>
                </a:lnTo>
                <a:lnTo>
                  <a:pt x="7369830" y="5840590"/>
                </a:lnTo>
                <a:lnTo>
                  <a:pt x="0" y="5840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1.4.2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5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History management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08448" y="341083"/>
            <a:ext cx="5342969" cy="1090865"/>
            <a:chOff x="0" y="0"/>
            <a:chExt cx="2967785" cy="6059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67785" cy="605928"/>
            </a:xfrm>
            <a:custGeom>
              <a:avLst/>
              <a:gdLst/>
              <a:ahLst/>
              <a:cxnLst/>
              <a:rect l="l" t="t" r="r" b="b"/>
              <a:pathLst>
                <a:path w="2967785" h="605928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Expected Requirements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9118" y="1647467"/>
            <a:ext cx="8481629" cy="5397116"/>
            <a:chOff x="0" y="0"/>
            <a:chExt cx="3141344" cy="19989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141344" cy="1998932"/>
            </a:xfrm>
            <a:custGeom>
              <a:avLst/>
              <a:gdLst/>
              <a:ahLst/>
              <a:cxnLst/>
              <a:rect l="l" t="t" r="r" b="b"/>
              <a:pathLst>
                <a:path w="3141344" h="1998932">
                  <a:moveTo>
                    <a:pt x="27384" y="0"/>
                  </a:moveTo>
                  <a:lnTo>
                    <a:pt x="3113960" y="0"/>
                  </a:lnTo>
                  <a:cubicBezTo>
                    <a:pt x="3129084" y="0"/>
                    <a:pt x="3141344" y="12260"/>
                    <a:pt x="3141344" y="27384"/>
                  </a:cubicBezTo>
                  <a:lnTo>
                    <a:pt x="3141344" y="1971548"/>
                  </a:lnTo>
                  <a:cubicBezTo>
                    <a:pt x="3141344" y="1978811"/>
                    <a:pt x="3138459" y="1985776"/>
                    <a:pt x="3133323" y="1990911"/>
                  </a:cubicBezTo>
                  <a:cubicBezTo>
                    <a:pt x="3128188" y="1996047"/>
                    <a:pt x="3121223" y="1998932"/>
                    <a:pt x="3113960" y="1998932"/>
                  </a:cubicBezTo>
                  <a:lnTo>
                    <a:pt x="27384" y="1998932"/>
                  </a:lnTo>
                  <a:cubicBezTo>
                    <a:pt x="12260" y="1998932"/>
                    <a:pt x="0" y="1986672"/>
                    <a:pt x="0" y="1971548"/>
                  </a:cubicBezTo>
                  <a:lnTo>
                    <a:pt x="0" y="27384"/>
                  </a:lnTo>
                  <a:cubicBezTo>
                    <a:pt x="0" y="20121"/>
                    <a:pt x="2885" y="13156"/>
                    <a:pt x="8020" y="8020"/>
                  </a:cubicBezTo>
                  <a:cubicBezTo>
                    <a:pt x="13156" y="2885"/>
                    <a:pt x="20121" y="0"/>
                    <a:pt x="27384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3141344" cy="2094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User-Friendly Interface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High Accuracy in Data Extraction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Fast Upload and Processing Time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Automatic Report Categorization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Search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History Visualization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sharing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Health condition warning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769516" y="561275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17194" y="1290478"/>
            <a:ext cx="5589838" cy="5832216"/>
          </a:xfrm>
          <a:custGeom>
            <a:avLst/>
            <a:gdLst/>
            <a:ahLst/>
            <a:cxnLst/>
            <a:rect l="l" t="t" r="r" b="b"/>
            <a:pathLst>
              <a:path w="5589838" h="5832216">
                <a:moveTo>
                  <a:pt x="0" y="0"/>
                </a:moveTo>
                <a:lnTo>
                  <a:pt x="5589838" y="0"/>
                </a:lnTo>
                <a:lnTo>
                  <a:pt x="5589838" y="5832217"/>
                </a:lnTo>
                <a:lnTo>
                  <a:pt x="0" y="58322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Activity level 1.5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54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Notification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Databased Modeling</a:t>
              </a:r>
            </a:p>
            <a:p>
              <a:pPr algn="just">
                <a:lnSpc>
                  <a:spcPts val="4759"/>
                </a:lnSpc>
              </a:pPr>
              <a:endPara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731520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0713" y="1817976"/>
            <a:ext cx="9313494" cy="5052570"/>
          </a:xfrm>
          <a:custGeom>
            <a:avLst/>
            <a:gdLst/>
            <a:ahLst/>
            <a:cxnLst/>
            <a:rect l="l" t="t" r="r" b="b"/>
            <a:pathLst>
              <a:path w="9313494" h="5052570">
                <a:moveTo>
                  <a:pt x="0" y="0"/>
                </a:moveTo>
                <a:lnTo>
                  <a:pt x="9313494" y="0"/>
                </a:lnTo>
                <a:lnTo>
                  <a:pt x="9313494" y="5052570"/>
                </a:lnTo>
                <a:lnTo>
                  <a:pt x="0" y="5052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249554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Object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731520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21776" y="901765"/>
            <a:ext cx="5510047" cy="6233863"/>
          </a:xfrm>
          <a:custGeom>
            <a:avLst/>
            <a:gdLst/>
            <a:ahLst/>
            <a:cxnLst/>
            <a:rect l="l" t="t" r="r" b="b"/>
            <a:pathLst>
              <a:path w="5510047" h="6233863">
                <a:moveTo>
                  <a:pt x="0" y="0"/>
                </a:moveTo>
                <a:lnTo>
                  <a:pt x="5510048" y="0"/>
                </a:lnTo>
                <a:lnTo>
                  <a:pt x="5510048" y="6233863"/>
                </a:lnTo>
                <a:lnTo>
                  <a:pt x="0" y="6233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249554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Database Relations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731520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461" y="1390482"/>
            <a:ext cx="9414677" cy="5660575"/>
          </a:xfrm>
          <a:custGeom>
            <a:avLst/>
            <a:gdLst/>
            <a:ahLst/>
            <a:cxnLst/>
            <a:rect l="l" t="t" r="r" b="b"/>
            <a:pathLst>
              <a:path w="9414677" h="5660575">
                <a:moveTo>
                  <a:pt x="0" y="0"/>
                </a:moveTo>
                <a:lnTo>
                  <a:pt x="9414678" y="0"/>
                </a:lnTo>
                <a:lnTo>
                  <a:pt x="9414678" y="5660575"/>
                </a:lnTo>
                <a:lnTo>
                  <a:pt x="0" y="5660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TextBox 13"/>
          <p:cNvSpPr txBox="1"/>
          <p:nvPr/>
        </p:nvSpPr>
        <p:spPr>
          <a:xfrm>
            <a:off x="1064894" y="6667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070707"/>
                </a:solidFill>
                <a:latin typeface="Comic Sans"/>
                <a:ea typeface="Comic Sans"/>
                <a:cs typeface="Comic Sans"/>
                <a:sym typeface="Comic Sans"/>
              </a:rPr>
              <a:t>ER Diagram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Class based Modeling</a:t>
              </a:r>
            </a:p>
            <a:p>
              <a:pPr algn="just">
                <a:lnSpc>
                  <a:spcPts val="4759"/>
                </a:lnSpc>
              </a:pPr>
              <a:endPara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50734" y="1608266"/>
            <a:ext cx="8052131" cy="5586166"/>
          </a:xfrm>
          <a:custGeom>
            <a:avLst/>
            <a:gdLst/>
            <a:ahLst/>
            <a:cxnLst/>
            <a:rect l="l" t="t" r="r" b="b"/>
            <a:pathLst>
              <a:path w="8052131" h="5586166">
                <a:moveTo>
                  <a:pt x="0" y="0"/>
                </a:moveTo>
                <a:lnTo>
                  <a:pt x="8052132" y="0"/>
                </a:lnTo>
                <a:lnTo>
                  <a:pt x="8052132" y="5586166"/>
                </a:lnTo>
                <a:lnTo>
                  <a:pt x="0" y="558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939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Class-1: User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72081" y="1839974"/>
            <a:ext cx="9209438" cy="5122750"/>
          </a:xfrm>
          <a:custGeom>
            <a:avLst/>
            <a:gdLst/>
            <a:ahLst/>
            <a:cxnLst/>
            <a:rect l="l" t="t" r="r" b="b"/>
            <a:pathLst>
              <a:path w="9209438" h="5122750">
                <a:moveTo>
                  <a:pt x="0" y="0"/>
                </a:moveTo>
                <a:lnTo>
                  <a:pt x="9209438" y="0"/>
                </a:lnTo>
                <a:lnTo>
                  <a:pt x="9209438" y="5122750"/>
                </a:lnTo>
                <a:lnTo>
                  <a:pt x="0" y="5122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939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Class-2: Authentication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52478" y="1833142"/>
            <a:ext cx="9048644" cy="4750538"/>
          </a:xfrm>
          <a:custGeom>
            <a:avLst/>
            <a:gdLst/>
            <a:ahLst/>
            <a:cxnLst/>
            <a:rect l="l" t="t" r="r" b="b"/>
            <a:pathLst>
              <a:path w="9048644" h="4750538">
                <a:moveTo>
                  <a:pt x="0" y="0"/>
                </a:moveTo>
                <a:lnTo>
                  <a:pt x="9048644" y="0"/>
                </a:lnTo>
                <a:lnTo>
                  <a:pt x="9048644" y="4750538"/>
                </a:lnTo>
                <a:lnTo>
                  <a:pt x="0" y="4750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139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Class-3: Account recovery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01260" y="2118148"/>
            <a:ext cx="8751081" cy="4463051"/>
          </a:xfrm>
          <a:custGeom>
            <a:avLst/>
            <a:gdLst/>
            <a:ahLst/>
            <a:cxnLst/>
            <a:rect l="l" t="t" r="r" b="b"/>
            <a:pathLst>
              <a:path w="8751081" h="4463051">
                <a:moveTo>
                  <a:pt x="0" y="0"/>
                </a:moveTo>
                <a:lnTo>
                  <a:pt x="8751080" y="0"/>
                </a:lnTo>
                <a:lnTo>
                  <a:pt x="8751080" y="4463051"/>
                </a:lnTo>
                <a:lnTo>
                  <a:pt x="0" y="44630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1853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Class-4: Input processing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05316" y="500496"/>
            <a:ext cx="5342969" cy="1090865"/>
            <a:chOff x="0" y="0"/>
            <a:chExt cx="2967785" cy="6059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67785" cy="605928"/>
            </a:xfrm>
            <a:custGeom>
              <a:avLst/>
              <a:gdLst/>
              <a:ahLst/>
              <a:cxnLst/>
              <a:rect l="l" t="t" r="r" b="b"/>
              <a:pathLst>
                <a:path w="2967785" h="605928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Exciting Requirements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68381" y="2047702"/>
            <a:ext cx="8223103" cy="4748463"/>
            <a:chOff x="0" y="0"/>
            <a:chExt cx="3045594" cy="17586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045594" cy="1758690"/>
            </a:xfrm>
            <a:custGeom>
              <a:avLst/>
              <a:gdLst/>
              <a:ahLst/>
              <a:cxnLst/>
              <a:rect l="l" t="t" r="r" b="b"/>
              <a:pathLst>
                <a:path w="3045594" h="1758690">
                  <a:moveTo>
                    <a:pt x="28245" y="0"/>
                  </a:moveTo>
                  <a:lnTo>
                    <a:pt x="3017349" y="0"/>
                  </a:lnTo>
                  <a:cubicBezTo>
                    <a:pt x="3024840" y="0"/>
                    <a:pt x="3032024" y="2976"/>
                    <a:pt x="3037321" y="8273"/>
                  </a:cubicBezTo>
                  <a:cubicBezTo>
                    <a:pt x="3042618" y="13570"/>
                    <a:pt x="3045594" y="20754"/>
                    <a:pt x="3045594" y="28245"/>
                  </a:cubicBezTo>
                  <a:lnTo>
                    <a:pt x="3045594" y="1730446"/>
                  </a:lnTo>
                  <a:cubicBezTo>
                    <a:pt x="3045594" y="1737937"/>
                    <a:pt x="3042618" y="1745121"/>
                    <a:pt x="3037321" y="1750418"/>
                  </a:cubicBezTo>
                  <a:cubicBezTo>
                    <a:pt x="3032024" y="1755714"/>
                    <a:pt x="3024840" y="1758690"/>
                    <a:pt x="3017349" y="1758690"/>
                  </a:cubicBezTo>
                  <a:lnTo>
                    <a:pt x="28245" y="1758690"/>
                  </a:lnTo>
                  <a:cubicBezTo>
                    <a:pt x="20754" y="1758690"/>
                    <a:pt x="13570" y="1755714"/>
                    <a:pt x="8273" y="1750418"/>
                  </a:cubicBezTo>
                  <a:cubicBezTo>
                    <a:pt x="2976" y="1745121"/>
                    <a:pt x="0" y="1737937"/>
                    <a:pt x="0" y="1730446"/>
                  </a:cubicBezTo>
                  <a:lnTo>
                    <a:pt x="0" y="28245"/>
                  </a:lnTo>
                  <a:cubicBezTo>
                    <a:pt x="0" y="20754"/>
                    <a:pt x="2976" y="13570"/>
                    <a:pt x="8273" y="8273"/>
                  </a:cubicBezTo>
                  <a:cubicBezTo>
                    <a:pt x="13570" y="2976"/>
                    <a:pt x="20754" y="0"/>
                    <a:pt x="2824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3045594" cy="1853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Health Insights or Trends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Summarization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Notify connected users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Easily find other users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Offline Upload</a:t>
              </a:r>
            </a:p>
            <a:p>
              <a:pPr marL="755641" lvl="1" indent="-377820" algn="l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Cross-Platform Availability</a:t>
              </a:r>
            </a:p>
            <a:p>
              <a:pPr algn="l">
                <a:lnSpc>
                  <a:spcPts val="4899"/>
                </a:lnSpc>
              </a:pPr>
              <a:endParaRPr lang="en-US" sz="3499">
                <a:solidFill>
                  <a:srgbClr val="07070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60790" y="1554480"/>
            <a:ext cx="8832020" cy="5420652"/>
          </a:xfrm>
          <a:custGeom>
            <a:avLst/>
            <a:gdLst/>
            <a:ahLst/>
            <a:cxnLst/>
            <a:rect l="l" t="t" r="r" b="b"/>
            <a:pathLst>
              <a:path w="8832020" h="5420652">
                <a:moveTo>
                  <a:pt x="0" y="0"/>
                </a:moveTo>
                <a:lnTo>
                  <a:pt x="8832020" y="0"/>
                </a:lnTo>
                <a:lnTo>
                  <a:pt x="8832020" y="5420652"/>
                </a:lnTo>
                <a:lnTo>
                  <a:pt x="0" y="5420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2310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Class-5: Database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11774" y="2484038"/>
            <a:ext cx="9130052" cy="3834622"/>
          </a:xfrm>
          <a:custGeom>
            <a:avLst/>
            <a:gdLst/>
            <a:ahLst/>
            <a:cxnLst/>
            <a:rect l="l" t="t" r="r" b="b"/>
            <a:pathLst>
              <a:path w="9130052" h="3834622">
                <a:moveTo>
                  <a:pt x="0" y="0"/>
                </a:moveTo>
                <a:lnTo>
                  <a:pt x="9130052" y="0"/>
                </a:lnTo>
                <a:lnTo>
                  <a:pt x="9130052" y="3834622"/>
                </a:lnTo>
                <a:lnTo>
                  <a:pt x="0" y="383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2767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Class-6: Medical report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59217" y="2482115"/>
            <a:ext cx="9235165" cy="3220764"/>
          </a:xfrm>
          <a:custGeom>
            <a:avLst/>
            <a:gdLst/>
            <a:ahLst/>
            <a:cxnLst/>
            <a:rect l="l" t="t" r="r" b="b"/>
            <a:pathLst>
              <a:path w="9235165" h="3220764">
                <a:moveTo>
                  <a:pt x="0" y="0"/>
                </a:moveTo>
                <a:lnTo>
                  <a:pt x="9235166" y="0"/>
                </a:lnTo>
                <a:lnTo>
                  <a:pt x="9235166" y="3220764"/>
                </a:lnTo>
                <a:lnTo>
                  <a:pt x="0" y="3220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322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Class-7: Report analysis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04496" y="2555789"/>
            <a:ext cx="9344608" cy="3691120"/>
          </a:xfrm>
          <a:custGeom>
            <a:avLst/>
            <a:gdLst/>
            <a:ahLst/>
            <a:cxnLst/>
            <a:rect l="l" t="t" r="r" b="b"/>
            <a:pathLst>
              <a:path w="9344608" h="3691120">
                <a:moveTo>
                  <a:pt x="0" y="0"/>
                </a:moveTo>
                <a:lnTo>
                  <a:pt x="9344608" y="0"/>
                </a:lnTo>
                <a:lnTo>
                  <a:pt x="9344608" y="3691120"/>
                </a:lnTo>
                <a:lnTo>
                  <a:pt x="0" y="3691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3682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Class-8: Report history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4894" y="432435"/>
            <a:ext cx="7623812" cy="4139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Class-9: Notification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228964" y="2001710"/>
            <a:ext cx="9295671" cy="4984804"/>
          </a:xfrm>
          <a:custGeom>
            <a:avLst/>
            <a:gdLst/>
            <a:ahLst/>
            <a:cxnLst/>
            <a:rect l="l" t="t" r="r" b="b"/>
            <a:pathLst>
              <a:path w="9295671" h="4984804">
                <a:moveTo>
                  <a:pt x="0" y="0"/>
                </a:moveTo>
                <a:lnTo>
                  <a:pt x="9295672" y="0"/>
                </a:lnTo>
                <a:lnTo>
                  <a:pt x="9295672" y="4984804"/>
                </a:lnTo>
                <a:lnTo>
                  <a:pt x="0" y="4984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4894" y="432435"/>
            <a:ext cx="7623812" cy="4596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Class-10: Health news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96950" y="2150844"/>
            <a:ext cx="9359700" cy="3334393"/>
          </a:xfrm>
          <a:custGeom>
            <a:avLst/>
            <a:gdLst/>
            <a:ahLst/>
            <a:cxnLst/>
            <a:rect l="l" t="t" r="r" b="b"/>
            <a:pathLst>
              <a:path w="9359700" h="3334393">
                <a:moveTo>
                  <a:pt x="0" y="0"/>
                </a:moveTo>
                <a:lnTo>
                  <a:pt x="9359700" y="0"/>
                </a:lnTo>
                <a:lnTo>
                  <a:pt x="9359700" y="3334393"/>
                </a:lnTo>
                <a:lnTo>
                  <a:pt x="0" y="3334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4894" y="432435"/>
            <a:ext cx="7623812" cy="5053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CRC Diagram</a:t>
            </a: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600"/>
              </a:lnSpc>
            </a:pPr>
            <a:endParaRPr lang="en-US" sz="36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028946-3B64-855A-F9B4-26DC922A4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8" y="1286933"/>
            <a:ext cx="9217465" cy="474133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Behavioral Modeling</a:t>
              </a:r>
            </a:p>
            <a:p>
              <a:pPr algn="just">
                <a:lnSpc>
                  <a:spcPts val="4759"/>
                </a:lnSpc>
              </a:pPr>
              <a:endPara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05880" y="1314448"/>
            <a:ext cx="7482826" cy="5686948"/>
          </a:xfrm>
          <a:custGeom>
            <a:avLst/>
            <a:gdLst/>
            <a:ahLst/>
            <a:cxnLst/>
            <a:rect l="l" t="t" r="r" b="b"/>
            <a:pathLst>
              <a:path w="7482826" h="5686948">
                <a:moveTo>
                  <a:pt x="0" y="0"/>
                </a:moveTo>
                <a:lnTo>
                  <a:pt x="7482826" y="0"/>
                </a:lnTo>
                <a:lnTo>
                  <a:pt x="7482826" y="5686947"/>
                </a:lnTo>
                <a:lnTo>
                  <a:pt x="0" y="5686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State Transition Diagram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68702" y="1313847"/>
            <a:ext cx="8553378" cy="5955289"/>
          </a:xfrm>
          <a:custGeom>
            <a:avLst/>
            <a:gdLst/>
            <a:ahLst/>
            <a:cxnLst/>
            <a:rect l="l" t="t" r="r" b="b"/>
            <a:pathLst>
              <a:path w="8553378" h="5955289">
                <a:moveTo>
                  <a:pt x="0" y="0"/>
                </a:moveTo>
                <a:lnTo>
                  <a:pt x="8553378" y="0"/>
                </a:lnTo>
                <a:lnTo>
                  <a:pt x="8553378" y="5955289"/>
                </a:lnTo>
                <a:lnTo>
                  <a:pt x="0" y="5955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Scenario-Based Modeling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             (Use Case)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2033" y="1313847"/>
            <a:ext cx="9369534" cy="5680280"/>
          </a:xfrm>
          <a:custGeom>
            <a:avLst/>
            <a:gdLst/>
            <a:ahLst/>
            <a:cxnLst/>
            <a:rect l="l" t="t" r="r" b="b"/>
            <a:pathLst>
              <a:path w="9369534" h="5680280">
                <a:moveTo>
                  <a:pt x="0" y="0"/>
                </a:moveTo>
                <a:lnTo>
                  <a:pt x="9369534" y="0"/>
                </a:lnTo>
                <a:lnTo>
                  <a:pt x="9369534" y="5680280"/>
                </a:lnTo>
                <a:lnTo>
                  <a:pt x="0" y="5680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78611" y="1313847"/>
            <a:ext cx="9196378" cy="5770727"/>
          </a:xfrm>
          <a:custGeom>
            <a:avLst/>
            <a:gdLst/>
            <a:ahLst/>
            <a:cxnLst/>
            <a:rect l="l" t="t" r="r" b="b"/>
            <a:pathLst>
              <a:path w="9196378" h="5770727">
                <a:moveTo>
                  <a:pt x="0" y="0"/>
                </a:moveTo>
                <a:lnTo>
                  <a:pt x="9196378" y="0"/>
                </a:lnTo>
                <a:lnTo>
                  <a:pt x="9196378" y="5770727"/>
                </a:lnTo>
                <a:lnTo>
                  <a:pt x="0" y="5770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4056" y="1757269"/>
            <a:ext cx="9485487" cy="5288159"/>
          </a:xfrm>
          <a:custGeom>
            <a:avLst/>
            <a:gdLst/>
            <a:ahLst/>
            <a:cxnLst/>
            <a:rect l="l" t="t" r="r" b="b"/>
            <a:pathLst>
              <a:path w="9485487" h="5288159">
                <a:moveTo>
                  <a:pt x="0" y="0"/>
                </a:moveTo>
                <a:lnTo>
                  <a:pt x="9485488" y="0"/>
                </a:lnTo>
                <a:lnTo>
                  <a:pt x="9485488" y="5288160"/>
                </a:lnTo>
                <a:lnTo>
                  <a:pt x="0" y="5288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29302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8951" y="2001710"/>
            <a:ext cx="9515698" cy="3711122"/>
          </a:xfrm>
          <a:custGeom>
            <a:avLst/>
            <a:gdLst/>
            <a:ahLst/>
            <a:cxnLst/>
            <a:rect l="l" t="t" r="r" b="b"/>
            <a:pathLst>
              <a:path w="9515698" h="3711122">
                <a:moveTo>
                  <a:pt x="0" y="0"/>
                </a:moveTo>
                <a:lnTo>
                  <a:pt x="9515698" y="0"/>
                </a:lnTo>
                <a:lnTo>
                  <a:pt x="9515698" y="3711122"/>
                </a:lnTo>
                <a:lnTo>
                  <a:pt x="0" y="3711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5592" y="3293582"/>
            <a:ext cx="8856016" cy="4582005"/>
            <a:chOff x="0" y="0"/>
            <a:chExt cx="1336482" cy="691481"/>
          </a:xfrm>
        </p:grpSpPr>
        <p:sp>
          <p:nvSpPr>
            <p:cNvPr id="3" name="Freeform 3"/>
            <p:cNvSpPr/>
            <p:nvPr/>
          </p:nvSpPr>
          <p:spPr>
            <a:xfrm>
              <a:off x="11866" y="9272"/>
              <a:ext cx="1312750" cy="682209"/>
            </a:xfrm>
            <a:custGeom>
              <a:avLst/>
              <a:gdLst/>
              <a:ahLst/>
              <a:cxnLst/>
              <a:rect l="l" t="t" r="r" b="b"/>
              <a:pathLst>
                <a:path w="1312750" h="682209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399999">
            <a:off x="783235" y="679805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002392">
            <a:off x="3764214" y="671104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94000" y="6055600"/>
            <a:ext cx="528080" cy="528080"/>
            <a:chOff x="0" y="0"/>
            <a:chExt cx="195585" cy="1955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5585" cy="195585"/>
            </a:xfrm>
            <a:custGeom>
              <a:avLst/>
              <a:gdLst/>
              <a:ahLst/>
              <a:cxnLst/>
              <a:rect l="l" t="t" r="r" b="b"/>
              <a:pathLst>
                <a:path w="195585" h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31989" y="2157906"/>
            <a:ext cx="7289622" cy="2271352"/>
            <a:chOff x="0" y="0"/>
            <a:chExt cx="4049066" cy="1261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49066" cy="1261637"/>
            </a:xfrm>
            <a:custGeom>
              <a:avLst/>
              <a:gdLst/>
              <a:ahLst/>
              <a:cxnLst/>
              <a:rect l="l" t="t" r="r" b="b"/>
              <a:pathLst>
                <a:path w="4049066" h="1261637">
                  <a:moveTo>
                    <a:pt x="106205" y="0"/>
                  </a:moveTo>
                  <a:lnTo>
                    <a:pt x="3942861" y="0"/>
                  </a:lnTo>
                  <a:cubicBezTo>
                    <a:pt x="4001517" y="0"/>
                    <a:pt x="4049066" y="47549"/>
                    <a:pt x="4049066" y="106205"/>
                  </a:cubicBezTo>
                  <a:lnTo>
                    <a:pt x="4049066" y="1155432"/>
                  </a:lnTo>
                  <a:cubicBezTo>
                    <a:pt x="4049066" y="1214087"/>
                    <a:pt x="4001517" y="1261637"/>
                    <a:pt x="3942861" y="1261637"/>
                  </a:cubicBezTo>
                  <a:lnTo>
                    <a:pt x="106205" y="1261637"/>
                  </a:lnTo>
                  <a:cubicBezTo>
                    <a:pt x="47549" y="1261637"/>
                    <a:pt x="0" y="1214087"/>
                    <a:pt x="0" y="1155432"/>
                  </a:cubicBezTo>
                  <a:lnTo>
                    <a:pt x="0" y="106205"/>
                  </a:lnTo>
                  <a:cubicBezTo>
                    <a:pt x="0" y="47549"/>
                    <a:pt x="47549" y="0"/>
                    <a:pt x="106205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4049066" cy="1366412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Data Flow Diagram</a:t>
              </a:r>
            </a:p>
            <a:p>
              <a:pPr algn="just">
                <a:lnSpc>
                  <a:spcPts val="4759"/>
                </a:lnSpc>
              </a:pPr>
              <a:endPara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926080" y="509238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64894" y="1342040"/>
            <a:ext cx="7602062" cy="5815578"/>
          </a:xfrm>
          <a:custGeom>
            <a:avLst/>
            <a:gdLst/>
            <a:ahLst/>
            <a:cxnLst/>
            <a:rect l="l" t="t" r="r" b="b"/>
            <a:pathLst>
              <a:path w="7602062" h="5815578">
                <a:moveTo>
                  <a:pt x="0" y="0"/>
                </a:moveTo>
                <a:lnTo>
                  <a:pt x="7602062" y="0"/>
                </a:lnTo>
                <a:lnTo>
                  <a:pt x="7602062" y="5815577"/>
                </a:lnTo>
                <a:lnTo>
                  <a:pt x="0" y="5815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DFD level 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PHTAR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2926080" y="509238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38736" y="1604767"/>
            <a:ext cx="9076127" cy="5593163"/>
          </a:xfrm>
          <a:custGeom>
            <a:avLst/>
            <a:gdLst/>
            <a:ahLst/>
            <a:cxnLst/>
            <a:rect l="l" t="t" r="r" b="b"/>
            <a:pathLst>
              <a:path w="9076127" h="5593163">
                <a:moveTo>
                  <a:pt x="0" y="0"/>
                </a:moveTo>
                <a:lnTo>
                  <a:pt x="9076128" y="0"/>
                </a:lnTo>
                <a:lnTo>
                  <a:pt x="9076128" y="5593164"/>
                </a:lnTo>
                <a:lnTo>
                  <a:pt x="0" y="5593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64894" y="57150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DFD level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29994" y="788670"/>
            <a:ext cx="5078622" cy="116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3072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PHTAR</a:t>
            </a: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  <a:p>
            <a:pPr algn="ctr">
              <a:lnSpc>
                <a:spcPts val="3072"/>
              </a:lnSpc>
            </a:pPr>
            <a:endParaRPr lang="en-US" sz="3072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399999">
            <a:off x="7892231" y="5594143"/>
            <a:ext cx="628818" cy="732248"/>
          </a:xfrm>
          <a:custGeom>
            <a:avLst/>
            <a:gdLst/>
            <a:ahLst/>
            <a:cxnLst/>
            <a:rect l="l" t="t" r="r" b="b"/>
            <a:pathLst>
              <a:path w="628818" h="732248">
                <a:moveTo>
                  <a:pt x="0" y="0"/>
                </a:moveTo>
                <a:lnTo>
                  <a:pt x="628817" y="0"/>
                </a:lnTo>
                <a:lnTo>
                  <a:pt x="628817" y="732247"/>
                </a:lnTo>
                <a:lnTo>
                  <a:pt x="0" y="73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40661" y="3416593"/>
            <a:ext cx="3847088" cy="2182932"/>
            <a:chOff x="0" y="0"/>
            <a:chExt cx="812800" cy="461203"/>
          </a:xfrm>
        </p:grpSpPr>
        <p:sp>
          <p:nvSpPr>
            <p:cNvPr id="4" name="Freeform 4"/>
            <p:cNvSpPr/>
            <p:nvPr/>
          </p:nvSpPr>
          <p:spPr>
            <a:xfrm>
              <a:off x="25925" y="22724"/>
              <a:ext cx="760950" cy="438479"/>
            </a:xfrm>
            <a:custGeom>
              <a:avLst/>
              <a:gdLst/>
              <a:ahLst/>
              <a:cxnLst/>
              <a:rect l="l" t="t" r="r" b="b"/>
              <a:pathLst>
                <a:path w="760950" h="438479">
                  <a:moveTo>
                    <a:pt x="413736" y="15023"/>
                  </a:moveTo>
                  <a:lnTo>
                    <a:pt x="753614" y="400732"/>
                  </a:lnTo>
                  <a:cubicBezTo>
                    <a:pt x="759518" y="407432"/>
                    <a:pt x="760950" y="416970"/>
                    <a:pt x="757274" y="425109"/>
                  </a:cubicBezTo>
                  <a:cubicBezTo>
                    <a:pt x="753598" y="433248"/>
                    <a:pt x="745495" y="438479"/>
                    <a:pt x="736565" y="438479"/>
                  </a:cubicBezTo>
                  <a:lnTo>
                    <a:pt x="24385" y="438479"/>
                  </a:lnTo>
                  <a:cubicBezTo>
                    <a:pt x="15455" y="438479"/>
                    <a:pt x="7352" y="433248"/>
                    <a:pt x="3676" y="425109"/>
                  </a:cubicBezTo>
                  <a:cubicBezTo>
                    <a:pt x="0" y="416970"/>
                    <a:pt x="1432" y="407432"/>
                    <a:pt x="7336" y="400732"/>
                  </a:cubicBezTo>
                  <a:lnTo>
                    <a:pt x="347214" y="15023"/>
                  </a:lnTo>
                  <a:cubicBezTo>
                    <a:pt x="355630" y="5472"/>
                    <a:pt x="367745" y="0"/>
                    <a:pt x="380475" y="0"/>
                  </a:cubicBezTo>
                  <a:cubicBezTo>
                    <a:pt x="393205" y="0"/>
                    <a:pt x="405320" y="5472"/>
                    <a:pt x="413736" y="15023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02003" y="939832"/>
            <a:ext cx="771111" cy="796424"/>
            <a:chOff x="0" y="0"/>
            <a:chExt cx="285597" cy="2949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5597" cy="294972"/>
            </a:xfrm>
            <a:custGeom>
              <a:avLst/>
              <a:gdLst/>
              <a:ahLst/>
              <a:cxnLst/>
              <a:rect l="l" t="t" r="r" b="b"/>
              <a:pathLst>
                <a:path w="285597" h="294972">
                  <a:moveTo>
                    <a:pt x="100400" y="0"/>
                  </a:moveTo>
                  <a:lnTo>
                    <a:pt x="185197" y="0"/>
                  </a:lnTo>
                  <a:cubicBezTo>
                    <a:pt x="211825" y="0"/>
                    <a:pt x="237362" y="10578"/>
                    <a:pt x="256190" y="29406"/>
                  </a:cubicBezTo>
                  <a:cubicBezTo>
                    <a:pt x="275019" y="48235"/>
                    <a:pt x="285597" y="73772"/>
                    <a:pt x="285597" y="100400"/>
                  </a:cubicBezTo>
                  <a:lnTo>
                    <a:pt x="285597" y="194572"/>
                  </a:lnTo>
                  <a:cubicBezTo>
                    <a:pt x="285597" y="221200"/>
                    <a:pt x="275019" y="246737"/>
                    <a:pt x="256190" y="265565"/>
                  </a:cubicBezTo>
                  <a:cubicBezTo>
                    <a:pt x="237362" y="284394"/>
                    <a:pt x="211825" y="294972"/>
                    <a:pt x="185197" y="294972"/>
                  </a:cubicBezTo>
                  <a:lnTo>
                    <a:pt x="100400" y="294972"/>
                  </a:lnTo>
                  <a:cubicBezTo>
                    <a:pt x="73772" y="294972"/>
                    <a:pt x="48235" y="284394"/>
                    <a:pt x="29406" y="265565"/>
                  </a:cubicBezTo>
                  <a:cubicBezTo>
                    <a:pt x="10578" y="246737"/>
                    <a:pt x="0" y="221200"/>
                    <a:pt x="0" y="194572"/>
                  </a:cubicBezTo>
                  <a:lnTo>
                    <a:pt x="0" y="100400"/>
                  </a:lnTo>
                  <a:cubicBezTo>
                    <a:pt x="0" y="73772"/>
                    <a:pt x="10578" y="48235"/>
                    <a:pt x="29406" y="29406"/>
                  </a:cubicBezTo>
                  <a:cubicBezTo>
                    <a:pt x="48235" y="10578"/>
                    <a:pt x="73772" y="0"/>
                    <a:pt x="100400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85597" cy="3521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-4218239" y="4465615"/>
            <a:ext cx="8436479" cy="4236130"/>
            <a:chOff x="0" y="0"/>
            <a:chExt cx="812800" cy="408124"/>
          </a:xfrm>
        </p:grpSpPr>
        <p:sp>
          <p:nvSpPr>
            <p:cNvPr id="10" name="Freeform 10"/>
            <p:cNvSpPr/>
            <p:nvPr/>
          </p:nvSpPr>
          <p:spPr>
            <a:xfrm>
              <a:off x="12662" y="9531"/>
              <a:ext cx="787475" cy="398592"/>
            </a:xfrm>
            <a:custGeom>
              <a:avLst/>
              <a:gdLst/>
              <a:ahLst/>
              <a:cxnLst/>
              <a:rect l="l" t="t" r="r" b="b"/>
              <a:pathLst>
                <a:path w="787475" h="398592">
                  <a:moveTo>
                    <a:pt x="409926" y="6726"/>
                  </a:moveTo>
                  <a:lnTo>
                    <a:pt x="783950" y="382336"/>
                  </a:lnTo>
                  <a:cubicBezTo>
                    <a:pt x="786668" y="385065"/>
                    <a:pt x="787476" y="389162"/>
                    <a:pt x="785998" y="392718"/>
                  </a:cubicBezTo>
                  <a:cubicBezTo>
                    <a:pt x="784520" y="396275"/>
                    <a:pt x="781048" y="398593"/>
                    <a:pt x="777196" y="398593"/>
                  </a:cubicBezTo>
                  <a:lnTo>
                    <a:pt x="10280" y="398593"/>
                  </a:lnTo>
                  <a:cubicBezTo>
                    <a:pt x="6428" y="398593"/>
                    <a:pt x="2956" y="396275"/>
                    <a:pt x="1478" y="392718"/>
                  </a:cubicBezTo>
                  <a:cubicBezTo>
                    <a:pt x="0" y="389162"/>
                    <a:pt x="808" y="385065"/>
                    <a:pt x="3526" y="382336"/>
                  </a:cubicBezTo>
                  <a:lnTo>
                    <a:pt x="377550" y="6726"/>
                  </a:lnTo>
                  <a:cubicBezTo>
                    <a:pt x="381837" y="2420"/>
                    <a:pt x="387662" y="0"/>
                    <a:pt x="393738" y="0"/>
                  </a:cubicBezTo>
                  <a:cubicBezTo>
                    <a:pt x="399814" y="0"/>
                    <a:pt x="405639" y="2420"/>
                    <a:pt x="409926" y="6726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32336"/>
              <a:ext cx="558800" cy="24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73114" y="3101190"/>
            <a:ext cx="6007372" cy="129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6"/>
              </a:lnSpc>
            </a:pPr>
            <a:r>
              <a:rPr lang="en-US" sz="9686" b="1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13" name="Freeform 13"/>
          <p:cNvSpPr/>
          <p:nvPr/>
        </p:nvSpPr>
        <p:spPr>
          <a:xfrm rot="-10800000">
            <a:off x="2926080" y="5645858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4"/>
                </a:lnTo>
                <a:lnTo>
                  <a:pt x="0" y="170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097280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56922" y="2358989"/>
            <a:ext cx="7839756" cy="3420094"/>
          </a:xfrm>
          <a:custGeom>
            <a:avLst/>
            <a:gdLst/>
            <a:ahLst/>
            <a:cxnLst/>
            <a:rect l="l" t="t" r="r" b="b"/>
            <a:pathLst>
              <a:path w="7839756" h="3420094">
                <a:moveTo>
                  <a:pt x="0" y="0"/>
                </a:moveTo>
                <a:lnTo>
                  <a:pt x="7839756" y="0"/>
                </a:lnTo>
                <a:lnTo>
                  <a:pt x="7839756" y="3420093"/>
                </a:lnTo>
                <a:lnTo>
                  <a:pt x="0" y="34200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41960"/>
            <a:ext cx="7623812" cy="54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41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76461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29028" y="1718350"/>
            <a:ext cx="6095544" cy="5365999"/>
          </a:xfrm>
          <a:custGeom>
            <a:avLst/>
            <a:gdLst/>
            <a:ahLst/>
            <a:cxnLst/>
            <a:rect l="l" t="t" r="r" b="b"/>
            <a:pathLst>
              <a:path w="6095544" h="5365999">
                <a:moveTo>
                  <a:pt x="0" y="0"/>
                </a:moveTo>
                <a:lnTo>
                  <a:pt x="6095544" y="0"/>
                </a:lnTo>
                <a:lnTo>
                  <a:pt x="6095544" y="5365998"/>
                </a:lnTo>
                <a:lnTo>
                  <a:pt x="0" y="5365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273684"/>
            <a:ext cx="7623812" cy="40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8268" y="1073360"/>
            <a:ext cx="7623812" cy="88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2399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Personal Health Tracker using Automatic Report Scanning (PHTAR) (Detailed)</a:t>
            </a:r>
          </a:p>
          <a:p>
            <a:pPr algn="ctr">
              <a:lnSpc>
                <a:spcPts val="2300"/>
              </a:lnSpc>
            </a:pPr>
            <a:endParaRPr lang="en-US" sz="2399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31520" y="3201530"/>
            <a:ext cx="8340777" cy="3565682"/>
          </a:xfrm>
          <a:custGeom>
            <a:avLst/>
            <a:gdLst/>
            <a:ahLst/>
            <a:cxnLst/>
            <a:rect l="l" t="t" r="r" b="b"/>
            <a:pathLst>
              <a:path w="8340777" h="3565682">
                <a:moveTo>
                  <a:pt x="0" y="0"/>
                </a:moveTo>
                <a:lnTo>
                  <a:pt x="8340777" y="0"/>
                </a:lnTo>
                <a:lnTo>
                  <a:pt x="8340777" y="3565682"/>
                </a:lnTo>
                <a:lnTo>
                  <a:pt x="0" y="3565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4894" y="1601400"/>
            <a:ext cx="7623812" cy="970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37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Registration and Authentication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503068" y="2520723"/>
            <a:ext cx="2399639" cy="1361614"/>
            <a:chOff x="0" y="0"/>
            <a:chExt cx="812800" cy="461203"/>
          </a:xfrm>
        </p:grpSpPr>
        <p:sp>
          <p:nvSpPr>
            <p:cNvPr id="3" name="Freeform 3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1149106" y="2520723"/>
            <a:ext cx="2399639" cy="1361614"/>
            <a:chOff x="0" y="0"/>
            <a:chExt cx="812800" cy="461203"/>
          </a:xfrm>
        </p:grpSpPr>
        <p:sp>
          <p:nvSpPr>
            <p:cNvPr id="6" name="Freeform 6"/>
            <p:cNvSpPr/>
            <p:nvPr/>
          </p:nvSpPr>
          <p:spPr>
            <a:xfrm>
              <a:off x="41563" y="36430"/>
              <a:ext cx="729674" cy="424772"/>
            </a:xfrm>
            <a:custGeom>
              <a:avLst/>
              <a:gdLst/>
              <a:ahLst/>
              <a:cxnLst/>
              <a:rect l="l" t="t" r="r" b="b"/>
              <a:pathLst>
                <a:path w="729674" h="424772">
                  <a:moveTo>
                    <a:pt x="418161" y="24085"/>
                  </a:moveTo>
                  <a:lnTo>
                    <a:pt x="717913" y="364258"/>
                  </a:lnTo>
                  <a:cubicBezTo>
                    <a:pt x="727378" y="375000"/>
                    <a:pt x="729674" y="390290"/>
                    <a:pt x="723781" y="403338"/>
                  </a:cubicBezTo>
                  <a:cubicBezTo>
                    <a:pt x="717887" y="416386"/>
                    <a:pt x="704897" y="424773"/>
                    <a:pt x="690580" y="424773"/>
                  </a:cubicBezTo>
                  <a:lnTo>
                    <a:pt x="39094" y="424773"/>
                  </a:lnTo>
                  <a:cubicBezTo>
                    <a:pt x="24777" y="424773"/>
                    <a:pt x="11787" y="416386"/>
                    <a:pt x="5893" y="403338"/>
                  </a:cubicBezTo>
                  <a:cubicBezTo>
                    <a:pt x="0" y="390290"/>
                    <a:pt x="2296" y="375000"/>
                    <a:pt x="11761" y="364258"/>
                  </a:cubicBezTo>
                  <a:lnTo>
                    <a:pt x="311513" y="24085"/>
                  </a:lnTo>
                  <a:cubicBezTo>
                    <a:pt x="325005" y="8773"/>
                    <a:pt x="344429" y="0"/>
                    <a:pt x="364837" y="0"/>
                  </a:cubicBezTo>
                  <a:cubicBezTo>
                    <a:pt x="385245" y="0"/>
                    <a:pt x="404669" y="8773"/>
                    <a:pt x="418161" y="24085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1520" y="6870546"/>
            <a:ext cx="8290560" cy="1556821"/>
            <a:chOff x="0" y="0"/>
            <a:chExt cx="4605043" cy="864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5043" cy="864746"/>
            </a:xfrm>
            <a:custGeom>
              <a:avLst/>
              <a:gdLst/>
              <a:ahLst/>
              <a:cxnLst/>
              <a:rect l="l" t="t" r="r" b="b"/>
              <a:pathLst>
                <a:path w="4605043" h="864746">
                  <a:moveTo>
                    <a:pt x="26147" y="0"/>
                  </a:moveTo>
                  <a:lnTo>
                    <a:pt x="4578896" y="0"/>
                  </a:lnTo>
                  <a:cubicBezTo>
                    <a:pt x="4593337" y="0"/>
                    <a:pt x="4605043" y="11706"/>
                    <a:pt x="4605043" y="26147"/>
                  </a:cubicBezTo>
                  <a:lnTo>
                    <a:pt x="4605043" y="838599"/>
                  </a:lnTo>
                  <a:cubicBezTo>
                    <a:pt x="4605043" y="845533"/>
                    <a:pt x="4602288" y="852184"/>
                    <a:pt x="4597384" y="857088"/>
                  </a:cubicBezTo>
                  <a:cubicBezTo>
                    <a:pt x="4592481" y="861991"/>
                    <a:pt x="4585831" y="864746"/>
                    <a:pt x="4578896" y="864746"/>
                  </a:cubicBezTo>
                  <a:lnTo>
                    <a:pt x="26147" y="864746"/>
                  </a:lnTo>
                  <a:cubicBezTo>
                    <a:pt x="11706" y="864746"/>
                    <a:pt x="0" y="853039"/>
                    <a:pt x="0" y="838599"/>
                  </a:cubicBezTo>
                  <a:lnTo>
                    <a:pt x="0" y="26147"/>
                  </a:lnTo>
                  <a:cubicBezTo>
                    <a:pt x="0" y="11706"/>
                    <a:pt x="11706" y="0"/>
                    <a:pt x="26147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4605043" cy="883796"/>
            </a:xfrm>
            <a:prstGeom prst="rect">
              <a:avLst/>
            </a:prstGeom>
          </p:spPr>
          <p:txBody>
            <a:bodyPr lIns="24087" tIns="24087" rIns="24087" bIns="24087" rtlCol="0" anchor="ctr"/>
            <a:lstStyle/>
            <a:p>
              <a:pPr algn="ctr">
                <a:lnSpc>
                  <a:spcPts val="192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2926080" y="1144203"/>
            <a:ext cx="3901440" cy="170245"/>
          </a:xfrm>
          <a:custGeom>
            <a:avLst/>
            <a:gdLst/>
            <a:ahLst/>
            <a:cxnLst/>
            <a:rect l="l" t="t" r="r" b="b"/>
            <a:pathLst>
              <a:path w="3901440" h="170245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28897" y="2952816"/>
            <a:ext cx="7893183" cy="3630864"/>
          </a:xfrm>
          <a:custGeom>
            <a:avLst/>
            <a:gdLst/>
            <a:ahLst/>
            <a:cxnLst/>
            <a:rect l="l" t="t" r="r" b="b"/>
            <a:pathLst>
              <a:path w="7893183" h="3630864">
                <a:moveTo>
                  <a:pt x="0" y="0"/>
                </a:moveTo>
                <a:lnTo>
                  <a:pt x="7893183" y="0"/>
                </a:lnTo>
                <a:lnTo>
                  <a:pt x="7893183" y="3630864"/>
                </a:lnTo>
                <a:lnTo>
                  <a:pt x="0" y="3630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4894" y="432435"/>
            <a:ext cx="7623812" cy="48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 case level 1.2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4894" y="1601400"/>
            <a:ext cx="7623812" cy="970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3700" b="1">
                <a:solidFill>
                  <a:srgbClr val="070707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Profile Management</a:t>
            </a:r>
          </a:p>
          <a:p>
            <a:pPr algn="ctr">
              <a:lnSpc>
                <a:spcPts val="3700"/>
              </a:lnSpc>
            </a:pPr>
            <a:endParaRPr lang="en-US" sz="3700" b="1">
              <a:solidFill>
                <a:srgbClr val="070707"/>
              </a:solidFill>
              <a:latin typeface="Comic Sans Bold"/>
              <a:ea typeface="Comic Sans Bold"/>
              <a:cs typeface="Comic Sans Bold"/>
              <a:sym typeface="Comic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360</Words>
  <Application>Microsoft Office PowerPoint</Application>
  <PresentationFormat>Custom</PresentationFormat>
  <Paragraphs>161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Poppins Bold</vt:lpstr>
      <vt:lpstr>Arial</vt:lpstr>
      <vt:lpstr>Comic Sans Bold</vt:lpstr>
      <vt:lpstr>Comic Sans</vt:lpstr>
      <vt:lpstr>Oswald Bold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Career Development Presentation</dc:title>
  <cp:lastModifiedBy>Mahfuz Ayon</cp:lastModifiedBy>
  <cp:revision>2</cp:revision>
  <dcterms:created xsi:type="dcterms:W3CDTF">2006-08-16T00:00:00Z</dcterms:created>
  <dcterms:modified xsi:type="dcterms:W3CDTF">2025-01-26T04:52:07Z</dcterms:modified>
  <dc:identifier>DAGUwRMHJU8</dc:identifier>
</cp:coreProperties>
</file>