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73" r:id="rId3"/>
    <p:sldId id="259" r:id="rId4"/>
    <p:sldId id="274" r:id="rId5"/>
    <p:sldId id="260" r:id="rId6"/>
    <p:sldId id="262" r:id="rId7"/>
    <p:sldId id="265" r:id="rId8"/>
    <p:sldId id="264" r:id="rId9"/>
    <p:sldId id="261" r:id="rId10"/>
    <p:sldId id="266" r:id="rId11"/>
    <p:sldId id="269" r:id="rId12"/>
    <p:sldId id="277" r:id="rId13"/>
    <p:sldId id="278" r:id="rId14"/>
    <p:sldId id="270" r:id="rId15"/>
    <p:sldId id="279" r:id="rId16"/>
    <p:sldId id="280" r:id="rId17"/>
    <p:sldId id="281" r:id="rId18"/>
    <p:sldId id="26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DBE3-1417-4B97-828D-BDCB742D4EDD}" type="datetimeFigureOut">
              <a:rPr lang="en-US" smtClean="0"/>
              <a:t>15-Dec-23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477B8-057A-423F-A078-B3064BC8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ECC39-3A8A-4A83-B591-B7B372D3F416}"/>
              </a:ext>
            </a:extLst>
          </p:cNvPr>
          <p:cNvSpPr txBox="1"/>
          <p:nvPr/>
        </p:nvSpPr>
        <p:spPr>
          <a:xfrm>
            <a:off x="1431235" y="651165"/>
            <a:ext cx="824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</a:t>
            </a:r>
            <a:r>
              <a:rPr lang="en-US" sz="4000" b="1" dirty="0"/>
              <a:t>SPL – 1 Midterm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9848-2AB8-4F1F-9862-D0DC1239F3BA}"/>
              </a:ext>
            </a:extLst>
          </p:cNvPr>
          <p:cNvSpPr txBox="1"/>
          <p:nvPr/>
        </p:nvSpPr>
        <p:spPr>
          <a:xfrm>
            <a:off x="2887318" y="1545285"/>
            <a:ext cx="5913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</a:t>
            </a:r>
            <a:r>
              <a:rPr lang="en-US" sz="2800" dirty="0"/>
              <a:t>Prepared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  <a:sym typeface="Proxima Nova"/>
              </a:rPr>
              <a:t>Mohammad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Ismail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Hossain</a:t>
            </a:r>
          </a:p>
          <a:p>
            <a:r>
              <a:rPr lang="en-US" sz="2800" i="1" dirty="0"/>
              <a:t>             BSSE - 1433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E1509-8DDC-4CF3-A612-50D69920D9FF}"/>
              </a:ext>
            </a:extLst>
          </p:cNvPr>
          <p:cNvSpPr txBox="1"/>
          <p:nvPr/>
        </p:nvSpPr>
        <p:spPr>
          <a:xfrm>
            <a:off x="1431235" y="3429000"/>
            <a:ext cx="9362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</a:t>
            </a:r>
            <a:r>
              <a:rPr lang="en-US" dirty="0"/>
              <a:t>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Typing Master: An Interactive Typing Tutor and Typing Game</a:t>
            </a:r>
          </a:p>
          <a:p>
            <a:endParaRPr lang="en-US" sz="2800" b="1" dirty="0">
              <a:solidFill>
                <a:schemeClr val="lt1"/>
              </a:solidFill>
              <a:latin typeface="Nunito"/>
            </a:endParaRPr>
          </a:p>
          <a:p>
            <a:r>
              <a:rPr lang="en-US" sz="2400" dirty="0"/>
              <a:t>Supervised by:</a:t>
            </a:r>
          </a:p>
          <a:p>
            <a:r>
              <a:rPr lang="en-US" sz="3200" b="1" dirty="0">
                <a:solidFill>
                  <a:schemeClr val="lt1"/>
                </a:solidFill>
                <a:latin typeface="Nunito"/>
              </a:rPr>
              <a:t>Dr. </a:t>
            </a:r>
            <a:r>
              <a:rPr lang="en-US" sz="3200" b="1" dirty="0" err="1">
                <a:solidFill>
                  <a:schemeClr val="lt1"/>
                </a:solidFill>
                <a:latin typeface="Nunito"/>
              </a:rPr>
              <a:t>Emon</a:t>
            </a:r>
            <a:r>
              <a:rPr lang="en-US" sz="3200" b="1" dirty="0">
                <a:solidFill>
                  <a:schemeClr val="lt1"/>
                </a:solidFill>
                <a:latin typeface="Nunito"/>
              </a:rPr>
              <a:t> Kumar Dey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DE1EA-F844-4EAA-AEEE-B04ED1AFC13C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34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E0A9-CF0F-4B5C-8CB6-75B4FFC1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1349856"/>
            <a:ext cx="7563216" cy="5206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FC13E-5BB4-4836-A1F2-27E0587850B5}"/>
              </a:ext>
            </a:extLst>
          </p:cNvPr>
          <p:cNvSpPr txBox="1"/>
          <p:nvPr/>
        </p:nvSpPr>
        <p:spPr>
          <a:xfrm>
            <a:off x="1143000" y="301789"/>
            <a:ext cx="78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Result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B2EFF-C74A-404A-A678-ECF7F8D23CCD}"/>
              </a:ext>
            </a:extLst>
          </p:cNvPr>
          <p:cNvSpPr txBox="1"/>
          <p:nvPr/>
        </p:nvSpPr>
        <p:spPr>
          <a:xfrm>
            <a:off x="964095" y="1163563"/>
            <a:ext cx="354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Bahnschrift SemiBold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Gross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Net Speed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Total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Wrong Key 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Comment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ahnschrift SemiBold" panose="020B0502040204020203" pitchFamily="34" charset="0"/>
              </a:rPr>
              <a:t>Difficult Key Analysis using Histogram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9209-7467-4CD9-A0BA-0F06E7C3C2F8}"/>
              </a:ext>
            </a:extLst>
          </p:cNvPr>
          <p:cNvSpPr txBox="1"/>
          <p:nvPr/>
        </p:nvSpPr>
        <p:spPr>
          <a:xfrm>
            <a:off x="119270" y="288235"/>
            <a:ext cx="1023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8168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E2E6D-F572-4DD2-8C0D-2C1281A726CC}"/>
              </a:ext>
            </a:extLst>
          </p:cNvPr>
          <p:cNvSpPr txBox="1"/>
          <p:nvPr/>
        </p:nvSpPr>
        <p:spPr>
          <a:xfrm>
            <a:off x="1242392" y="440449"/>
            <a:ext cx="862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Sign Up &amp; Log In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62C06-6710-4D2A-9CFF-FC96A8D26D1A}"/>
              </a:ext>
            </a:extLst>
          </p:cNvPr>
          <p:cNvSpPr txBox="1"/>
          <p:nvPr/>
        </p:nvSpPr>
        <p:spPr>
          <a:xfrm>
            <a:off x="954156" y="1739347"/>
            <a:ext cx="106249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User Registration: </a:t>
            </a:r>
            <a:r>
              <a:rPr lang="en-US" sz="2800" dirty="0"/>
              <a:t>Allow users to create an account by providing essential information username and password.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b="1" dirty="0"/>
              <a:t>Secure Authentication: Password Encryption technique</a:t>
            </a:r>
            <a:r>
              <a:rPr lang="en-US" sz="2800" dirty="0"/>
              <a:t> </a:t>
            </a:r>
            <a:r>
              <a:rPr lang="en-US" sz="2800" b="1" dirty="0"/>
              <a:t>to </a:t>
            </a:r>
            <a:r>
              <a:rPr lang="en-US" sz="2800" dirty="0"/>
              <a:t>store passwords securely.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5536C-FA0C-411B-AF5A-05E7B2A3B239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3355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7FD6F-6BD8-41F7-8A9A-9EFEB9C3ED82}"/>
              </a:ext>
            </a:extLst>
          </p:cNvPr>
          <p:cNvSpPr txBox="1"/>
          <p:nvPr/>
        </p:nvSpPr>
        <p:spPr>
          <a:xfrm>
            <a:off x="1908313" y="646043"/>
            <a:ext cx="787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Typing Time Calculation and Timer </a:t>
            </a:r>
          </a:p>
        </p:txBody>
      </p:sp>
    </p:spTree>
    <p:extLst>
      <p:ext uri="{BB962C8B-B14F-4D97-AF65-F5344CB8AC3E}">
        <p14:creationId xmlns:p14="http://schemas.microsoft.com/office/powerpoint/2010/main" val="395428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B99E7-C815-4A42-A957-D77924D8AD2A}"/>
              </a:ext>
            </a:extLst>
          </p:cNvPr>
          <p:cNvSpPr txBox="1"/>
          <p:nvPr/>
        </p:nvSpPr>
        <p:spPr>
          <a:xfrm>
            <a:off x="2186609" y="1192696"/>
            <a:ext cx="73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Bangla support</a:t>
            </a:r>
          </a:p>
        </p:txBody>
      </p:sp>
    </p:spTree>
    <p:extLst>
      <p:ext uri="{BB962C8B-B14F-4D97-AF65-F5344CB8AC3E}">
        <p14:creationId xmlns:p14="http://schemas.microsoft.com/office/powerpoint/2010/main" val="167354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A34BD-B80F-4E46-90A2-12F638FCE7F6}"/>
              </a:ext>
            </a:extLst>
          </p:cNvPr>
          <p:cNvSpPr txBox="1"/>
          <p:nvPr/>
        </p:nvSpPr>
        <p:spPr>
          <a:xfrm>
            <a:off x="1282148" y="516835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Performance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95FA-EAF2-42A3-859E-D1CEDE653ADE}"/>
              </a:ext>
            </a:extLst>
          </p:cNvPr>
          <p:cNvSpPr txBox="1"/>
          <p:nvPr/>
        </p:nvSpPr>
        <p:spPr>
          <a:xfrm>
            <a:off x="1212573" y="1806921"/>
            <a:ext cx="10446026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Each users’ performance will be stored in separate text file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accuracy &amp; speed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Progress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Typing pattern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B413-1F72-4909-82C9-6A64627BF4B6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3220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2060B-C66A-40B0-A78D-C8F384215243}"/>
              </a:ext>
            </a:extLst>
          </p:cNvPr>
          <p:cNvSpPr txBox="1"/>
          <p:nvPr/>
        </p:nvSpPr>
        <p:spPr>
          <a:xfrm>
            <a:off x="1252330" y="3409123"/>
            <a:ext cx="8010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  <a:ea typeface="+mj-ea"/>
                <a:cs typeface="+mj-cs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9267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7B486-3D5F-46B2-B338-F46A88536FFD}"/>
              </a:ext>
            </a:extLst>
          </p:cNvPr>
          <p:cNvSpPr txBox="1"/>
          <p:nvPr/>
        </p:nvSpPr>
        <p:spPr>
          <a:xfrm>
            <a:off x="3588026" y="238539"/>
            <a:ext cx="781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onsolas" panose="020B0609020204030204" pitchFamily="49" charset="0"/>
              </a:rPr>
              <a:t>LogIn</a:t>
            </a:r>
            <a:r>
              <a:rPr lang="en-US" sz="4000" b="1" dirty="0">
                <a:latin typeface="Consolas" panose="020B0609020204030204" pitchFamily="49" charset="0"/>
              </a:rPr>
              <a:t>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9BB14-3586-4ED7-8DD0-3D682401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78" y="1082380"/>
            <a:ext cx="6565349" cy="26495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F03C9-47C6-4A09-A846-DA114B23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" y="4112264"/>
            <a:ext cx="5723116" cy="2507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A5AFB-D3D7-4C12-954F-7A151015E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95" y="3959850"/>
            <a:ext cx="5052498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F7467-D276-4D98-8E17-2F5CA9317A63}"/>
              </a:ext>
            </a:extLst>
          </p:cNvPr>
          <p:cNvSpPr txBox="1"/>
          <p:nvPr/>
        </p:nvSpPr>
        <p:spPr>
          <a:xfrm>
            <a:off x="2721665" y="387626"/>
            <a:ext cx="6748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      Home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A1AEA-6831-4839-AEBB-CE87325C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62" y="1403719"/>
            <a:ext cx="4595258" cy="4229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063F5E-AF6B-4B97-83A7-34D3AE98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38" y="1403718"/>
            <a:ext cx="4913272" cy="4229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A2C1DE-3386-49F8-A1C7-75664BD9405B}"/>
              </a:ext>
            </a:extLst>
          </p:cNvPr>
          <p:cNvSpPr txBox="1"/>
          <p:nvPr/>
        </p:nvSpPr>
        <p:spPr>
          <a:xfrm>
            <a:off x="1818861" y="5903843"/>
            <a:ext cx="28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(English)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72653-D714-4E41-9B43-2B118DBABFC8}"/>
              </a:ext>
            </a:extLst>
          </p:cNvPr>
          <p:cNvSpPr txBox="1"/>
          <p:nvPr/>
        </p:nvSpPr>
        <p:spPr>
          <a:xfrm>
            <a:off x="6838122" y="5919304"/>
            <a:ext cx="334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(Bangla)</a:t>
            </a:r>
          </a:p>
        </p:txBody>
      </p:sp>
    </p:spTree>
    <p:extLst>
      <p:ext uri="{BB962C8B-B14F-4D97-AF65-F5344CB8AC3E}">
        <p14:creationId xmlns:p14="http://schemas.microsoft.com/office/powerpoint/2010/main" val="18812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765C-7C33-497C-8A3C-A12FF7958380}"/>
              </a:ext>
            </a:extLst>
          </p:cNvPr>
          <p:cNvSpPr txBox="1"/>
          <p:nvPr/>
        </p:nvSpPr>
        <p:spPr>
          <a:xfrm>
            <a:off x="1818860" y="327992"/>
            <a:ext cx="744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Statistics: Performance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CAD0D-6EE8-41AD-94A2-38D61A4D2DAD}"/>
              </a:ext>
            </a:extLst>
          </p:cNvPr>
          <p:cNvSpPr txBox="1"/>
          <p:nvPr/>
        </p:nvSpPr>
        <p:spPr>
          <a:xfrm>
            <a:off x="1212575" y="5454962"/>
            <a:ext cx="904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en-US" sz="2400" dirty="0">
                <a:latin typeface="Bahnschrift SemiBold" panose="020B0502040204020203" pitchFamily="34" charset="0"/>
              </a:rPr>
              <a:t>Users performance will be stored in a text file.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47A1-89CE-48A8-A300-1B1D3F8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9" y="1191062"/>
            <a:ext cx="11187129" cy="398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34F62-DE90-4886-B058-6541719E18FC}"/>
              </a:ext>
            </a:extLst>
          </p:cNvPr>
          <p:cNvSpPr txBox="1"/>
          <p:nvPr/>
        </p:nvSpPr>
        <p:spPr>
          <a:xfrm>
            <a:off x="119270" y="288235"/>
            <a:ext cx="109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1505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14670-BD49-4180-B2C0-88FD39418AE2}"/>
              </a:ext>
            </a:extLst>
          </p:cNvPr>
          <p:cNvSpPr txBox="1"/>
          <p:nvPr/>
        </p:nvSpPr>
        <p:spPr>
          <a:xfrm>
            <a:off x="3011095" y="308402"/>
            <a:ext cx="735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Game: Fast </a:t>
            </a:r>
            <a:r>
              <a:rPr lang="en-US" sz="3600" b="1" dirty="0" err="1">
                <a:latin typeface="Consolas" panose="020B0609020204030204" pitchFamily="49" charset="0"/>
              </a:rPr>
              <a:t>Typer</a:t>
            </a:r>
            <a:endParaRPr lang="en-US" sz="3600" b="1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6B286-91AD-47C7-B301-B8A6D4A0D34C}"/>
              </a:ext>
            </a:extLst>
          </p:cNvPr>
          <p:cNvSpPr txBox="1"/>
          <p:nvPr/>
        </p:nvSpPr>
        <p:spPr>
          <a:xfrm>
            <a:off x="1013791" y="1054490"/>
            <a:ext cx="988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user will play for 60 seconds to type word as much as he can.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Highest score will be saved.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Words are taken from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BDA-C5CD-4A83-A0A0-DF22891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2" y="3080923"/>
            <a:ext cx="6009767" cy="35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3279B-9641-43F3-845E-518B0387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99" y="3566909"/>
            <a:ext cx="5353558" cy="3071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877A3-41CD-4B69-A5A2-19BC7FCE3854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285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61483-AF2B-4F10-B587-594C96E219F3}"/>
              </a:ext>
            </a:extLst>
          </p:cNvPr>
          <p:cNvSpPr txBox="1"/>
          <p:nvPr/>
        </p:nvSpPr>
        <p:spPr>
          <a:xfrm>
            <a:off x="1212573" y="556592"/>
            <a:ext cx="109794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Importance of Typing proficiency</a:t>
            </a:r>
            <a:endParaRPr lang="x-none" sz="48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9DF8E-9C15-4705-9B35-980B125F8FA5}"/>
              </a:ext>
            </a:extLst>
          </p:cNvPr>
          <p:cNvSpPr txBox="1"/>
          <p:nvPr/>
        </p:nvSpPr>
        <p:spPr>
          <a:xfrm>
            <a:off x="1416325" y="2183681"/>
            <a:ext cx="9144001" cy="249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Enhanced Typing Skill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Increase Productivity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Competitive Advantage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53D19-C03E-4098-8ABE-E5BA0A41432B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2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1F49E-7E92-4FEC-99A7-DC87E227310A}"/>
              </a:ext>
            </a:extLst>
          </p:cNvPr>
          <p:cNvSpPr txBox="1"/>
          <p:nvPr/>
        </p:nvSpPr>
        <p:spPr>
          <a:xfrm>
            <a:off x="2676938" y="2524539"/>
            <a:ext cx="830911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" sz="8800" dirty="0">
                <a:latin typeface="Arial Rounded MT Bold" panose="020F0704030504030204" pitchFamily="34" charset="0"/>
                <a:ea typeface="+mj-ea"/>
                <a:cs typeface="+mj-cs"/>
                <a:sym typeface="Maven Pro"/>
              </a:rPr>
              <a:t>Thank You</a:t>
            </a:r>
            <a:endParaRPr lang="en-US" sz="88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A0B30-3AD0-46F5-B442-FC70006A4F8A}"/>
              </a:ext>
            </a:extLst>
          </p:cNvPr>
          <p:cNvSpPr txBox="1"/>
          <p:nvPr/>
        </p:nvSpPr>
        <p:spPr>
          <a:xfrm>
            <a:off x="119270" y="288235"/>
            <a:ext cx="95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359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BF01C-0551-43BD-ABF9-9CE7422C8B2D}"/>
              </a:ext>
            </a:extLst>
          </p:cNvPr>
          <p:cNvSpPr txBox="1"/>
          <p:nvPr/>
        </p:nvSpPr>
        <p:spPr>
          <a:xfrm>
            <a:off x="1272209" y="550117"/>
            <a:ext cx="615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of this project </a:t>
            </a:r>
            <a:endParaRPr lang="x-none" sz="3200" b="1" dirty="0"/>
          </a:p>
          <a:p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F47-6732-49A0-893E-D7EDCCA0B8FE}"/>
              </a:ext>
            </a:extLst>
          </p:cNvPr>
          <p:cNvSpPr txBox="1"/>
          <p:nvPr/>
        </p:nvSpPr>
        <p:spPr>
          <a:xfrm>
            <a:off x="1272209" y="1500808"/>
            <a:ext cx="966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oxima Nova"/>
                <a:sym typeface="Proxima Nova"/>
              </a:rPr>
              <a:t>“Typing tutor and Typing Game” project is an interactive application that aims to improve users’ typing skill through 3 major features. </a:t>
            </a:r>
          </a:p>
          <a:p>
            <a:pPr algn="just"/>
            <a:endParaRPr lang="en-US" sz="2400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Tutorial </a:t>
            </a:r>
            <a:r>
              <a:rPr lang="en-US" sz="2400" dirty="0">
                <a:latin typeface="Proxima Nova"/>
                <a:sym typeface="Proxima Nova"/>
              </a:rPr>
              <a:t>feature provides some technique and helpful rules which can help users to improve typing skill.</a:t>
            </a:r>
          </a:p>
          <a:p>
            <a:pPr algn="just"/>
            <a:endParaRPr lang="en-US" sz="2400" b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Practice mode </a:t>
            </a:r>
            <a:r>
              <a:rPr lang="en-US" sz="2400" dirty="0">
                <a:latin typeface="Proxima Nova"/>
                <a:sym typeface="Proxima Nova"/>
              </a:rPr>
              <a:t>provides</a:t>
            </a:r>
            <a:r>
              <a:rPr lang="en-US" sz="2400" b="1" dirty="0">
                <a:latin typeface="Proxima Nova"/>
                <a:sym typeface="Proxima Nova"/>
              </a:rPr>
              <a:t> </a:t>
            </a:r>
            <a:r>
              <a:rPr lang="en-US" sz="2400" dirty="0">
                <a:latin typeface="Proxima Nova"/>
                <a:sym typeface="Proxima Nova"/>
              </a:rPr>
              <a:t>some structured exercises like key typing, word typing, paragraph typing.</a:t>
            </a:r>
          </a:p>
          <a:p>
            <a:pPr algn="just"/>
            <a:endParaRPr lang="en-US" sz="2400" i="1" dirty="0">
              <a:latin typeface="Proxima Nova"/>
              <a:sym typeface="Proxima Nova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Proxima Nova"/>
                <a:sym typeface="Proxima Nova"/>
              </a:rPr>
              <a:t>Typing Game </a:t>
            </a:r>
            <a:r>
              <a:rPr lang="en-US" sz="2400" dirty="0">
                <a:latin typeface="Proxima Nova"/>
                <a:sym typeface="Proxima Nova"/>
              </a:rPr>
              <a:t>feature adds a fun and interesting experience for users to test their accuracy and speed in an exciting game environment.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40C26-4331-4115-8AD5-E015493AFFDB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87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221F9-C7B9-4128-9B68-6612EEE60BDD}"/>
              </a:ext>
            </a:extLst>
          </p:cNvPr>
          <p:cNvSpPr txBox="1"/>
          <p:nvPr/>
        </p:nvSpPr>
        <p:spPr>
          <a:xfrm>
            <a:off x="1242391" y="387626"/>
            <a:ext cx="84880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/>
              <a:t>Objective of this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2C55-2922-40E1-8110-AD2920F589BA}"/>
              </a:ext>
            </a:extLst>
          </p:cNvPr>
          <p:cNvSpPr txBox="1"/>
          <p:nvPr/>
        </p:nvSpPr>
        <p:spPr>
          <a:xfrm>
            <a:off x="1610139" y="1649896"/>
            <a:ext cx="934278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Speed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Improve Typing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Tracking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Provide Feedback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45578-3EDC-4AE0-8B46-6FF84EF5AED3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28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6AAC-4EB6-4BA1-BA4C-831B5A2952EF}"/>
              </a:ext>
            </a:extLst>
          </p:cNvPr>
          <p:cNvSpPr txBox="1"/>
          <p:nvPr/>
        </p:nvSpPr>
        <p:spPr>
          <a:xfrm>
            <a:off x="1138031" y="335845"/>
            <a:ext cx="9915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5200" b="1" dirty="0"/>
              <a:t>The Problems and Challenges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3E6-1DD8-43DE-979F-7B34E83E37DF}"/>
              </a:ext>
            </a:extLst>
          </p:cNvPr>
          <p:cNvSpPr txBox="1"/>
          <p:nvPr/>
        </p:nvSpPr>
        <p:spPr>
          <a:xfrm>
            <a:off x="1292087" y="1568995"/>
            <a:ext cx="10147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Register &amp; Login System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Accuracy &amp; Speed Test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Users Performance Tracking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Performance Analysis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Bangla language support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Implement a timer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Consolas" panose="020B0609020204030204" pitchFamily="49" charset="0"/>
              </a:rPr>
              <a:t>File Handling Operations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ACE8-E925-4F70-B299-F79C99B14B8F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82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AD8F-F9DA-4DD5-8FB7-9241E7E5C3E9}"/>
              </a:ext>
            </a:extLst>
          </p:cNvPr>
          <p:cNvSpPr txBox="1"/>
          <p:nvPr/>
        </p:nvSpPr>
        <p:spPr>
          <a:xfrm>
            <a:off x="1292087" y="467140"/>
            <a:ext cx="6559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Main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C3E3-6E26-4C59-AA10-C8EB32928B40}"/>
              </a:ext>
            </a:extLst>
          </p:cNvPr>
          <p:cNvSpPr txBox="1"/>
          <p:nvPr/>
        </p:nvSpPr>
        <p:spPr>
          <a:xfrm>
            <a:off x="1292087" y="1858397"/>
            <a:ext cx="49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Users can select their required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CA88-0495-4EB3-BF05-BAE9531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6" y="651386"/>
            <a:ext cx="5489931" cy="5739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F78E2-29C0-4FB0-9736-FE2A12BFE149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185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40C1A-BD3F-4459-BD9A-077147F1EA66}"/>
              </a:ext>
            </a:extLst>
          </p:cNvPr>
          <p:cNvSpPr txBox="1"/>
          <p:nvPr/>
        </p:nvSpPr>
        <p:spPr>
          <a:xfrm>
            <a:off x="1212574" y="464504"/>
            <a:ext cx="537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Typing 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75-1A0A-41A8-A542-9C66DC7FEC92}"/>
              </a:ext>
            </a:extLst>
          </p:cNvPr>
          <p:cNvSpPr txBox="1"/>
          <p:nvPr/>
        </p:nvSpPr>
        <p:spPr>
          <a:xfrm>
            <a:off x="1270553" y="1467793"/>
            <a:ext cx="96508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All keys are divided into 5 lessons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Some common words to practice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BE630-CD7E-4F9B-BF76-DF6478F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79" y="2655748"/>
            <a:ext cx="7629241" cy="3984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6DE10-D473-409B-B43C-F5464A8B73C0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599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45461-E331-4685-A6A3-630F91C40F9C}"/>
              </a:ext>
            </a:extLst>
          </p:cNvPr>
          <p:cNvSpPr txBox="1"/>
          <p:nvPr/>
        </p:nvSpPr>
        <p:spPr>
          <a:xfrm>
            <a:off x="1432346" y="575806"/>
            <a:ext cx="691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</a:rPr>
              <a:t>Feature in each</a:t>
            </a:r>
            <a:r>
              <a:rPr lang="bn-IN" sz="4400" b="1" dirty="0">
                <a:latin typeface="Consolas" panose="020B0609020204030204" pitchFamily="49" charset="0"/>
              </a:rPr>
              <a:t> </a:t>
            </a:r>
            <a:r>
              <a:rPr lang="en-US" sz="4400" b="1" dirty="0">
                <a:latin typeface="Consolas" panose="020B0609020204030204" pitchFamily="49" charset="0"/>
              </a:rPr>
              <a:t>Lesson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1FE18-185D-4410-8941-3E39CD9B6F8B}"/>
              </a:ext>
            </a:extLst>
          </p:cNvPr>
          <p:cNvSpPr txBox="1"/>
          <p:nvPr/>
        </p:nvSpPr>
        <p:spPr>
          <a:xfrm>
            <a:off x="1432346" y="1639469"/>
            <a:ext cx="9629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Interactively learn the keys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Practice on some randomly generated keys / words</a:t>
            </a:r>
          </a:p>
          <a:p>
            <a:endParaRPr lang="en-US" sz="2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C3D3-8DF9-4127-8362-859CFF09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6" y="3012267"/>
            <a:ext cx="6287045" cy="3398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9C5A0-F42A-4B0D-88F4-E98AA80B4074}"/>
              </a:ext>
            </a:extLst>
          </p:cNvPr>
          <p:cNvSpPr txBox="1"/>
          <p:nvPr/>
        </p:nvSpPr>
        <p:spPr>
          <a:xfrm>
            <a:off x="119270" y="288235"/>
            <a:ext cx="76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15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A7B0D-E65E-47EA-BC36-C4D0A21E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82" y="157039"/>
            <a:ext cx="5345773" cy="264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61980-BDD2-4250-A615-2E7A6E73F728}"/>
              </a:ext>
            </a:extLst>
          </p:cNvPr>
          <p:cNvSpPr txBox="1"/>
          <p:nvPr/>
        </p:nvSpPr>
        <p:spPr>
          <a:xfrm>
            <a:off x="1102324" y="391201"/>
            <a:ext cx="533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Random Word 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0D01A-639E-4888-9FB3-737787375BDE}"/>
              </a:ext>
            </a:extLst>
          </p:cNvPr>
          <p:cNvSpPr txBox="1"/>
          <p:nvPr/>
        </p:nvSpPr>
        <p:spPr>
          <a:xfrm>
            <a:off x="1102324" y="1117861"/>
            <a:ext cx="4712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hnschrift SemiBold" panose="020B0502040204020203" pitchFamily="34" charset="0"/>
              </a:rPr>
              <a:t>One of the most important functionalities in my project was to generate a random word / alphabet.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FD605-C6CB-467F-9443-1352A54D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2" y="2922665"/>
            <a:ext cx="4970314" cy="37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754-DED0-49BD-9C1A-21A7BE212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30" y="2958467"/>
            <a:ext cx="5620898" cy="374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AE6E8-C3AA-44FF-B975-D5AFDBCD2345}"/>
              </a:ext>
            </a:extLst>
          </p:cNvPr>
          <p:cNvSpPr txBox="1"/>
          <p:nvPr/>
        </p:nvSpPr>
        <p:spPr>
          <a:xfrm>
            <a:off x="119270" y="288235"/>
            <a:ext cx="98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  <a:ea typeface="+mj-ea"/>
                <a:cs typeface="+mj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61309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1F2D29"/>
    </a:dk2>
    <a:lt2>
      <a:srgbClr val="C5FAEB"/>
    </a:lt2>
    <a:accent1>
      <a:srgbClr val="A1D68B"/>
    </a:accent1>
    <a:accent2>
      <a:srgbClr val="5EC795"/>
    </a:accent2>
    <a:accent3>
      <a:srgbClr val="4DADCF"/>
    </a:accent3>
    <a:accent4>
      <a:srgbClr val="CDB756"/>
    </a:accent4>
    <a:accent5>
      <a:srgbClr val="E29C36"/>
    </a:accent5>
    <a:accent6>
      <a:srgbClr val="8EC0C1"/>
    </a:accent6>
    <a:hlink>
      <a:srgbClr val="6D9D9B"/>
    </a:hlink>
    <a:folHlink>
      <a:srgbClr val="6D85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405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Bahnschrift SemiBold</vt:lpstr>
      <vt:lpstr>Calibri</vt:lpstr>
      <vt:lpstr>Consolas</vt:lpstr>
      <vt:lpstr>MS Shell Dlg 2</vt:lpstr>
      <vt:lpstr>Nunito</vt:lpstr>
      <vt:lpstr>Proxima Nova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16</cp:revision>
  <dcterms:created xsi:type="dcterms:W3CDTF">2023-09-05T09:13:06Z</dcterms:created>
  <dcterms:modified xsi:type="dcterms:W3CDTF">2023-12-15T19:13:12Z</dcterms:modified>
</cp:coreProperties>
</file>