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8" r:id="rId2"/>
    <p:sldId id="259" r:id="rId3"/>
    <p:sldId id="260" r:id="rId4"/>
    <p:sldId id="263" r:id="rId5"/>
    <p:sldId id="262" r:id="rId6"/>
    <p:sldId id="265" r:id="rId7"/>
    <p:sldId id="264" r:id="rId8"/>
    <p:sldId id="261"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ADBE3-1417-4B97-828D-BDCB742D4EDD}" type="datetimeFigureOut">
              <a:rPr lang="en-US" smtClean="0"/>
              <a:t>06-Sep-23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477B8-057A-423F-A078-B3064BC82C81}" type="slidenum">
              <a:rPr lang="en-US" smtClean="0"/>
              <a:t>‹#›</a:t>
            </a:fld>
            <a:endParaRPr lang="en-US"/>
          </a:p>
        </p:txBody>
      </p:sp>
    </p:spTree>
    <p:extLst>
      <p:ext uri="{BB962C8B-B14F-4D97-AF65-F5344CB8AC3E}">
        <p14:creationId xmlns:p14="http://schemas.microsoft.com/office/powerpoint/2010/main" val="217845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06-Sep-23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06-Sep-23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06-Sep-23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06-Sep-23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06-Sep-23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06-Sep-23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06-Sep-23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06-Sep-23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06-Sep-23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06-Sep-23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06-Sep-23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06-Sep-23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ECC39-3A8A-4A83-B591-B7B372D3F416}"/>
              </a:ext>
            </a:extLst>
          </p:cNvPr>
          <p:cNvSpPr txBox="1"/>
          <p:nvPr/>
        </p:nvSpPr>
        <p:spPr>
          <a:xfrm>
            <a:off x="1431235" y="651165"/>
            <a:ext cx="8249478" cy="707886"/>
          </a:xfrm>
          <a:prstGeom prst="rect">
            <a:avLst/>
          </a:prstGeom>
          <a:noFill/>
        </p:spPr>
        <p:txBody>
          <a:bodyPr wrap="square" rtlCol="0">
            <a:spAutoFit/>
          </a:bodyPr>
          <a:lstStyle/>
          <a:p>
            <a:r>
              <a:rPr lang="en-US" sz="4000" dirty="0"/>
              <a:t>     </a:t>
            </a:r>
            <a:r>
              <a:rPr lang="en-US" sz="4000" b="1" dirty="0"/>
              <a:t>SPL – 1 Midterm Presentation</a:t>
            </a:r>
          </a:p>
        </p:txBody>
      </p:sp>
      <p:sp>
        <p:nvSpPr>
          <p:cNvPr id="3" name="TextBox 2">
            <a:extLst>
              <a:ext uri="{FF2B5EF4-FFF2-40B4-BE49-F238E27FC236}">
                <a16:creationId xmlns:a16="http://schemas.microsoft.com/office/drawing/2014/main" id="{5ACA9848-2AB8-4F1F-9862-D0DC1239F3BA}"/>
              </a:ext>
            </a:extLst>
          </p:cNvPr>
          <p:cNvSpPr txBox="1"/>
          <p:nvPr/>
        </p:nvSpPr>
        <p:spPr>
          <a:xfrm>
            <a:off x="2887318" y="1545285"/>
            <a:ext cx="5913783" cy="1446550"/>
          </a:xfrm>
          <a:prstGeom prst="rect">
            <a:avLst/>
          </a:prstGeom>
          <a:noFill/>
        </p:spPr>
        <p:txBody>
          <a:bodyPr wrap="square" rtlCol="0">
            <a:spAutoFit/>
          </a:bodyPr>
          <a:lstStyle/>
          <a:p>
            <a:r>
              <a:rPr lang="en-US" sz="2000" dirty="0"/>
              <a:t>                    </a:t>
            </a:r>
            <a:r>
              <a:rPr lang="en-US" sz="2800" dirty="0"/>
              <a:t>Prepared by:</a:t>
            </a:r>
          </a:p>
          <a:p>
            <a:r>
              <a:rPr lang="en-US" sz="3200" b="1" dirty="0">
                <a:solidFill>
                  <a:schemeClr val="lt1"/>
                </a:solidFill>
                <a:latin typeface="Nunito"/>
                <a:sym typeface="Proxima Nova"/>
              </a:rPr>
              <a:t>Mohammad</a:t>
            </a:r>
            <a:r>
              <a:rPr lang="en-US" dirty="0"/>
              <a:t> </a:t>
            </a:r>
            <a:r>
              <a:rPr lang="en-US" sz="3200" b="1" dirty="0">
                <a:solidFill>
                  <a:schemeClr val="lt1"/>
                </a:solidFill>
                <a:latin typeface="Nunito"/>
              </a:rPr>
              <a:t>Ismail</a:t>
            </a:r>
            <a:r>
              <a:rPr lang="en-US" dirty="0"/>
              <a:t> </a:t>
            </a:r>
            <a:r>
              <a:rPr lang="en-US" sz="3200" b="1" dirty="0">
                <a:solidFill>
                  <a:schemeClr val="lt1"/>
                </a:solidFill>
                <a:latin typeface="Nunito"/>
              </a:rPr>
              <a:t>Hossain</a:t>
            </a:r>
          </a:p>
          <a:p>
            <a:r>
              <a:rPr lang="en-US" sz="2800" i="1" dirty="0"/>
              <a:t>             BSSE - 1433</a:t>
            </a:r>
          </a:p>
        </p:txBody>
      </p:sp>
      <p:sp>
        <p:nvSpPr>
          <p:cNvPr id="4" name="TextBox 3">
            <a:extLst>
              <a:ext uri="{FF2B5EF4-FFF2-40B4-BE49-F238E27FC236}">
                <a16:creationId xmlns:a16="http://schemas.microsoft.com/office/drawing/2014/main" id="{5DAE1509-8DDC-4CF3-A612-50D69920D9FF}"/>
              </a:ext>
            </a:extLst>
          </p:cNvPr>
          <p:cNvSpPr txBox="1"/>
          <p:nvPr/>
        </p:nvSpPr>
        <p:spPr>
          <a:xfrm>
            <a:off x="1431235" y="3429000"/>
            <a:ext cx="9362660" cy="2800767"/>
          </a:xfrm>
          <a:prstGeom prst="rect">
            <a:avLst/>
          </a:prstGeom>
          <a:noFill/>
        </p:spPr>
        <p:txBody>
          <a:bodyPr wrap="square" rtlCol="0">
            <a:spAutoFit/>
          </a:bodyPr>
          <a:lstStyle/>
          <a:p>
            <a:r>
              <a:rPr lang="en-US" sz="2800" dirty="0"/>
              <a:t>Topic</a:t>
            </a:r>
            <a:r>
              <a:rPr lang="en-US" dirty="0"/>
              <a:t>:</a:t>
            </a:r>
          </a:p>
          <a:p>
            <a:r>
              <a:rPr lang="en-US" sz="3200" b="1" dirty="0">
                <a:solidFill>
                  <a:schemeClr val="lt1"/>
                </a:solidFill>
                <a:latin typeface="Nunito"/>
              </a:rPr>
              <a:t>Typing Master: An Interactive Typing Tutor and Typing Game</a:t>
            </a:r>
          </a:p>
          <a:p>
            <a:endParaRPr lang="en-US" sz="2800" b="1" dirty="0">
              <a:solidFill>
                <a:schemeClr val="lt1"/>
              </a:solidFill>
              <a:latin typeface="Nunito"/>
            </a:endParaRPr>
          </a:p>
          <a:p>
            <a:r>
              <a:rPr lang="en-US" sz="2400" dirty="0"/>
              <a:t>Supervised by:</a:t>
            </a:r>
          </a:p>
          <a:p>
            <a:r>
              <a:rPr lang="en-US" sz="3200" b="1" dirty="0">
                <a:solidFill>
                  <a:schemeClr val="lt1"/>
                </a:solidFill>
                <a:latin typeface="Nunito"/>
              </a:rPr>
              <a:t>Dr. </a:t>
            </a:r>
            <a:r>
              <a:rPr lang="en-US" sz="3200" b="1" dirty="0" err="1">
                <a:solidFill>
                  <a:schemeClr val="lt1"/>
                </a:solidFill>
                <a:latin typeface="Nunito"/>
              </a:rPr>
              <a:t>Emon</a:t>
            </a:r>
            <a:r>
              <a:rPr lang="en-US" sz="3200" b="1" dirty="0">
                <a:solidFill>
                  <a:schemeClr val="lt1"/>
                </a:solidFill>
                <a:latin typeface="Nunito"/>
              </a:rPr>
              <a:t> Kumar Dey</a:t>
            </a:r>
          </a:p>
        </p:txBody>
      </p:sp>
    </p:spTree>
    <p:extLst>
      <p:ext uri="{BB962C8B-B14F-4D97-AF65-F5344CB8AC3E}">
        <p14:creationId xmlns:p14="http://schemas.microsoft.com/office/powerpoint/2010/main" val="106344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8B765C-7C33-497C-8A3C-A12FF7958380}"/>
              </a:ext>
            </a:extLst>
          </p:cNvPr>
          <p:cNvSpPr txBox="1"/>
          <p:nvPr/>
        </p:nvSpPr>
        <p:spPr>
          <a:xfrm>
            <a:off x="1818860" y="327992"/>
            <a:ext cx="7444409" cy="584775"/>
          </a:xfrm>
          <a:prstGeom prst="rect">
            <a:avLst/>
          </a:prstGeom>
          <a:noFill/>
        </p:spPr>
        <p:txBody>
          <a:bodyPr wrap="square" rtlCol="0">
            <a:spAutoFit/>
          </a:bodyPr>
          <a:lstStyle/>
          <a:p>
            <a:r>
              <a:rPr lang="en-US" sz="3200" dirty="0">
                <a:latin typeface="Consolas" panose="020B0609020204030204" pitchFamily="49" charset="0"/>
              </a:rPr>
              <a:t>Statistics: Performance History</a:t>
            </a:r>
          </a:p>
        </p:txBody>
      </p:sp>
      <p:pic>
        <p:nvPicPr>
          <p:cNvPr id="8" name="Picture 7">
            <a:extLst>
              <a:ext uri="{FF2B5EF4-FFF2-40B4-BE49-F238E27FC236}">
                <a16:creationId xmlns:a16="http://schemas.microsoft.com/office/drawing/2014/main" id="{8B986A0B-E180-47B5-9E36-37DEF9DDB796}"/>
              </a:ext>
            </a:extLst>
          </p:cNvPr>
          <p:cNvPicPr>
            <a:picLocks noChangeAspect="1"/>
          </p:cNvPicPr>
          <p:nvPr/>
        </p:nvPicPr>
        <p:blipFill>
          <a:blip r:embed="rId2"/>
          <a:stretch>
            <a:fillRect/>
          </a:stretch>
        </p:blipFill>
        <p:spPr>
          <a:xfrm>
            <a:off x="1371600" y="1131427"/>
            <a:ext cx="10306878" cy="3311659"/>
          </a:xfrm>
          <a:prstGeom prst="rect">
            <a:avLst/>
          </a:prstGeom>
        </p:spPr>
      </p:pic>
      <p:sp>
        <p:nvSpPr>
          <p:cNvPr id="9" name="TextBox 8">
            <a:extLst>
              <a:ext uri="{FF2B5EF4-FFF2-40B4-BE49-F238E27FC236}">
                <a16:creationId xmlns:a16="http://schemas.microsoft.com/office/drawing/2014/main" id="{413CAD0D-6EE8-41AD-94A2-38D61A4D2DAD}"/>
              </a:ext>
            </a:extLst>
          </p:cNvPr>
          <p:cNvSpPr txBox="1"/>
          <p:nvPr/>
        </p:nvSpPr>
        <p:spPr>
          <a:xfrm>
            <a:off x="1371600" y="4760843"/>
            <a:ext cx="9044609" cy="1569660"/>
          </a:xfrm>
          <a:prstGeom prst="rect">
            <a:avLst/>
          </a:prstGeom>
          <a:noFill/>
        </p:spPr>
        <p:txBody>
          <a:bodyPr wrap="square" rtlCol="0">
            <a:spAutoFit/>
          </a:bodyPr>
          <a:lstStyle/>
          <a:p>
            <a:r>
              <a:rPr lang="en-US" sz="2400" dirty="0">
                <a:latin typeface="Bahnschrift SemiBold" panose="020B0502040204020203" pitchFamily="34" charset="0"/>
              </a:rPr>
              <a:t>Users’ performance on each lesson or Game will be stored so that user can check his performance history. It stores Tutorial number, Date, Number of key press, wrong key press, Accuracy, Score. </a:t>
            </a:r>
          </a:p>
        </p:txBody>
      </p:sp>
    </p:spTree>
    <p:extLst>
      <p:ext uri="{BB962C8B-B14F-4D97-AF65-F5344CB8AC3E}">
        <p14:creationId xmlns:p14="http://schemas.microsoft.com/office/powerpoint/2010/main" val="101505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0BF01C-0551-43BD-ABF9-9CE7422C8B2D}"/>
              </a:ext>
            </a:extLst>
          </p:cNvPr>
          <p:cNvSpPr txBox="1"/>
          <p:nvPr/>
        </p:nvSpPr>
        <p:spPr>
          <a:xfrm>
            <a:off x="1272209" y="550117"/>
            <a:ext cx="6152321" cy="584775"/>
          </a:xfrm>
          <a:prstGeom prst="rect">
            <a:avLst/>
          </a:prstGeom>
          <a:noFill/>
        </p:spPr>
        <p:txBody>
          <a:bodyPr wrap="square" rtlCol="0">
            <a:spAutoFit/>
          </a:bodyPr>
          <a:lstStyle/>
          <a:p>
            <a:r>
              <a:rPr lang="en-US" sz="3200" dirty="0">
                <a:latin typeface="Bahnschrift SemiBold" panose="020B0502040204020203" pitchFamily="34" charset="0"/>
              </a:rPr>
              <a:t>Project Outline</a:t>
            </a:r>
          </a:p>
        </p:txBody>
      </p:sp>
      <p:sp>
        <p:nvSpPr>
          <p:cNvPr id="3" name="TextBox 2">
            <a:extLst>
              <a:ext uri="{FF2B5EF4-FFF2-40B4-BE49-F238E27FC236}">
                <a16:creationId xmlns:a16="http://schemas.microsoft.com/office/drawing/2014/main" id="{ED775F47-6732-49A0-893E-D7EDCCA0B8FE}"/>
              </a:ext>
            </a:extLst>
          </p:cNvPr>
          <p:cNvSpPr txBox="1"/>
          <p:nvPr/>
        </p:nvSpPr>
        <p:spPr>
          <a:xfrm>
            <a:off x="1272209" y="1391477"/>
            <a:ext cx="9660834" cy="4524315"/>
          </a:xfrm>
          <a:prstGeom prst="rect">
            <a:avLst/>
          </a:prstGeom>
          <a:noFill/>
        </p:spPr>
        <p:txBody>
          <a:bodyPr wrap="square" rtlCol="0">
            <a:spAutoFit/>
          </a:bodyPr>
          <a:lstStyle/>
          <a:p>
            <a:pPr algn="just"/>
            <a:r>
              <a:rPr lang="en-US" sz="2400" dirty="0">
                <a:latin typeface="Proxima Nova"/>
                <a:sym typeface="Proxima Nova"/>
              </a:rPr>
              <a:t>“Typing tutor and Typing Game” project is an interactive application that aims to improve users’ typing skill through 3 major features. </a:t>
            </a:r>
          </a:p>
          <a:p>
            <a:pPr algn="just"/>
            <a:endParaRPr lang="en-US" sz="2400" dirty="0">
              <a:latin typeface="Proxima Nova"/>
              <a:sym typeface="Proxima Nova"/>
            </a:endParaRPr>
          </a:p>
          <a:p>
            <a:pPr algn="just"/>
            <a:r>
              <a:rPr lang="en-US" sz="2400" b="1" dirty="0">
                <a:latin typeface="Proxima Nova"/>
                <a:sym typeface="Proxima Nova"/>
              </a:rPr>
              <a:t>Typing Tutorial </a:t>
            </a:r>
            <a:r>
              <a:rPr lang="en-US" sz="2400" dirty="0">
                <a:latin typeface="Proxima Nova"/>
                <a:sym typeface="Proxima Nova"/>
              </a:rPr>
              <a:t>feature provides some technique and helpful rules for fast typing </a:t>
            </a:r>
          </a:p>
          <a:p>
            <a:pPr algn="just"/>
            <a:endParaRPr lang="en-US" sz="2400" b="1" dirty="0">
              <a:latin typeface="Proxima Nova"/>
              <a:sym typeface="Proxima Nova"/>
            </a:endParaRPr>
          </a:p>
          <a:p>
            <a:pPr algn="just"/>
            <a:r>
              <a:rPr lang="en-US" sz="2400" b="1" dirty="0">
                <a:latin typeface="Proxima Nova"/>
                <a:sym typeface="Proxima Nova"/>
              </a:rPr>
              <a:t>Practice mode </a:t>
            </a:r>
            <a:r>
              <a:rPr lang="en-US" sz="2400" dirty="0">
                <a:latin typeface="Proxima Nova"/>
                <a:sym typeface="Proxima Nova"/>
              </a:rPr>
              <a:t>gives users an opportunity to improve typing skill </a:t>
            </a:r>
            <a:r>
              <a:rPr lang="en-US" sz="2400" dirty="0" err="1">
                <a:latin typeface="Proxima Nova"/>
                <a:sym typeface="Proxima Nova"/>
              </a:rPr>
              <a:t>thorugh</a:t>
            </a:r>
            <a:r>
              <a:rPr lang="en-US" sz="2400" dirty="0">
                <a:latin typeface="Proxima Nova"/>
                <a:sym typeface="Proxima Nova"/>
              </a:rPr>
              <a:t> some structured exercise like key practice, word practice.</a:t>
            </a:r>
          </a:p>
          <a:p>
            <a:pPr algn="just"/>
            <a:endParaRPr lang="en-US" sz="2400" dirty="0">
              <a:latin typeface="Proxima Nova"/>
              <a:sym typeface="Proxima Nova"/>
            </a:endParaRPr>
          </a:p>
          <a:p>
            <a:pPr algn="just"/>
            <a:r>
              <a:rPr lang="en-US" sz="2400" b="1" dirty="0">
                <a:latin typeface="Proxima Nova"/>
                <a:sym typeface="Proxima Nova"/>
              </a:rPr>
              <a:t>Typing Game </a:t>
            </a:r>
            <a:r>
              <a:rPr lang="en-US" sz="2400" dirty="0">
                <a:latin typeface="Proxima Nova"/>
                <a:sym typeface="Proxima Nova"/>
              </a:rPr>
              <a:t>feature adds a fun and interesting experience for users to test their accuracy and speed in an exciting game environment.  </a:t>
            </a:r>
          </a:p>
        </p:txBody>
      </p:sp>
    </p:spTree>
    <p:extLst>
      <p:ext uri="{BB962C8B-B14F-4D97-AF65-F5344CB8AC3E}">
        <p14:creationId xmlns:p14="http://schemas.microsoft.com/office/powerpoint/2010/main" val="115878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06AAC-4EB6-4BA1-BA4C-831B5A2952EF}"/>
              </a:ext>
            </a:extLst>
          </p:cNvPr>
          <p:cNvSpPr txBox="1"/>
          <p:nvPr/>
        </p:nvSpPr>
        <p:spPr>
          <a:xfrm>
            <a:off x="1166192" y="1249400"/>
            <a:ext cx="3803373" cy="3293209"/>
          </a:xfrm>
          <a:prstGeom prst="rect">
            <a:avLst/>
          </a:prstGeom>
          <a:noFill/>
        </p:spPr>
        <p:txBody>
          <a:bodyPr wrap="square" rtlCol="0">
            <a:spAutoFit/>
          </a:bodyPr>
          <a:lstStyle/>
          <a:p>
            <a:pPr algn="just"/>
            <a:r>
              <a:rPr lang="en" sz="5200" b="1" dirty="0"/>
              <a:t>The Problems and Challenges</a:t>
            </a:r>
            <a:endParaRPr lang="en-US" sz="5200" dirty="0"/>
          </a:p>
        </p:txBody>
      </p:sp>
      <p:sp>
        <p:nvSpPr>
          <p:cNvPr id="4" name="TextBox 3">
            <a:extLst>
              <a:ext uri="{FF2B5EF4-FFF2-40B4-BE49-F238E27FC236}">
                <a16:creationId xmlns:a16="http://schemas.microsoft.com/office/drawing/2014/main" id="{028833E6-1DD8-43DE-979F-7B34E83E37DF}"/>
              </a:ext>
            </a:extLst>
          </p:cNvPr>
          <p:cNvSpPr txBox="1"/>
          <p:nvPr/>
        </p:nvSpPr>
        <p:spPr>
          <a:xfrm>
            <a:off x="5357190" y="889843"/>
            <a:ext cx="6182140" cy="5078313"/>
          </a:xfrm>
          <a:prstGeom prst="rect">
            <a:avLst/>
          </a:prstGeom>
          <a:noFill/>
        </p:spPr>
        <p:txBody>
          <a:bodyPr wrap="square" rtlCol="0">
            <a:spAutoFit/>
          </a:bodyPr>
          <a:lstStyle/>
          <a:p>
            <a:pPr marL="571500" indent="-571500">
              <a:buFont typeface="Wingdings" panose="05000000000000000000" pitchFamily="2" charset="2"/>
              <a:buChar char="q"/>
            </a:pPr>
            <a:r>
              <a:rPr lang="en-US" sz="3600" dirty="0">
                <a:latin typeface="Consolas" panose="020B0609020204030204" pitchFamily="49" charset="0"/>
              </a:rPr>
              <a:t>Register System</a:t>
            </a:r>
          </a:p>
          <a:p>
            <a:pPr marL="571500" indent="-571500">
              <a:buFont typeface="Wingdings" panose="05000000000000000000" pitchFamily="2" charset="2"/>
              <a:buChar char="q"/>
            </a:pPr>
            <a:r>
              <a:rPr lang="en-US" sz="3600" dirty="0">
                <a:latin typeface="Consolas" panose="020B0609020204030204" pitchFamily="49" charset="0"/>
              </a:rPr>
              <a:t>Login System</a:t>
            </a:r>
          </a:p>
          <a:p>
            <a:pPr marL="571500" indent="-571500">
              <a:buFont typeface="Wingdings" panose="05000000000000000000" pitchFamily="2" charset="2"/>
              <a:buChar char="q"/>
            </a:pPr>
            <a:r>
              <a:rPr lang="en-US" sz="3600" dirty="0">
                <a:latin typeface="Consolas" panose="020B0609020204030204" pitchFamily="49" charset="0"/>
              </a:rPr>
              <a:t>Users’ Performance Tracking</a:t>
            </a:r>
          </a:p>
          <a:p>
            <a:pPr marL="571500" indent="-571500">
              <a:buFont typeface="Wingdings" panose="05000000000000000000" pitchFamily="2" charset="2"/>
              <a:buChar char="q"/>
            </a:pPr>
            <a:r>
              <a:rPr lang="en-US" sz="3600" dirty="0">
                <a:latin typeface="Consolas" panose="020B0609020204030204" pitchFamily="49" charset="0"/>
              </a:rPr>
              <a:t>Speed Test</a:t>
            </a:r>
          </a:p>
          <a:p>
            <a:pPr marL="571500" indent="-571500">
              <a:buFont typeface="Wingdings" panose="05000000000000000000" pitchFamily="2" charset="2"/>
              <a:buChar char="q"/>
            </a:pPr>
            <a:r>
              <a:rPr lang="en-US" sz="3600" dirty="0">
                <a:latin typeface="Consolas" panose="020B0609020204030204" pitchFamily="49" charset="0"/>
              </a:rPr>
              <a:t>Accuracy Test</a:t>
            </a:r>
          </a:p>
          <a:p>
            <a:pPr marL="571500" indent="-571500">
              <a:buFont typeface="Wingdings" panose="05000000000000000000" pitchFamily="2" charset="2"/>
              <a:buChar char="q"/>
            </a:pPr>
            <a:r>
              <a:rPr lang="en-US" sz="3600" dirty="0">
                <a:latin typeface="Consolas" panose="020B0609020204030204" pitchFamily="49" charset="0"/>
              </a:rPr>
              <a:t>Game Development</a:t>
            </a:r>
          </a:p>
          <a:p>
            <a:pPr marL="571500" indent="-571500">
              <a:buFont typeface="Wingdings" panose="05000000000000000000" pitchFamily="2" charset="2"/>
              <a:buChar char="q"/>
            </a:pPr>
            <a:r>
              <a:rPr lang="en-US" sz="3600" dirty="0">
                <a:latin typeface="Consolas" panose="020B0609020204030204" pitchFamily="49" charset="0"/>
              </a:rPr>
              <a:t>Performance Analysis</a:t>
            </a:r>
          </a:p>
          <a:p>
            <a:pPr marL="571500" indent="-571500">
              <a:buFont typeface="Wingdings" panose="05000000000000000000" pitchFamily="2" charset="2"/>
              <a:buChar char="q"/>
            </a:pPr>
            <a:r>
              <a:rPr lang="en-US" sz="3600" dirty="0">
                <a:latin typeface="Consolas" panose="020B0609020204030204" pitchFamily="49" charset="0"/>
              </a:rPr>
              <a:t>Regression Modeling </a:t>
            </a:r>
          </a:p>
        </p:txBody>
      </p:sp>
    </p:spTree>
    <p:extLst>
      <p:ext uri="{BB962C8B-B14F-4D97-AF65-F5344CB8AC3E}">
        <p14:creationId xmlns:p14="http://schemas.microsoft.com/office/powerpoint/2010/main" val="87824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9B43-A57D-48A7-972D-AC5B15210305}"/>
              </a:ext>
            </a:extLst>
          </p:cNvPr>
          <p:cNvSpPr>
            <a:spLocks noGrp="1"/>
          </p:cNvSpPr>
          <p:nvPr>
            <p:ph type="title" idx="4294967295"/>
          </p:nvPr>
        </p:nvSpPr>
        <p:spPr>
          <a:xfrm>
            <a:off x="1389063" y="2757488"/>
            <a:ext cx="7958137" cy="1077912"/>
          </a:xfrm>
        </p:spPr>
        <p:txBody>
          <a:bodyPr>
            <a:normAutofit fontScale="90000"/>
          </a:bodyPr>
          <a:lstStyle/>
          <a:p>
            <a:pPr algn="just"/>
            <a:r>
              <a:rPr lang="en-US" sz="7200" dirty="0">
                <a:latin typeface="Arial Rounded MT Bold" panose="020F0704030504030204" pitchFamily="34" charset="0"/>
              </a:rPr>
              <a:t>Progress till today</a:t>
            </a:r>
          </a:p>
        </p:txBody>
      </p:sp>
    </p:spTree>
    <p:extLst>
      <p:ext uri="{BB962C8B-B14F-4D97-AF65-F5344CB8AC3E}">
        <p14:creationId xmlns:p14="http://schemas.microsoft.com/office/powerpoint/2010/main" val="317534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6AD8F-F9DA-4DD5-8FB7-9241E7E5C3E9}"/>
              </a:ext>
            </a:extLst>
          </p:cNvPr>
          <p:cNvSpPr txBox="1"/>
          <p:nvPr/>
        </p:nvSpPr>
        <p:spPr>
          <a:xfrm>
            <a:off x="1292087" y="467140"/>
            <a:ext cx="6559826" cy="769441"/>
          </a:xfrm>
          <a:prstGeom prst="rect">
            <a:avLst/>
          </a:prstGeom>
          <a:noFill/>
        </p:spPr>
        <p:txBody>
          <a:bodyPr wrap="square" rtlCol="0">
            <a:spAutoFit/>
          </a:bodyPr>
          <a:lstStyle/>
          <a:p>
            <a:r>
              <a:rPr lang="en-US" sz="4400" b="1" dirty="0">
                <a:latin typeface="Consolas" panose="020B0609020204030204" pitchFamily="49" charset="0"/>
              </a:rPr>
              <a:t>Main Menu</a:t>
            </a:r>
          </a:p>
        </p:txBody>
      </p:sp>
      <p:pic>
        <p:nvPicPr>
          <p:cNvPr id="7" name="Picture 6">
            <a:extLst>
              <a:ext uri="{FF2B5EF4-FFF2-40B4-BE49-F238E27FC236}">
                <a16:creationId xmlns:a16="http://schemas.microsoft.com/office/drawing/2014/main" id="{D6299993-65BB-4197-93AD-DD9F72F43FE3}"/>
              </a:ext>
            </a:extLst>
          </p:cNvPr>
          <p:cNvPicPr>
            <a:picLocks noChangeAspect="1"/>
          </p:cNvPicPr>
          <p:nvPr/>
        </p:nvPicPr>
        <p:blipFill>
          <a:blip r:embed="rId2"/>
          <a:stretch>
            <a:fillRect/>
          </a:stretch>
        </p:blipFill>
        <p:spPr>
          <a:xfrm>
            <a:off x="6629400" y="725557"/>
            <a:ext cx="5348464" cy="5574683"/>
          </a:xfrm>
          <a:prstGeom prst="rect">
            <a:avLst/>
          </a:prstGeom>
        </p:spPr>
      </p:pic>
      <p:sp>
        <p:nvSpPr>
          <p:cNvPr id="8" name="TextBox 7">
            <a:extLst>
              <a:ext uri="{FF2B5EF4-FFF2-40B4-BE49-F238E27FC236}">
                <a16:creationId xmlns:a16="http://schemas.microsoft.com/office/drawing/2014/main" id="{EEDEC3E3-6E26-4C59-AA10-C8EB32928B40}"/>
              </a:ext>
            </a:extLst>
          </p:cNvPr>
          <p:cNvSpPr txBox="1"/>
          <p:nvPr/>
        </p:nvSpPr>
        <p:spPr>
          <a:xfrm>
            <a:off x="1292087" y="1858397"/>
            <a:ext cx="4969565" cy="954107"/>
          </a:xfrm>
          <a:prstGeom prst="rect">
            <a:avLst/>
          </a:prstGeom>
          <a:noFill/>
        </p:spPr>
        <p:txBody>
          <a:bodyPr wrap="square" rtlCol="0">
            <a:spAutoFit/>
          </a:bodyPr>
          <a:lstStyle/>
          <a:p>
            <a:r>
              <a:rPr lang="en-US" sz="2800" dirty="0">
                <a:latin typeface="Bahnschrift SemiBold" panose="020B0502040204020203" pitchFamily="34" charset="0"/>
              </a:rPr>
              <a:t>Users can select their desired part. </a:t>
            </a:r>
          </a:p>
        </p:txBody>
      </p:sp>
    </p:spTree>
    <p:extLst>
      <p:ext uri="{BB962C8B-B14F-4D97-AF65-F5344CB8AC3E}">
        <p14:creationId xmlns:p14="http://schemas.microsoft.com/office/powerpoint/2010/main" val="30185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C40C1A-BD3F-4459-BD9A-077147F1EA66}"/>
              </a:ext>
            </a:extLst>
          </p:cNvPr>
          <p:cNvSpPr txBox="1"/>
          <p:nvPr/>
        </p:nvSpPr>
        <p:spPr>
          <a:xfrm>
            <a:off x="1212574" y="464504"/>
            <a:ext cx="5377069" cy="707886"/>
          </a:xfrm>
          <a:prstGeom prst="rect">
            <a:avLst/>
          </a:prstGeom>
          <a:noFill/>
        </p:spPr>
        <p:txBody>
          <a:bodyPr wrap="square" rtlCol="0">
            <a:spAutoFit/>
          </a:bodyPr>
          <a:lstStyle/>
          <a:p>
            <a:r>
              <a:rPr lang="en-US" sz="4000" b="1" dirty="0">
                <a:latin typeface="Consolas" panose="020B0609020204030204" pitchFamily="49" charset="0"/>
              </a:rPr>
              <a:t>Typing Tutorial</a:t>
            </a:r>
          </a:p>
        </p:txBody>
      </p:sp>
      <p:pic>
        <p:nvPicPr>
          <p:cNvPr id="6" name="Picture 5">
            <a:extLst>
              <a:ext uri="{FF2B5EF4-FFF2-40B4-BE49-F238E27FC236}">
                <a16:creationId xmlns:a16="http://schemas.microsoft.com/office/drawing/2014/main" id="{C6EB2D00-B4CD-4108-B83C-5B84C5BDCC49}"/>
              </a:ext>
            </a:extLst>
          </p:cNvPr>
          <p:cNvPicPr>
            <a:picLocks noChangeAspect="1"/>
          </p:cNvPicPr>
          <p:nvPr/>
        </p:nvPicPr>
        <p:blipFill>
          <a:blip r:embed="rId2"/>
          <a:stretch>
            <a:fillRect/>
          </a:stretch>
        </p:blipFill>
        <p:spPr>
          <a:xfrm>
            <a:off x="6127774" y="1075633"/>
            <a:ext cx="5848877" cy="5116445"/>
          </a:xfrm>
          <a:prstGeom prst="rect">
            <a:avLst/>
          </a:prstGeom>
        </p:spPr>
      </p:pic>
      <p:sp>
        <p:nvSpPr>
          <p:cNvPr id="7" name="TextBox 6">
            <a:extLst>
              <a:ext uri="{FF2B5EF4-FFF2-40B4-BE49-F238E27FC236}">
                <a16:creationId xmlns:a16="http://schemas.microsoft.com/office/drawing/2014/main" id="{1D841475-1A0A-41A8-A542-9C66DC7FEC92}"/>
              </a:ext>
            </a:extLst>
          </p:cNvPr>
          <p:cNvSpPr txBox="1"/>
          <p:nvPr/>
        </p:nvSpPr>
        <p:spPr>
          <a:xfrm>
            <a:off x="1212574" y="1397337"/>
            <a:ext cx="4572000" cy="4893647"/>
          </a:xfrm>
          <a:prstGeom prst="rect">
            <a:avLst/>
          </a:prstGeom>
          <a:noFill/>
        </p:spPr>
        <p:txBody>
          <a:bodyPr wrap="square" rtlCol="0">
            <a:spAutoFit/>
          </a:bodyPr>
          <a:lstStyle/>
          <a:p>
            <a:r>
              <a:rPr lang="en-US" sz="2600" dirty="0">
                <a:latin typeface="Bahnschrift SemiBold" panose="020B0502040204020203" pitchFamily="34" charset="0"/>
                <a:ea typeface="Cascadia Code" panose="020B0609020000020004" pitchFamily="49" charset="0"/>
                <a:cs typeface="Cascadia Code" panose="020B0609020000020004" pitchFamily="49" charset="0"/>
              </a:rPr>
              <a:t>To give a good learning experience, typing tutorial part is divided into 6 part. All the keys (a to z) have been classified into 5 lesson depending on the preferred finger for type the key. Thus user can easily  remember the key rhythm. Lastly a feature added which provides some common words to practice.</a:t>
            </a:r>
          </a:p>
        </p:txBody>
      </p:sp>
    </p:spTree>
    <p:extLst>
      <p:ext uri="{BB962C8B-B14F-4D97-AF65-F5344CB8AC3E}">
        <p14:creationId xmlns:p14="http://schemas.microsoft.com/office/powerpoint/2010/main" val="70599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45461-E331-4685-A6A3-630F91C40F9C}"/>
              </a:ext>
            </a:extLst>
          </p:cNvPr>
          <p:cNvSpPr txBox="1"/>
          <p:nvPr/>
        </p:nvSpPr>
        <p:spPr>
          <a:xfrm>
            <a:off x="1046922" y="327327"/>
            <a:ext cx="5049078" cy="1446550"/>
          </a:xfrm>
          <a:prstGeom prst="rect">
            <a:avLst/>
          </a:prstGeom>
          <a:noFill/>
        </p:spPr>
        <p:txBody>
          <a:bodyPr wrap="square" rtlCol="0">
            <a:spAutoFit/>
          </a:bodyPr>
          <a:lstStyle/>
          <a:p>
            <a:r>
              <a:rPr lang="en-US" sz="4400" b="1" dirty="0">
                <a:latin typeface="Consolas" panose="020B0609020204030204" pitchFamily="49" charset="0"/>
              </a:rPr>
              <a:t>Feature in each Lesson</a:t>
            </a:r>
          </a:p>
        </p:txBody>
      </p:sp>
      <p:pic>
        <p:nvPicPr>
          <p:cNvPr id="6" name="Picture 5">
            <a:extLst>
              <a:ext uri="{FF2B5EF4-FFF2-40B4-BE49-F238E27FC236}">
                <a16:creationId xmlns:a16="http://schemas.microsoft.com/office/drawing/2014/main" id="{4047FE4B-90CD-48D6-951C-DD6E65C17A9D}"/>
              </a:ext>
            </a:extLst>
          </p:cNvPr>
          <p:cNvPicPr>
            <a:picLocks noChangeAspect="1"/>
          </p:cNvPicPr>
          <p:nvPr/>
        </p:nvPicPr>
        <p:blipFill>
          <a:blip r:embed="rId2"/>
          <a:stretch>
            <a:fillRect/>
          </a:stretch>
        </p:blipFill>
        <p:spPr>
          <a:xfrm>
            <a:off x="6096000" y="2167780"/>
            <a:ext cx="5936494" cy="2522439"/>
          </a:xfrm>
          <a:prstGeom prst="rect">
            <a:avLst/>
          </a:prstGeom>
        </p:spPr>
      </p:pic>
      <p:sp>
        <p:nvSpPr>
          <p:cNvPr id="7" name="TextBox 6">
            <a:extLst>
              <a:ext uri="{FF2B5EF4-FFF2-40B4-BE49-F238E27FC236}">
                <a16:creationId xmlns:a16="http://schemas.microsoft.com/office/drawing/2014/main" id="{F7C1FE18-185D-4410-8941-3E39CD9B6F8B}"/>
              </a:ext>
            </a:extLst>
          </p:cNvPr>
          <p:cNvSpPr txBox="1"/>
          <p:nvPr/>
        </p:nvSpPr>
        <p:spPr>
          <a:xfrm>
            <a:off x="1192696" y="2067339"/>
            <a:ext cx="4591878" cy="4801314"/>
          </a:xfrm>
          <a:prstGeom prst="rect">
            <a:avLst/>
          </a:prstGeom>
          <a:noFill/>
        </p:spPr>
        <p:txBody>
          <a:bodyPr wrap="square" rtlCol="0">
            <a:spAutoFit/>
          </a:bodyPr>
          <a:lstStyle/>
          <a:p>
            <a:r>
              <a:rPr lang="en-US" sz="2200" dirty="0">
                <a:latin typeface="Bahnschrift SemiBold" panose="020B0502040204020203" pitchFamily="34" charset="0"/>
              </a:rPr>
              <a:t>Each Lesson provides 3 major features.</a:t>
            </a:r>
          </a:p>
          <a:p>
            <a:endParaRPr lang="en-US" sz="2200" dirty="0">
              <a:latin typeface="Bahnschrift SemiBold" panose="020B0502040204020203" pitchFamily="34" charset="0"/>
            </a:endParaRPr>
          </a:p>
          <a:p>
            <a:r>
              <a:rPr lang="en-US" sz="2200" dirty="0">
                <a:latin typeface="Bahnschrift SemiBold" panose="020B0502040204020203" pitchFamily="34" charset="0"/>
              </a:rPr>
              <a:t>User can get interactive techniques of typing like proper finger placement, hand positioning, typing posture </a:t>
            </a:r>
            <a:r>
              <a:rPr lang="en-US" sz="2200" dirty="0" err="1">
                <a:latin typeface="Bahnschrift SemiBold" panose="020B0502040204020203" pitchFamily="34" charset="0"/>
              </a:rPr>
              <a:t>etc</a:t>
            </a:r>
            <a:r>
              <a:rPr lang="en-US" sz="2200" dirty="0">
                <a:latin typeface="Bahnschrift SemiBold" panose="020B0502040204020203" pitchFamily="34" charset="0"/>
              </a:rPr>
              <a:t> from the review Row part.</a:t>
            </a:r>
          </a:p>
          <a:p>
            <a:endParaRPr lang="en-US" sz="2200" dirty="0">
              <a:latin typeface="Bahnschrift SemiBold" panose="020B0502040204020203" pitchFamily="34" charset="0"/>
            </a:endParaRPr>
          </a:p>
          <a:p>
            <a:r>
              <a:rPr lang="en-US" sz="2200" dirty="0">
                <a:latin typeface="Bahnschrift SemiBold" panose="020B0502040204020203" pitchFamily="34" charset="0"/>
              </a:rPr>
              <a:t>Users can practice typing through key typing and word typing. All the alphabet and word are totally randomly generated.</a:t>
            </a:r>
          </a:p>
          <a:p>
            <a:endParaRPr lang="en-US" sz="2000" dirty="0">
              <a:latin typeface="Bahnschrift SemiBold" panose="020B0502040204020203" pitchFamily="34" charset="0"/>
            </a:endParaRPr>
          </a:p>
        </p:txBody>
      </p:sp>
    </p:spTree>
    <p:extLst>
      <p:ext uri="{BB962C8B-B14F-4D97-AF65-F5344CB8AC3E}">
        <p14:creationId xmlns:p14="http://schemas.microsoft.com/office/powerpoint/2010/main" val="209151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CA7B0D-E65E-47EA-BC36-C4D0A21E5DF5}"/>
              </a:ext>
            </a:extLst>
          </p:cNvPr>
          <p:cNvPicPr>
            <a:picLocks noChangeAspect="1"/>
          </p:cNvPicPr>
          <p:nvPr/>
        </p:nvPicPr>
        <p:blipFill>
          <a:blip r:embed="rId2"/>
          <a:stretch>
            <a:fillRect/>
          </a:stretch>
        </p:blipFill>
        <p:spPr>
          <a:xfrm>
            <a:off x="5961644" y="182085"/>
            <a:ext cx="5345773" cy="2647321"/>
          </a:xfrm>
          <a:prstGeom prst="rect">
            <a:avLst/>
          </a:prstGeom>
        </p:spPr>
      </p:pic>
      <p:sp>
        <p:nvSpPr>
          <p:cNvPr id="5" name="TextBox 4">
            <a:extLst>
              <a:ext uri="{FF2B5EF4-FFF2-40B4-BE49-F238E27FC236}">
                <a16:creationId xmlns:a16="http://schemas.microsoft.com/office/drawing/2014/main" id="{D6C61980-BDD2-4250-A615-2E7A6E73F728}"/>
              </a:ext>
            </a:extLst>
          </p:cNvPr>
          <p:cNvSpPr txBox="1"/>
          <p:nvPr/>
        </p:nvSpPr>
        <p:spPr>
          <a:xfrm>
            <a:off x="1102324" y="391201"/>
            <a:ext cx="5332943" cy="584775"/>
          </a:xfrm>
          <a:prstGeom prst="rect">
            <a:avLst/>
          </a:prstGeom>
          <a:noFill/>
        </p:spPr>
        <p:txBody>
          <a:bodyPr wrap="square" rtlCol="0">
            <a:spAutoFit/>
          </a:bodyPr>
          <a:lstStyle/>
          <a:p>
            <a:r>
              <a:rPr lang="en-US" sz="3200" b="1" dirty="0">
                <a:latin typeface="Consolas" panose="020B0609020204030204" pitchFamily="49" charset="0"/>
              </a:rPr>
              <a:t>Random Word Generate</a:t>
            </a:r>
          </a:p>
        </p:txBody>
      </p:sp>
      <p:sp>
        <p:nvSpPr>
          <p:cNvPr id="6" name="TextBox 5">
            <a:extLst>
              <a:ext uri="{FF2B5EF4-FFF2-40B4-BE49-F238E27FC236}">
                <a16:creationId xmlns:a16="http://schemas.microsoft.com/office/drawing/2014/main" id="{C8B0D01A-639E-4888-9FB3-737787375BDE}"/>
              </a:ext>
            </a:extLst>
          </p:cNvPr>
          <p:cNvSpPr txBox="1"/>
          <p:nvPr/>
        </p:nvSpPr>
        <p:spPr>
          <a:xfrm>
            <a:off x="1202635" y="1192696"/>
            <a:ext cx="4104861" cy="1569660"/>
          </a:xfrm>
          <a:prstGeom prst="rect">
            <a:avLst/>
          </a:prstGeom>
          <a:noFill/>
        </p:spPr>
        <p:txBody>
          <a:bodyPr wrap="square" rtlCol="0">
            <a:spAutoFit/>
          </a:bodyPr>
          <a:lstStyle/>
          <a:p>
            <a:r>
              <a:rPr lang="en-US" sz="2400" dirty="0">
                <a:latin typeface="Bahnschrift SemiBold" panose="020B0502040204020203" pitchFamily="34" charset="0"/>
              </a:rPr>
              <a:t>One of the most important functionalities in my project was to generate a random word / alphabet. </a:t>
            </a:r>
          </a:p>
        </p:txBody>
      </p:sp>
      <p:pic>
        <p:nvPicPr>
          <p:cNvPr id="8" name="Picture 7">
            <a:extLst>
              <a:ext uri="{FF2B5EF4-FFF2-40B4-BE49-F238E27FC236}">
                <a16:creationId xmlns:a16="http://schemas.microsoft.com/office/drawing/2014/main" id="{1643E8AF-1BB7-47AB-8704-5A7DFA497120}"/>
              </a:ext>
            </a:extLst>
          </p:cNvPr>
          <p:cNvPicPr>
            <a:picLocks noChangeAspect="1"/>
          </p:cNvPicPr>
          <p:nvPr/>
        </p:nvPicPr>
        <p:blipFill>
          <a:blip r:embed="rId3"/>
          <a:stretch>
            <a:fillRect/>
          </a:stretch>
        </p:blipFill>
        <p:spPr>
          <a:xfrm>
            <a:off x="525855" y="3046126"/>
            <a:ext cx="5332943" cy="3544703"/>
          </a:xfrm>
          <a:prstGeom prst="rect">
            <a:avLst/>
          </a:prstGeom>
        </p:spPr>
      </p:pic>
      <p:pic>
        <p:nvPicPr>
          <p:cNvPr id="10" name="Picture 9">
            <a:extLst>
              <a:ext uri="{FF2B5EF4-FFF2-40B4-BE49-F238E27FC236}">
                <a16:creationId xmlns:a16="http://schemas.microsoft.com/office/drawing/2014/main" id="{5AEF33F2-6917-4F28-ABB1-689064FA2FB5}"/>
              </a:ext>
            </a:extLst>
          </p:cNvPr>
          <p:cNvPicPr>
            <a:picLocks noChangeAspect="1"/>
          </p:cNvPicPr>
          <p:nvPr/>
        </p:nvPicPr>
        <p:blipFill>
          <a:blip r:embed="rId4"/>
          <a:stretch>
            <a:fillRect/>
          </a:stretch>
        </p:blipFill>
        <p:spPr>
          <a:xfrm>
            <a:off x="6832115" y="3046126"/>
            <a:ext cx="4737031" cy="3629789"/>
          </a:xfrm>
          <a:prstGeom prst="rect">
            <a:avLst/>
          </a:prstGeom>
        </p:spPr>
      </p:pic>
    </p:spTree>
    <p:extLst>
      <p:ext uri="{BB962C8B-B14F-4D97-AF65-F5344CB8AC3E}">
        <p14:creationId xmlns:p14="http://schemas.microsoft.com/office/powerpoint/2010/main" val="326130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9E0A9-CF0F-4B5C-8CB6-75B4FFC1ED32}"/>
              </a:ext>
            </a:extLst>
          </p:cNvPr>
          <p:cNvPicPr>
            <a:picLocks noChangeAspect="1"/>
          </p:cNvPicPr>
          <p:nvPr/>
        </p:nvPicPr>
        <p:blipFill>
          <a:blip r:embed="rId2"/>
          <a:stretch>
            <a:fillRect/>
          </a:stretch>
        </p:blipFill>
        <p:spPr>
          <a:xfrm>
            <a:off x="6096000" y="1163563"/>
            <a:ext cx="5870250" cy="5206355"/>
          </a:xfrm>
          <a:prstGeom prst="rect">
            <a:avLst/>
          </a:prstGeom>
        </p:spPr>
      </p:pic>
      <p:sp>
        <p:nvSpPr>
          <p:cNvPr id="4" name="TextBox 3">
            <a:extLst>
              <a:ext uri="{FF2B5EF4-FFF2-40B4-BE49-F238E27FC236}">
                <a16:creationId xmlns:a16="http://schemas.microsoft.com/office/drawing/2014/main" id="{C3AFC13E-5BB4-4836-A1F2-27E0587850B5}"/>
              </a:ext>
            </a:extLst>
          </p:cNvPr>
          <p:cNvSpPr txBox="1"/>
          <p:nvPr/>
        </p:nvSpPr>
        <p:spPr>
          <a:xfrm>
            <a:off x="1143000" y="301789"/>
            <a:ext cx="4860235" cy="861774"/>
          </a:xfrm>
          <a:prstGeom prst="rect">
            <a:avLst/>
          </a:prstGeom>
          <a:noFill/>
        </p:spPr>
        <p:txBody>
          <a:bodyPr wrap="square" rtlCol="0">
            <a:spAutoFit/>
          </a:bodyPr>
          <a:lstStyle/>
          <a:p>
            <a:r>
              <a:rPr lang="en-US" sz="3200" b="1" dirty="0">
                <a:latin typeface="Consolas" panose="020B0609020204030204" pitchFamily="49" charset="0"/>
              </a:rPr>
              <a:t>Performance Result</a:t>
            </a:r>
          </a:p>
          <a:p>
            <a:endParaRPr lang="en-US" dirty="0"/>
          </a:p>
        </p:txBody>
      </p:sp>
      <p:sp>
        <p:nvSpPr>
          <p:cNvPr id="5" name="TextBox 4">
            <a:extLst>
              <a:ext uri="{FF2B5EF4-FFF2-40B4-BE49-F238E27FC236}">
                <a16:creationId xmlns:a16="http://schemas.microsoft.com/office/drawing/2014/main" id="{A83B2EFF-C74A-404A-A678-ECF7F8D23CCD}"/>
              </a:ext>
            </a:extLst>
          </p:cNvPr>
          <p:cNvSpPr txBox="1"/>
          <p:nvPr/>
        </p:nvSpPr>
        <p:spPr>
          <a:xfrm>
            <a:off x="1143000" y="1163563"/>
            <a:ext cx="4731026" cy="5447645"/>
          </a:xfrm>
          <a:prstGeom prst="rect">
            <a:avLst/>
          </a:prstGeom>
          <a:noFill/>
        </p:spPr>
        <p:txBody>
          <a:bodyPr wrap="square" rtlCol="0">
            <a:spAutoFit/>
          </a:bodyPr>
          <a:lstStyle/>
          <a:p>
            <a:r>
              <a:rPr lang="en-US" sz="2200" dirty="0">
                <a:latin typeface="Bahnschrift SemiBold" panose="020B0502040204020203" pitchFamily="34" charset="0"/>
              </a:rPr>
              <a:t>Based on the users performance some analysis will be given. </a:t>
            </a:r>
          </a:p>
          <a:p>
            <a:endParaRPr lang="en-US" sz="2200" dirty="0">
              <a:latin typeface="Bahnschrift SemiBold" panose="020B0502040204020203" pitchFamily="34" charset="0"/>
            </a:endParaRPr>
          </a:p>
          <a:p>
            <a:pPr marL="285750" indent="-285750">
              <a:lnSpc>
                <a:spcPct val="150000"/>
              </a:lnSpc>
              <a:buFont typeface="Wingdings" panose="05000000000000000000" pitchFamily="2" charset="2"/>
              <a:buChar char="Ø"/>
            </a:pPr>
            <a:r>
              <a:rPr lang="en-US" sz="2200" dirty="0">
                <a:latin typeface="Bahnschrift SemiBold" panose="020B0502040204020203" pitchFamily="34" charset="0"/>
              </a:rPr>
              <a:t>Gross Speed</a:t>
            </a:r>
          </a:p>
          <a:p>
            <a:pPr marL="285750" indent="-285750">
              <a:lnSpc>
                <a:spcPct val="150000"/>
              </a:lnSpc>
              <a:buFont typeface="Wingdings" panose="05000000000000000000" pitchFamily="2" charset="2"/>
              <a:buChar char="Ø"/>
            </a:pPr>
            <a:r>
              <a:rPr lang="en-US" sz="2200" dirty="0">
                <a:latin typeface="Bahnschrift SemiBold" panose="020B0502040204020203" pitchFamily="34" charset="0"/>
              </a:rPr>
              <a:t>Net Speed </a:t>
            </a:r>
          </a:p>
          <a:p>
            <a:pPr marL="285750" indent="-285750">
              <a:lnSpc>
                <a:spcPct val="150000"/>
              </a:lnSpc>
              <a:buFont typeface="Wingdings" panose="05000000000000000000" pitchFamily="2" charset="2"/>
              <a:buChar char="Ø"/>
            </a:pPr>
            <a:r>
              <a:rPr lang="en-US" sz="2200" dirty="0">
                <a:latin typeface="Bahnschrift SemiBold" panose="020B0502040204020203" pitchFamily="34" charset="0"/>
              </a:rPr>
              <a:t>Total Key Press</a:t>
            </a:r>
          </a:p>
          <a:p>
            <a:pPr marL="285750" indent="-285750">
              <a:lnSpc>
                <a:spcPct val="150000"/>
              </a:lnSpc>
              <a:buFont typeface="Wingdings" panose="05000000000000000000" pitchFamily="2" charset="2"/>
              <a:buChar char="Ø"/>
            </a:pPr>
            <a:r>
              <a:rPr lang="en-US" sz="2200" dirty="0">
                <a:latin typeface="Bahnschrift SemiBold" panose="020B0502040204020203" pitchFamily="34" charset="0"/>
              </a:rPr>
              <a:t>Wrong Key Press</a:t>
            </a:r>
          </a:p>
          <a:p>
            <a:pPr marL="285750" indent="-285750">
              <a:lnSpc>
                <a:spcPct val="150000"/>
              </a:lnSpc>
              <a:buFont typeface="Wingdings" panose="05000000000000000000" pitchFamily="2" charset="2"/>
              <a:buChar char="Ø"/>
            </a:pPr>
            <a:r>
              <a:rPr lang="en-US" sz="2200" dirty="0">
                <a:latin typeface="Bahnschrift SemiBold" panose="020B0502040204020203" pitchFamily="34" charset="0"/>
              </a:rPr>
              <a:t>Accuracy</a:t>
            </a:r>
          </a:p>
          <a:p>
            <a:pPr marL="285750" indent="-285750">
              <a:lnSpc>
                <a:spcPct val="150000"/>
              </a:lnSpc>
              <a:buFont typeface="Wingdings" panose="05000000000000000000" pitchFamily="2" charset="2"/>
              <a:buChar char="Ø"/>
            </a:pPr>
            <a:r>
              <a:rPr lang="en-US" sz="2200" dirty="0">
                <a:latin typeface="Bahnschrift SemiBold" panose="020B0502040204020203" pitchFamily="34" charset="0"/>
              </a:rPr>
              <a:t>Comment</a:t>
            </a:r>
          </a:p>
          <a:p>
            <a:pPr marL="285750" indent="-285750">
              <a:lnSpc>
                <a:spcPct val="150000"/>
              </a:lnSpc>
              <a:buFont typeface="Wingdings" panose="05000000000000000000" pitchFamily="2" charset="2"/>
              <a:buChar char="Ø"/>
            </a:pPr>
            <a:r>
              <a:rPr lang="en-US" sz="2200" dirty="0">
                <a:latin typeface="Bahnschrift SemiBold" panose="020B0502040204020203" pitchFamily="34" charset="0"/>
              </a:rPr>
              <a:t>Difficult Key Analysis using Histogram</a:t>
            </a:r>
          </a:p>
          <a:p>
            <a:endParaRPr lang="en-US" dirty="0"/>
          </a:p>
        </p:txBody>
      </p:sp>
    </p:spTree>
    <p:extLst>
      <p:ext uri="{BB962C8B-B14F-4D97-AF65-F5344CB8AC3E}">
        <p14:creationId xmlns:p14="http://schemas.microsoft.com/office/powerpoint/2010/main" val="3481686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118</TotalTime>
  <Words>368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Rounded MT Bold</vt:lpstr>
      <vt:lpstr>Bahnschrift SemiBold</vt:lpstr>
      <vt:lpstr>Calibri</vt:lpstr>
      <vt:lpstr>Consolas</vt:lpstr>
      <vt:lpstr>MS Shell Dlg 2</vt:lpstr>
      <vt:lpstr>Nunito</vt:lpstr>
      <vt:lpstr>Proxima Nova</vt:lpstr>
      <vt:lpstr>Wingdings</vt:lpstr>
      <vt:lpstr>Wingdings 3</vt:lpstr>
      <vt:lpstr>Madison</vt:lpstr>
      <vt:lpstr>PowerPoint Presentation</vt:lpstr>
      <vt:lpstr>PowerPoint Presentation</vt:lpstr>
      <vt:lpstr>PowerPoint Presentation</vt:lpstr>
      <vt:lpstr>Progress till today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Hossain</dc:creator>
  <cp:lastModifiedBy>Ismail Hossain</cp:lastModifiedBy>
  <cp:revision>2</cp:revision>
  <dcterms:created xsi:type="dcterms:W3CDTF">2023-09-05T09:13:06Z</dcterms:created>
  <dcterms:modified xsi:type="dcterms:W3CDTF">2023-09-05T20:18:58Z</dcterms:modified>
</cp:coreProperties>
</file>