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753600" cy="73152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Oswald Bold" panose="00000800000000000000" charset="0"/>
      <p:regular r:id="rId16"/>
    </p:embeddedFont>
    <p:embeddedFont>
      <p:font typeface="Poppins" panose="00000500000000000000" pitchFamily="2" charset="0"/>
      <p:regular r:id="rId17"/>
    </p:embeddedFont>
    <p:embeddedFont>
      <p:font typeface="Poppins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2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1112" y="5453662"/>
            <a:ext cx="8754442" cy="3382952"/>
            <a:chOff x="0" y="0"/>
            <a:chExt cx="1055465" cy="407860"/>
          </a:xfrm>
        </p:grpSpPr>
        <p:sp>
          <p:nvSpPr>
            <p:cNvPr id="3" name="Freeform 3"/>
            <p:cNvSpPr/>
            <p:nvPr/>
          </p:nvSpPr>
          <p:spPr>
            <a:xfrm>
              <a:off x="13923" y="5557"/>
              <a:ext cx="1027620" cy="402303"/>
            </a:xfrm>
            <a:custGeom>
              <a:avLst/>
              <a:gdLst/>
              <a:ahLst/>
              <a:cxnLst/>
              <a:rect l="l" t="t" r="r" b="b"/>
              <a:pathLst>
                <a:path w="1027620" h="402303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74523" y="2855259"/>
            <a:ext cx="4404554" cy="1052114"/>
            <a:chOff x="0" y="0"/>
            <a:chExt cx="2446537" cy="584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46537" cy="584403"/>
            </a:xfrm>
            <a:custGeom>
              <a:avLst/>
              <a:gdLst/>
              <a:ahLst/>
              <a:cxnLst/>
              <a:rect l="l" t="t" r="r" b="b"/>
              <a:pathLst>
                <a:path w="2446537" h="584403">
                  <a:moveTo>
                    <a:pt x="175771" y="0"/>
                  </a:moveTo>
                  <a:lnTo>
                    <a:pt x="2270766" y="0"/>
                  </a:lnTo>
                  <a:cubicBezTo>
                    <a:pt x="2317384" y="0"/>
                    <a:pt x="2362092" y="18519"/>
                    <a:pt x="2395055" y="51482"/>
                  </a:cubicBezTo>
                  <a:cubicBezTo>
                    <a:pt x="2428018" y="84445"/>
                    <a:pt x="2446537" y="129153"/>
                    <a:pt x="2446537" y="175771"/>
                  </a:cubicBezTo>
                  <a:lnTo>
                    <a:pt x="2446537" y="408633"/>
                  </a:lnTo>
                  <a:cubicBezTo>
                    <a:pt x="2446537" y="455250"/>
                    <a:pt x="2428018" y="499958"/>
                    <a:pt x="2395055" y="532921"/>
                  </a:cubicBezTo>
                  <a:cubicBezTo>
                    <a:pt x="2362092" y="565885"/>
                    <a:pt x="2317384" y="584403"/>
                    <a:pt x="2270766" y="584403"/>
                  </a:cubicBezTo>
                  <a:lnTo>
                    <a:pt x="175771" y="584403"/>
                  </a:lnTo>
                  <a:cubicBezTo>
                    <a:pt x="129153" y="584403"/>
                    <a:pt x="84445" y="565885"/>
                    <a:pt x="51482" y="532921"/>
                  </a:cubicBezTo>
                  <a:cubicBezTo>
                    <a:pt x="18519" y="499958"/>
                    <a:pt x="0" y="455250"/>
                    <a:pt x="0" y="408633"/>
                  </a:cubicBezTo>
                  <a:lnTo>
                    <a:pt x="0" y="175771"/>
                  </a:lnTo>
                  <a:cubicBezTo>
                    <a:pt x="0" y="129153"/>
                    <a:pt x="18519" y="84445"/>
                    <a:pt x="51482" y="51482"/>
                  </a:cubicBezTo>
                  <a:cubicBezTo>
                    <a:pt x="84445" y="18519"/>
                    <a:pt x="129153" y="0"/>
                    <a:pt x="175771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46537" cy="64155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HTML5  Tag: Section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97746" y="4708046"/>
            <a:ext cx="7524334" cy="152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Md. Mahfuz Ibne Ali Ayon</a:t>
            </a:r>
          </a:p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1421</a:t>
            </a:r>
          </a:p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Ismail Hossain </a:t>
            </a:r>
          </a:p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1433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7522314" y="84535"/>
            <a:ext cx="3466068" cy="1922787"/>
            <a:chOff x="0" y="0"/>
            <a:chExt cx="812800" cy="450898"/>
          </a:xfrm>
        </p:grpSpPr>
        <p:sp>
          <p:nvSpPr>
            <p:cNvPr id="10" name="Freeform 10"/>
            <p:cNvSpPr/>
            <p:nvPr/>
          </p:nvSpPr>
          <p:spPr>
            <a:xfrm>
              <a:off x="29151" y="24845"/>
              <a:ext cx="754497" cy="426052"/>
            </a:xfrm>
            <a:custGeom>
              <a:avLst/>
              <a:gdLst/>
              <a:ahLst/>
              <a:cxnLst/>
              <a:rect l="l" t="t" r="r" b="b"/>
              <a:pathLst>
                <a:path w="754497" h="426052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-2797172" y="3504029"/>
            <a:ext cx="5683610" cy="3382952"/>
            <a:chOff x="0" y="0"/>
            <a:chExt cx="685236" cy="407860"/>
          </a:xfrm>
        </p:grpSpPr>
        <p:sp>
          <p:nvSpPr>
            <p:cNvPr id="13" name="Freeform 13"/>
            <p:cNvSpPr/>
            <p:nvPr/>
          </p:nvSpPr>
          <p:spPr>
            <a:xfrm>
              <a:off x="17065" y="15868"/>
              <a:ext cx="651105" cy="391992"/>
            </a:xfrm>
            <a:custGeom>
              <a:avLst/>
              <a:gdLst/>
              <a:ahLst/>
              <a:cxnLst/>
              <a:rect l="l" t="t" r="r" b="b"/>
              <a:pathLst>
                <a:path w="651105" h="391992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399999">
            <a:off x="8341547" y="5896014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69640">
            <a:off x="8114523" y="30368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63768" y="6055600"/>
            <a:ext cx="528080" cy="528080"/>
            <a:chOff x="0" y="0"/>
            <a:chExt cx="195585" cy="1955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490892" y="1622152"/>
            <a:ext cx="477181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CSE 502: Web Technology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758040" y="3024502"/>
            <a:ext cx="528080" cy="528080"/>
            <a:chOff x="0" y="0"/>
            <a:chExt cx="195585" cy="195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541191" y="525972"/>
            <a:ext cx="1905618" cy="1905618"/>
          </a:xfrm>
          <a:custGeom>
            <a:avLst/>
            <a:gdLst/>
            <a:ahLst/>
            <a:cxnLst/>
            <a:rect l="l" t="t" r="r" b="b"/>
            <a:pathLst>
              <a:path w="1905618" h="1905618">
                <a:moveTo>
                  <a:pt x="0" y="0"/>
                </a:moveTo>
                <a:lnTo>
                  <a:pt x="1905618" y="0"/>
                </a:lnTo>
                <a:lnTo>
                  <a:pt x="1905618" y="1905618"/>
                </a:lnTo>
                <a:lnTo>
                  <a:pt x="0" y="19056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31520" y="1785794"/>
            <a:ext cx="6429629" cy="645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What is Section Element?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520" y="3051205"/>
            <a:ext cx="6809671" cy="253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37"/>
              </a:lnSpc>
            </a:pPr>
            <a:r>
              <a:rPr lang="en-US" sz="1812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The &lt;section&gt; element is designed to represent a standalone section within a document. It often contains related content with a common theme, making it ideal for dividing up content into logical blocks. Unlike a &lt;div&gt;, which is purely a generic container with no meaning, &lt;section&gt; gives semantic meaning to the content it wraps, signaling to the browser and search engines that the enclosed content is related.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6330" y="817245"/>
            <a:ext cx="7222259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How does Section Tag Work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81617" y="4104626"/>
            <a:ext cx="12177988" cy="4091765"/>
            <a:chOff x="0" y="0"/>
            <a:chExt cx="1336482" cy="449054"/>
          </a:xfrm>
        </p:grpSpPr>
        <p:sp>
          <p:nvSpPr>
            <p:cNvPr id="4" name="Freeform 4"/>
            <p:cNvSpPr/>
            <p:nvPr/>
          </p:nvSpPr>
          <p:spPr>
            <a:xfrm>
              <a:off x="10638" y="3504"/>
              <a:ext cx="1315205" cy="445550"/>
            </a:xfrm>
            <a:custGeom>
              <a:avLst/>
              <a:gdLst/>
              <a:ahLst/>
              <a:cxnLst/>
              <a:rect l="l" t="t" r="r" b="b"/>
              <a:pathLst>
                <a:path w="1315205" h="445550">
                  <a:moveTo>
                    <a:pt x="670794" y="5361"/>
                  </a:moveTo>
                  <a:lnTo>
                    <a:pt x="1312652" y="436685"/>
                  </a:lnTo>
                  <a:cubicBezTo>
                    <a:pt x="1314421" y="437874"/>
                    <a:pt x="1315206" y="440079"/>
                    <a:pt x="1314584" y="442118"/>
                  </a:cubicBezTo>
                  <a:cubicBezTo>
                    <a:pt x="1313963" y="444157"/>
                    <a:pt x="1312082" y="445550"/>
                    <a:pt x="1309951" y="445550"/>
                  </a:cubicBezTo>
                  <a:lnTo>
                    <a:pt x="5255" y="445550"/>
                  </a:lnTo>
                  <a:cubicBezTo>
                    <a:pt x="3124" y="445550"/>
                    <a:pt x="1243" y="444157"/>
                    <a:pt x="622" y="442118"/>
                  </a:cubicBezTo>
                  <a:cubicBezTo>
                    <a:pt x="0" y="440079"/>
                    <a:pt x="784" y="437874"/>
                    <a:pt x="2553" y="436685"/>
                  </a:cubicBezTo>
                  <a:lnTo>
                    <a:pt x="644411" y="5361"/>
                  </a:lnTo>
                  <a:cubicBezTo>
                    <a:pt x="652389" y="0"/>
                    <a:pt x="662817" y="0"/>
                    <a:pt x="670794" y="5361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08825" y="151339"/>
              <a:ext cx="918831" cy="26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1520" y="2220673"/>
            <a:ext cx="8290560" cy="4363007"/>
            <a:chOff x="0" y="0"/>
            <a:chExt cx="3070578" cy="16159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578" cy="1615929"/>
            </a:xfrm>
            <a:custGeom>
              <a:avLst/>
              <a:gdLst/>
              <a:ahLst/>
              <a:cxnLst/>
              <a:rect l="l" t="t" r="r" b="b"/>
              <a:pathLst>
                <a:path w="3070578" h="1615929">
                  <a:moveTo>
                    <a:pt x="28015" y="0"/>
                  </a:moveTo>
                  <a:lnTo>
                    <a:pt x="3042563" y="0"/>
                  </a:lnTo>
                  <a:cubicBezTo>
                    <a:pt x="3049993" y="0"/>
                    <a:pt x="3057119" y="2952"/>
                    <a:pt x="3062372" y="8205"/>
                  </a:cubicBezTo>
                  <a:cubicBezTo>
                    <a:pt x="3067626" y="13459"/>
                    <a:pt x="3070578" y="20585"/>
                    <a:pt x="3070578" y="28015"/>
                  </a:cubicBezTo>
                  <a:lnTo>
                    <a:pt x="3070578" y="1587914"/>
                  </a:lnTo>
                  <a:cubicBezTo>
                    <a:pt x="3070578" y="1595344"/>
                    <a:pt x="3067626" y="1602470"/>
                    <a:pt x="3062372" y="1607723"/>
                  </a:cubicBezTo>
                  <a:cubicBezTo>
                    <a:pt x="3057119" y="1612977"/>
                    <a:pt x="3049993" y="1615929"/>
                    <a:pt x="3042563" y="1615929"/>
                  </a:cubicBezTo>
                  <a:lnTo>
                    <a:pt x="28015" y="1615929"/>
                  </a:lnTo>
                  <a:cubicBezTo>
                    <a:pt x="20585" y="1615929"/>
                    <a:pt x="13459" y="1612977"/>
                    <a:pt x="8205" y="1607723"/>
                  </a:cubicBezTo>
                  <a:cubicBezTo>
                    <a:pt x="2952" y="1602470"/>
                    <a:pt x="0" y="1595344"/>
                    <a:pt x="0" y="158791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070578" cy="16730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99821" y="2883363"/>
            <a:ext cx="6862446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Organizes Content: </a:t>
            </a:r>
            <a:r>
              <a:rPr lang="en-US" sz="19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Browser understands that each &lt;section&gt; represents a distinct part of the page, aiding in both readability and navigation.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99821" y="4637155"/>
            <a:ext cx="6862446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Applies Default Styling</a:t>
            </a:r>
            <a:r>
              <a:rPr lang="en-US" sz="19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: &lt;section&gt; elements are block-level, so they will appear one below the other, taking up full width.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46330" y="2940513"/>
            <a:ext cx="528080" cy="528080"/>
            <a:chOff x="0" y="0"/>
            <a:chExt cx="195585" cy="1955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46330" y="4694305"/>
            <a:ext cx="528080" cy="528080"/>
            <a:chOff x="0" y="0"/>
            <a:chExt cx="195585" cy="1955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6330" y="817245"/>
            <a:ext cx="7222259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How does Section Tag Work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81617" y="4104626"/>
            <a:ext cx="12177988" cy="4091765"/>
            <a:chOff x="0" y="0"/>
            <a:chExt cx="1336482" cy="449054"/>
          </a:xfrm>
        </p:grpSpPr>
        <p:sp>
          <p:nvSpPr>
            <p:cNvPr id="4" name="Freeform 4"/>
            <p:cNvSpPr/>
            <p:nvPr/>
          </p:nvSpPr>
          <p:spPr>
            <a:xfrm>
              <a:off x="10638" y="3504"/>
              <a:ext cx="1315205" cy="445550"/>
            </a:xfrm>
            <a:custGeom>
              <a:avLst/>
              <a:gdLst/>
              <a:ahLst/>
              <a:cxnLst/>
              <a:rect l="l" t="t" r="r" b="b"/>
              <a:pathLst>
                <a:path w="1315205" h="445550">
                  <a:moveTo>
                    <a:pt x="670794" y="5361"/>
                  </a:moveTo>
                  <a:lnTo>
                    <a:pt x="1312652" y="436685"/>
                  </a:lnTo>
                  <a:cubicBezTo>
                    <a:pt x="1314421" y="437874"/>
                    <a:pt x="1315206" y="440079"/>
                    <a:pt x="1314584" y="442118"/>
                  </a:cubicBezTo>
                  <a:cubicBezTo>
                    <a:pt x="1313963" y="444157"/>
                    <a:pt x="1312082" y="445550"/>
                    <a:pt x="1309951" y="445550"/>
                  </a:cubicBezTo>
                  <a:lnTo>
                    <a:pt x="5255" y="445550"/>
                  </a:lnTo>
                  <a:cubicBezTo>
                    <a:pt x="3124" y="445550"/>
                    <a:pt x="1243" y="444157"/>
                    <a:pt x="622" y="442118"/>
                  </a:cubicBezTo>
                  <a:cubicBezTo>
                    <a:pt x="0" y="440079"/>
                    <a:pt x="784" y="437874"/>
                    <a:pt x="2553" y="436685"/>
                  </a:cubicBezTo>
                  <a:lnTo>
                    <a:pt x="644411" y="5361"/>
                  </a:lnTo>
                  <a:cubicBezTo>
                    <a:pt x="652389" y="0"/>
                    <a:pt x="662817" y="0"/>
                    <a:pt x="670794" y="5361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08825" y="151339"/>
              <a:ext cx="918831" cy="26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1520" y="2220673"/>
            <a:ext cx="8290560" cy="4363007"/>
            <a:chOff x="0" y="0"/>
            <a:chExt cx="3070578" cy="16159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70578" cy="1615929"/>
            </a:xfrm>
            <a:custGeom>
              <a:avLst/>
              <a:gdLst/>
              <a:ahLst/>
              <a:cxnLst/>
              <a:rect l="l" t="t" r="r" b="b"/>
              <a:pathLst>
                <a:path w="3070578" h="1615929">
                  <a:moveTo>
                    <a:pt x="28015" y="0"/>
                  </a:moveTo>
                  <a:lnTo>
                    <a:pt x="3042563" y="0"/>
                  </a:lnTo>
                  <a:cubicBezTo>
                    <a:pt x="3049993" y="0"/>
                    <a:pt x="3057119" y="2952"/>
                    <a:pt x="3062372" y="8205"/>
                  </a:cubicBezTo>
                  <a:cubicBezTo>
                    <a:pt x="3067626" y="13459"/>
                    <a:pt x="3070578" y="20585"/>
                    <a:pt x="3070578" y="28015"/>
                  </a:cubicBezTo>
                  <a:lnTo>
                    <a:pt x="3070578" y="1587914"/>
                  </a:lnTo>
                  <a:cubicBezTo>
                    <a:pt x="3070578" y="1595344"/>
                    <a:pt x="3067626" y="1602470"/>
                    <a:pt x="3062372" y="1607723"/>
                  </a:cubicBezTo>
                  <a:cubicBezTo>
                    <a:pt x="3057119" y="1612977"/>
                    <a:pt x="3049993" y="1615929"/>
                    <a:pt x="3042563" y="1615929"/>
                  </a:cubicBezTo>
                  <a:lnTo>
                    <a:pt x="28015" y="1615929"/>
                  </a:lnTo>
                  <a:cubicBezTo>
                    <a:pt x="20585" y="1615929"/>
                    <a:pt x="13459" y="1612977"/>
                    <a:pt x="8205" y="1607723"/>
                  </a:cubicBezTo>
                  <a:cubicBezTo>
                    <a:pt x="2952" y="1602470"/>
                    <a:pt x="0" y="1595344"/>
                    <a:pt x="0" y="158791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070578" cy="16730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99821" y="2883363"/>
            <a:ext cx="6862446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Accessibility Benefits: </a:t>
            </a:r>
            <a:r>
              <a:rPr lang="en-US" sz="19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Screen readers recognize these sections as thematic groupings, allowing users to navigate efficiently.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0707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99821" y="4684858"/>
            <a:ext cx="6862446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SEO Benefits: </a:t>
            </a:r>
            <a:r>
              <a:rPr lang="en-US" sz="19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Search engines index each &lt;section&gt; individually, allowing content to rank more accurately for relevant searches.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46330" y="2940513"/>
            <a:ext cx="528080" cy="528080"/>
            <a:chOff x="0" y="0"/>
            <a:chExt cx="195585" cy="1955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46330" y="4742008"/>
            <a:ext cx="528080" cy="528080"/>
            <a:chOff x="0" y="0"/>
            <a:chExt cx="195585" cy="1955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83146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77477" y="2317686"/>
            <a:ext cx="7798646" cy="4167326"/>
          </a:xfrm>
          <a:custGeom>
            <a:avLst/>
            <a:gdLst/>
            <a:ahLst/>
            <a:cxnLst/>
            <a:rect l="l" t="t" r="r" b="b"/>
            <a:pathLst>
              <a:path w="7798646" h="4167326">
                <a:moveTo>
                  <a:pt x="0" y="0"/>
                </a:moveTo>
                <a:lnTo>
                  <a:pt x="7798646" y="0"/>
                </a:lnTo>
                <a:lnTo>
                  <a:pt x="7798646" y="4167326"/>
                </a:lnTo>
                <a:lnTo>
                  <a:pt x="0" y="4167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817245"/>
            <a:ext cx="7623812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Sample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83146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64894" y="2373185"/>
            <a:ext cx="7623812" cy="3976777"/>
          </a:xfrm>
          <a:custGeom>
            <a:avLst/>
            <a:gdLst/>
            <a:ahLst/>
            <a:cxnLst/>
            <a:rect l="l" t="t" r="r" b="b"/>
            <a:pathLst>
              <a:path w="7623812" h="3976777">
                <a:moveTo>
                  <a:pt x="0" y="0"/>
                </a:moveTo>
                <a:lnTo>
                  <a:pt x="7623812" y="0"/>
                </a:lnTo>
                <a:lnTo>
                  <a:pt x="7623812" y="3976777"/>
                </a:lnTo>
                <a:lnTo>
                  <a:pt x="0" y="3976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817245"/>
            <a:ext cx="7623812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3153231" y="-798632"/>
            <a:ext cx="9768961" cy="3593911"/>
            <a:chOff x="0" y="0"/>
            <a:chExt cx="988823" cy="363779"/>
          </a:xfrm>
        </p:grpSpPr>
        <p:sp>
          <p:nvSpPr>
            <p:cNvPr id="3" name="Freeform 3"/>
            <p:cNvSpPr/>
            <p:nvPr/>
          </p:nvSpPr>
          <p:spPr>
            <a:xfrm>
              <a:off x="12757" y="4757"/>
              <a:ext cx="963309" cy="359022"/>
            </a:xfrm>
            <a:custGeom>
              <a:avLst/>
              <a:gdLst/>
              <a:ahLst/>
              <a:cxnLst/>
              <a:rect l="l" t="t" r="r" b="b"/>
              <a:pathLst>
                <a:path w="963309" h="359022">
                  <a:moveTo>
                    <a:pt x="497613" y="6985"/>
                  </a:moveTo>
                  <a:lnTo>
                    <a:pt x="960108" y="347280"/>
                  </a:lnTo>
                  <a:cubicBezTo>
                    <a:pt x="962371" y="348946"/>
                    <a:pt x="963309" y="351877"/>
                    <a:pt x="962433" y="354547"/>
                  </a:cubicBezTo>
                  <a:cubicBezTo>
                    <a:pt x="961556" y="357217"/>
                    <a:pt x="959064" y="359022"/>
                    <a:pt x="956254" y="359022"/>
                  </a:cubicBezTo>
                  <a:lnTo>
                    <a:pt x="7056" y="359022"/>
                  </a:lnTo>
                  <a:cubicBezTo>
                    <a:pt x="4245" y="359022"/>
                    <a:pt x="1753" y="357217"/>
                    <a:pt x="876" y="354547"/>
                  </a:cubicBezTo>
                  <a:cubicBezTo>
                    <a:pt x="0" y="351877"/>
                    <a:pt x="938" y="348946"/>
                    <a:pt x="3201" y="347280"/>
                  </a:cubicBezTo>
                  <a:lnTo>
                    <a:pt x="465696" y="6985"/>
                  </a:lnTo>
                  <a:cubicBezTo>
                    <a:pt x="475189" y="0"/>
                    <a:pt x="488120" y="0"/>
                    <a:pt x="497613" y="6985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54504" y="111747"/>
              <a:ext cx="679816" cy="226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85479" y="5466676"/>
            <a:ext cx="10155420" cy="3324312"/>
            <a:chOff x="0" y="0"/>
            <a:chExt cx="988823" cy="323685"/>
          </a:xfrm>
        </p:grpSpPr>
        <p:sp>
          <p:nvSpPr>
            <p:cNvPr id="6" name="Freeform 6"/>
            <p:cNvSpPr/>
            <p:nvPr/>
          </p:nvSpPr>
          <p:spPr>
            <a:xfrm>
              <a:off x="12894" y="4099"/>
              <a:ext cx="963036" cy="319586"/>
            </a:xfrm>
            <a:custGeom>
              <a:avLst/>
              <a:gdLst/>
              <a:ahLst/>
              <a:cxnLst/>
              <a:rect l="l" t="t" r="r" b="b"/>
              <a:pathLst>
                <a:path w="963036" h="319586">
                  <a:moveTo>
                    <a:pt x="497463" y="6340"/>
                  </a:moveTo>
                  <a:lnTo>
                    <a:pt x="959984" y="309147"/>
                  </a:lnTo>
                  <a:cubicBezTo>
                    <a:pt x="962087" y="310523"/>
                    <a:pt x="963036" y="313118"/>
                    <a:pt x="962317" y="315527"/>
                  </a:cubicBezTo>
                  <a:cubicBezTo>
                    <a:pt x="961599" y="317935"/>
                    <a:pt x="959384" y="319586"/>
                    <a:pt x="956870" y="319586"/>
                  </a:cubicBezTo>
                  <a:lnTo>
                    <a:pt x="6165" y="319586"/>
                  </a:lnTo>
                  <a:cubicBezTo>
                    <a:pt x="3651" y="319586"/>
                    <a:pt x="1436" y="317935"/>
                    <a:pt x="718" y="315527"/>
                  </a:cubicBezTo>
                  <a:cubicBezTo>
                    <a:pt x="0" y="313118"/>
                    <a:pt x="948" y="310523"/>
                    <a:pt x="3051" y="309147"/>
                  </a:cubicBezTo>
                  <a:lnTo>
                    <a:pt x="465572" y="6340"/>
                  </a:lnTo>
                  <a:cubicBezTo>
                    <a:pt x="475257" y="0"/>
                    <a:pt x="487778" y="0"/>
                    <a:pt x="497463" y="634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54504" y="93132"/>
              <a:ext cx="679816" cy="207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68387" y="4488859"/>
            <a:ext cx="8645402" cy="2639973"/>
            <a:chOff x="0" y="0"/>
            <a:chExt cx="3202001" cy="9777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2001" cy="977768"/>
            </a:xfrm>
            <a:custGeom>
              <a:avLst/>
              <a:gdLst/>
              <a:ahLst/>
              <a:cxnLst/>
              <a:rect l="l" t="t" r="r" b="b"/>
              <a:pathLst>
                <a:path w="3202001" h="977768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950903"/>
                  </a:lnTo>
                  <a:cubicBezTo>
                    <a:pt x="3202001" y="958028"/>
                    <a:pt x="3199170" y="964861"/>
                    <a:pt x="3194132" y="969899"/>
                  </a:cubicBezTo>
                  <a:cubicBezTo>
                    <a:pt x="3189094" y="974937"/>
                    <a:pt x="3182261" y="977768"/>
                    <a:pt x="3175136" y="977768"/>
                  </a:cubicBezTo>
                  <a:lnTo>
                    <a:pt x="26865" y="977768"/>
                  </a:lnTo>
                  <a:cubicBezTo>
                    <a:pt x="12028" y="977768"/>
                    <a:pt x="0" y="965740"/>
                    <a:pt x="0" y="950903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295F6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2001" cy="1034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8387" y="1448257"/>
            <a:ext cx="8645402" cy="2645773"/>
            <a:chOff x="0" y="0"/>
            <a:chExt cx="3202001" cy="9799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02001" cy="979916"/>
            </a:xfrm>
            <a:custGeom>
              <a:avLst/>
              <a:gdLst/>
              <a:ahLst/>
              <a:cxnLst/>
              <a:rect l="l" t="t" r="r" b="b"/>
              <a:pathLst>
                <a:path w="3202001" h="979916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953051"/>
                  </a:lnTo>
                  <a:cubicBezTo>
                    <a:pt x="3202001" y="967888"/>
                    <a:pt x="3189973" y="979916"/>
                    <a:pt x="3175136" y="979916"/>
                  </a:cubicBezTo>
                  <a:lnTo>
                    <a:pt x="26865" y="979916"/>
                  </a:lnTo>
                  <a:cubicBezTo>
                    <a:pt x="19740" y="979916"/>
                    <a:pt x="12907" y="977086"/>
                    <a:pt x="7869" y="972047"/>
                  </a:cubicBezTo>
                  <a:cubicBezTo>
                    <a:pt x="2830" y="967009"/>
                    <a:pt x="0" y="960176"/>
                    <a:pt x="0" y="953051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202001" cy="1037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51783" y="503377"/>
            <a:ext cx="6918177" cy="55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Backward Compatibility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8410" y="1709721"/>
            <a:ext cx="3491665" cy="2072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8"/>
              </a:lnSpc>
            </a:pPr>
            <a:r>
              <a:rPr lang="en-US" sz="166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Fallback to Non-Semantic Tags:</a:t>
            </a:r>
          </a:p>
          <a:p>
            <a:pPr algn="l">
              <a:lnSpc>
                <a:spcPts val="2328"/>
              </a:lnSpc>
            </a:pPr>
            <a:r>
              <a:rPr lang="en-US" sz="1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a user views a page with &lt;section&gt; tags in a legacy browser, they will still see the content, but without the semantic benefits that newer browsers provide.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8410" y="4916006"/>
            <a:ext cx="3789430" cy="1738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0"/>
              </a:lnSpc>
            </a:pPr>
            <a:r>
              <a:rPr lang="en-US" sz="175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Graceful Degradation</a:t>
            </a:r>
          </a:p>
          <a:p>
            <a:pPr algn="l">
              <a:lnSpc>
                <a:spcPts val="2302"/>
              </a:lnSpc>
            </a:pPr>
            <a:r>
              <a:rPr lang="en-US" sz="164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 an older browser encounters the &lt;section&gt; tag, it may ignore it but will still render the content inside, allowing users to access the information.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51980" y="5219893"/>
            <a:ext cx="3711209" cy="116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6"/>
              </a:lnSpc>
            </a:pPr>
            <a:r>
              <a:rPr lang="en-US" sz="1750" b="1" dirty="0">
                <a:solidFill>
                  <a:srgbClr val="FFFFFF"/>
                </a:solidFill>
                <a:latin typeface="Poppins Bold"/>
                <a:cs typeface="Poppins Bold"/>
                <a:sym typeface="Poppins Bold"/>
              </a:rPr>
              <a:t>Styling and Scripting</a:t>
            </a:r>
          </a:p>
          <a:p>
            <a:pPr algn="l">
              <a:lnSpc>
                <a:spcPts val="2276"/>
              </a:lnSpc>
            </a:pPr>
            <a:r>
              <a:rPr lang="en-US" sz="162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Styles (CSS) and scripts (JavaScript) can still target &lt;section&gt; elements. </a:t>
            </a:r>
          </a:p>
        </p:txBody>
      </p:sp>
      <p:sp>
        <p:nvSpPr>
          <p:cNvPr id="18" name="AutoShape 18"/>
          <p:cNvSpPr/>
          <p:nvPr/>
        </p:nvSpPr>
        <p:spPr>
          <a:xfrm flipV="1">
            <a:off x="4905375" y="2032327"/>
            <a:ext cx="0" cy="1525905"/>
          </a:xfrm>
          <a:prstGeom prst="line">
            <a:avLst/>
          </a:prstGeom>
          <a:ln w="28575" cap="rnd">
            <a:solidFill>
              <a:srgbClr val="FFC6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4862512" y="5057775"/>
            <a:ext cx="0" cy="1525905"/>
          </a:xfrm>
          <a:prstGeom prst="line">
            <a:avLst/>
          </a:prstGeom>
          <a:ln w="28575" cap="rnd">
            <a:solidFill>
              <a:srgbClr val="FFC6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 rot="-5399999">
            <a:off x="8089426" y="632200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251980" y="1923072"/>
            <a:ext cx="3583209" cy="1460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2328"/>
              </a:lnSpc>
              <a:spcBef>
                <a:spcPct val="0"/>
              </a:spcBef>
            </a:pPr>
            <a:r>
              <a:rPr lang="en-US" sz="1663" b="1" u="none" strike="noStrike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JavaScript Interactions:</a:t>
            </a:r>
          </a:p>
          <a:p>
            <a:pPr marL="0" lvl="1" indent="0" algn="l">
              <a:lnSpc>
                <a:spcPts val="2328"/>
              </a:lnSpc>
              <a:spcBef>
                <a:spcPct val="0"/>
              </a:spcBef>
            </a:pPr>
            <a:r>
              <a:rPr lang="en-US" sz="1663" b="1" u="none" strike="noStrike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</a:t>
            </a:r>
            <a:r>
              <a:rPr lang="en-US" sz="1663" u="none" strike="noStrik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 modern browsers this supports. but in older browsers,  the tag is ignored but any scripts targeting &lt;section&gt; will not have an effect.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399999">
            <a:off x="7892231" y="5594143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40661" y="3416593"/>
            <a:ext cx="3847088" cy="2182932"/>
            <a:chOff x="0" y="0"/>
            <a:chExt cx="812800" cy="461203"/>
          </a:xfrm>
        </p:grpSpPr>
        <p:sp>
          <p:nvSpPr>
            <p:cNvPr id="4" name="Freeform 4"/>
            <p:cNvSpPr/>
            <p:nvPr/>
          </p:nvSpPr>
          <p:spPr>
            <a:xfrm>
              <a:off x="25925" y="22724"/>
              <a:ext cx="760950" cy="438479"/>
            </a:xfrm>
            <a:custGeom>
              <a:avLst/>
              <a:gdLst/>
              <a:ahLst/>
              <a:cxnLst/>
              <a:rect l="l" t="t" r="r" b="b"/>
              <a:pathLst>
                <a:path w="760950" h="438479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02003" y="939832"/>
            <a:ext cx="771111" cy="796424"/>
            <a:chOff x="0" y="0"/>
            <a:chExt cx="285597" cy="2949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5597" cy="294972"/>
            </a:xfrm>
            <a:custGeom>
              <a:avLst/>
              <a:gdLst/>
              <a:ahLst/>
              <a:cxnLst/>
              <a:rect l="l" t="t" r="r" b="b"/>
              <a:pathLst>
                <a:path w="285597" h="294972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-4218239" y="4465615"/>
            <a:ext cx="8436479" cy="4236130"/>
            <a:chOff x="0" y="0"/>
            <a:chExt cx="812800" cy="408124"/>
          </a:xfrm>
        </p:grpSpPr>
        <p:sp>
          <p:nvSpPr>
            <p:cNvPr id="10" name="Freeform 10"/>
            <p:cNvSpPr/>
            <p:nvPr/>
          </p:nvSpPr>
          <p:spPr>
            <a:xfrm>
              <a:off x="12662" y="9531"/>
              <a:ext cx="787475" cy="398592"/>
            </a:xfrm>
            <a:custGeom>
              <a:avLst/>
              <a:gdLst/>
              <a:ahLst/>
              <a:cxnLst/>
              <a:rect l="l" t="t" r="r" b="b"/>
              <a:pathLst>
                <a:path w="787475" h="398592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73114" y="3101190"/>
            <a:ext cx="6007372" cy="129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686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 rot="-10800000">
            <a:off x="2926080" y="564585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334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 Bold</vt:lpstr>
      <vt:lpstr>Oswald Bold</vt:lpstr>
      <vt:lpstr>Calibri</vt:lpstr>
      <vt:lpstr>Arial</vt:lpstr>
      <vt:lpstr>Oswald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Career Development Presentation</dc:title>
  <dc:creator>Ismail Hossain</dc:creator>
  <cp:lastModifiedBy>Ismail Hossain</cp:lastModifiedBy>
  <cp:revision>2</cp:revision>
  <dcterms:created xsi:type="dcterms:W3CDTF">2006-08-16T00:00:00Z</dcterms:created>
  <dcterms:modified xsi:type="dcterms:W3CDTF">2024-10-29T07:51:22Z</dcterms:modified>
  <dc:identifier>DAGUwRMHJU8</dc:identifier>
</cp:coreProperties>
</file>