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315200" cx="97536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Oswald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2525629" y="5499754"/>
            <a:ext cx="8523485" cy="3336860"/>
            <a:chOff x="13923" y="5557"/>
            <a:chExt cx="1027620" cy="402303"/>
          </a:xfrm>
        </p:grpSpPr>
        <p:sp>
          <p:nvSpPr>
            <p:cNvPr id="85" name="Google Shape;85;p13"/>
            <p:cNvSpPr/>
            <p:nvPr/>
          </p:nvSpPr>
          <p:spPr>
            <a:xfrm>
              <a:off x="13923" y="5557"/>
              <a:ext cx="1027620" cy="402303"/>
            </a:xfrm>
            <a:custGeom>
              <a:rect b="b" l="l" r="r" t="t"/>
              <a:pathLst>
                <a:path extrusionOk="0" h="402303" w="1027620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2674523" y="2752371"/>
            <a:ext cx="4404554" cy="1155002"/>
            <a:chOff x="0" y="-57150"/>
            <a:chExt cx="2446537" cy="641553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2446537" cy="584403"/>
            </a:xfrm>
            <a:custGeom>
              <a:rect b="b" l="l" r="r" t="t"/>
              <a:pathLst>
                <a:path extrusionOk="0" h="584403" w="2446537">
                  <a:moveTo>
                    <a:pt x="175771" y="0"/>
                  </a:moveTo>
                  <a:lnTo>
                    <a:pt x="2270766" y="0"/>
                  </a:lnTo>
                  <a:cubicBezTo>
                    <a:pt x="2317384" y="0"/>
                    <a:pt x="2362092" y="18519"/>
                    <a:pt x="2395055" y="51482"/>
                  </a:cubicBezTo>
                  <a:cubicBezTo>
                    <a:pt x="2428018" y="84445"/>
                    <a:pt x="2446537" y="129153"/>
                    <a:pt x="2446537" y="175771"/>
                  </a:cubicBezTo>
                  <a:lnTo>
                    <a:pt x="2446537" y="408633"/>
                  </a:lnTo>
                  <a:cubicBezTo>
                    <a:pt x="2446537" y="455250"/>
                    <a:pt x="2428018" y="499958"/>
                    <a:pt x="2395055" y="532921"/>
                  </a:cubicBezTo>
                  <a:cubicBezTo>
                    <a:pt x="2362092" y="565885"/>
                    <a:pt x="2317384" y="584403"/>
                    <a:pt x="2270766" y="584403"/>
                  </a:cubicBezTo>
                  <a:lnTo>
                    <a:pt x="175771" y="584403"/>
                  </a:lnTo>
                  <a:cubicBezTo>
                    <a:pt x="129153" y="584403"/>
                    <a:pt x="84445" y="565885"/>
                    <a:pt x="51482" y="532921"/>
                  </a:cubicBezTo>
                  <a:cubicBezTo>
                    <a:pt x="18519" y="499958"/>
                    <a:pt x="0" y="455250"/>
                    <a:pt x="0" y="408633"/>
                  </a:cubicBezTo>
                  <a:lnTo>
                    <a:pt x="0" y="175771"/>
                  </a:lnTo>
                  <a:cubicBezTo>
                    <a:pt x="0" y="129153"/>
                    <a:pt x="18519" y="84445"/>
                    <a:pt x="51482" y="51482"/>
                  </a:cubicBezTo>
                  <a:cubicBezTo>
                    <a:pt x="84445" y="18519"/>
                    <a:pt x="129153" y="0"/>
                    <a:pt x="175771" y="0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57150"/>
              <a:ext cx="2446537" cy="641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75" lIns="24075" spcFirstLastPara="1" rIns="24075" wrap="square" tIns="24075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HTML5  Tag: Section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7746" y="4708046"/>
            <a:ext cx="7524334" cy="1522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5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Md. Mahfuz Ibne Ali Ayon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5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BSSE 1421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5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Mohammad Ismail Hossain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5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BSSE 1433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 rot="-5400000">
            <a:off x="7699598" y="137513"/>
            <a:ext cx="3217443" cy="1816835"/>
            <a:chOff x="29151" y="24845"/>
            <a:chExt cx="754497" cy="426052"/>
          </a:xfrm>
        </p:grpSpPr>
        <p:sp>
          <p:nvSpPr>
            <p:cNvPr id="92" name="Google Shape;92;p13"/>
            <p:cNvSpPr/>
            <p:nvPr/>
          </p:nvSpPr>
          <p:spPr>
            <a:xfrm>
              <a:off x="29151" y="24845"/>
              <a:ext cx="754497" cy="426052"/>
            </a:xfrm>
            <a:custGeom>
              <a:rect b="b" l="l" r="r" t="t"/>
              <a:pathLst>
                <a:path extrusionOk="0" h="426052" w="754497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 rot="5400000">
            <a:off x="-2721432" y="3569833"/>
            <a:ext cx="5400514" cy="3251337"/>
            <a:chOff x="17065" y="15868"/>
            <a:chExt cx="651105" cy="391992"/>
          </a:xfrm>
        </p:grpSpPr>
        <p:sp>
          <p:nvSpPr>
            <p:cNvPr id="95" name="Google Shape;95;p13"/>
            <p:cNvSpPr/>
            <p:nvPr/>
          </p:nvSpPr>
          <p:spPr>
            <a:xfrm>
              <a:off x="17065" y="15868"/>
              <a:ext cx="651105" cy="391992"/>
            </a:xfrm>
            <a:custGeom>
              <a:rect b="b" l="l" r="r" t="t"/>
              <a:pathLst>
                <a:path extrusionOk="0" h="391992" w="651105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 rot="-5399999">
            <a:off x="783235" y="679805"/>
            <a:ext cx="628818" cy="732248"/>
          </a:xfrm>
          <a:custGeom>
            <a:rect b="b" l="l" r="r" t="t"/>
            <a:pathLst>
              <a:path extrusionOk="0"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 rot="-5399999">
            <a:off x="8341547" y="5896014"/>
            <a:ext cx="628818" cy="732248"/>
          </a:xfrm>
          <a:custGeom>
            <a:rect b="b" l="l" r="r" t="t"/>
            <a:pathLst>
              <a:path extrusionOk="0"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/>
          <p:nvPr/>
        </p:nvSpPr>
        <p:spPr>
          <a:xfrm rot="2469640">
            <a:off x="8114523" y="3036802"/>
            <a:ext cx="3901440" cy="170245"/>
          </a:xfrm>
          <a:custGeom>
            <a:rect b="b" l="l" r="r" t="t"/>
            <a:pathLst>
              <a:path extrusionOk="0"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3"/>
          <p:cNvGrpSpPr/>
          <p:nvPr/>
        </p:nvGrpSpPr>
        <p:grpSpPr>
          <a:xfrm>
            <a:off x="1463768" y="5901295"/>
            <a:ext cx="528080" cy="682385"/>
            <a:chOff x="0" y="-57150"/>
            <a:chExt cx="195585" cy="252735"/>
          </a:xfrm>
        </p:grpSpPr>
        <p:sp>
          <p:nvSpPr>
            <p:cNvPr id="101" name="Google Shape;101;p13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3"/>
          <p:cNvSpPr txBox="1"/>
          <p:nvPr/>
        </p:nvSpPr>
        <p:spPr>
          <a:xfrm>
            <a:off x="2490892" y="1622152"/>
            <a:ext cx="4771815" cy="4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CSE 502: Web Technology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8758040" y="2870197"/>
            <a:ext cx="528080" cy="682385"/>
            <a:chOff x="0" y="-57150"/>
            <a:chExt cx="195585" cy="252735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5404220" y="3355022"/>
            <a:ext cx="8698759" cy="4520565"/>
            <a:chOff x="11866" y="9272"/>
            <a:chExt cx="1312750" cy="682209"/>
          </a:xfrm>
        </p:grpSpPr>
        <p:sp>
          <p:nvSpPr>
            <p:cNvPr id="112" name="Google Shape;112;p14"/>
            <p:cNvSpPr/>
            <p:nvPr/>
          </p:nvSpPr>
          <p:spPr>
            <a:xfrm>
              <a:off x="11866" y="9272"/>
              <a:ext cx="1312750" cy="682209"/>
            </a:xfrm>
            <a:custGeom>
              <a:rect b="b" l="l" r="r" t="t"/>
              <a:pathLst>
                <a:path extrusionOk="0"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/>
          <p:nvPr/>
        </p:nvSpPr>
        <p:spPr>
          <a:xfrm rot="-5399999">
            <a:off x="783235" y="679805"/>
            <a:ext cx="628818" cy="732248"/>
          </a:xfrm>
          <a:custGeom>
            <a:rect b="b" l="l" r="r" t="t"/>
            <a:pathLst>
              <a:path extrusionOk="0"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4"/>
          <p:cNvSpPr/>
          <p:nvPr/>
        </p:nvSpPr>
        <p:spPr>
          <a:xfrm rot="8002392">
            <a:off x="3764214" y="6711043"/>
            <a:ext cx="3901440" cy="170245"/>
          </a:xfrm>
          <a:custGeom>
            <a:rect b="b" l="l" r="r" t="t"/>
            <a:pathLst>
              <a:path extrusionOk="0"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6" name="Google Shape;116;p14"/>
          <p:cNvGrpSpPr/>
          <p:nvPr/>
        </p:nvGrpSpPr>
        <p:grpSpPr>
          <a:xfrm>
            <a:off x="8494000" y="5901295"/>
            <a:ext cx="528080" cy="682385"/>
            <a:chOff x="0" y="-57150"/>
            <a:chExt cx="195585" cy="252735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7541191" y="525972"/>
            <a:ext cx="1905618" cy="1905618"/>
          </a:xfrm>
          <a:custGeom>
            <a:rect b="b" l="l" r="r" t="t"/>
            <a:pathLst>
              <a:path extrusionOk="0" h="1905618" w="1905618">
                <a:moveTo>
                  <a:pt x="0" y="0"/>
                </a:moveTo>
                <a:lnTo>
                  <a:pt x="1905618" y="0"/>
                </a:lnTo>
                <a:lnTo>
                  <a:pt x="1905618" y="1905618"/>
                </a:lnTo>
                <a:lnTo>
                  <a:pt x="0" y="1905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4"/>
          <p:cNvSpPr txBox="1"/>
          <p:nvPr/>
        </p:nvSpPr>
        <p:spPr>
          <a:xfrm>
            <a:off x="731520" y="1785794"/>
            <a:ext cx="6429629" cy="645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What is Section Element?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731520" y="3051205"/>
            <a:ext cx="6809671" cy="253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12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The &lt;section&gt; element is designed to represent a standalone section within a document. It often contains related content with a common theme, making it ideal for dividing up content into logical blocks. Unlike a &lt;div&gt;, which is purely a generic container with no meaning, &lt;section&gt; gives semantic meaning to the content it wraps, signaling to the browser and search engines that the enclosed content is related.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1046330" y="817245"/>
            <a:ext cx="7222259" cy="55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How does Section Tag Work 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3078550" y="4136554"/>
            <a:ext cx="11984113" cy="4059837"/>
            <a:chOff x="10638" y="3504"/>
            <a:chExt cx="1315205" cy="445550"/>
          </a:xfrm>
        </p:grpSpPr>
        <p:sp>
          <p:nvSpPr>
            <p:cNvPr id="128" name="Google Shape;128;p15"/>
            <p:cNvSpPr/>
            <p:nvPr/>
          </p:nvSpPr>
          <p:spPr>
            <a:xfrm>
              <a:off x="10638" y="3504"/>
              <a:ext cx="1315205" cy="445550"/>
            </a:xfrm>
            <a:custGeom>
              <a:rect b="b" l="l" r="r" t="t"/>
              <a:pathLst>
                <a:path extrusionOk="0" h="445550" w="1315205">
                  <a:moveTo>
                    <a:pt x="670794" y="5361"/>
                  </a:moveTo>
                  <a:lnTo>
                    <a:pt x="1312652" y="436685"/>
                  </a:lnTo>
                  <a:cubicBezTo>
                    <a:pt x="1314421" y="437874"/>
                    <a:pt x="1315206" y="440079"/>
                    <a:pt x="1314584" y="442118"/>
                  </a:cubicBezTo>
                  <a:cubicBezTo>
                    <a:pt x="1313963" y="444157"/>
                    <a:pt x="1312082" y="445550"/>
                    <a:pt x="1309951" y="445550"/>
                  </a:cubicBezTo>
                  <a:lnTo>
                    <a:pt x="5255" y="445550"/>
                  </a:lnTo>
                  <a:cubicBezTo>
                    <a:pt x="3124" y="445550"/>
                    <a:pt x="1243" y="444157"/>
                    <a:pt x="622" y="442118"/>
                  </a:cubicBezTo>
                  <a:cubicBezTo>
                    <a:pt x="0" y="440079"/>
                    <a:pt x="784" y="437874"/>
                    <a:pt x="2553" y="436685"/>
                  </a:cubicBezTo>
                  <a:lnTo>
                    <a:pt x="644411" y="5361"/>
                  </a:lnTo>
                  <a:cubicBezTo>
                    <a:pt x="652389" y="0"/>
                    <a:pt x="662817" y="0"/>
                    <a:pt x="670794" y="5361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08825" y="151339"/>
              <a:ext cx="918831" cy="26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731520" y="2066368"/>
            <a:ext cx="8290560" cy="4517312"/>
            <a:chOff x="0" y="-57150"/>
            <a:chExt cx="3070578" cy="1673079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3070578" cy="1615929"/>
            </a:xfrm>
            <a:custGeom>
              <a:rect b="b" l="l" r="r" t="t"/>
              <a:pathLst>
                <a:path extrusionOk="0" h="1615929" w="3070578">
                  <a:moveTo>
                    <a:pt x="28015" y="0"/>
                  </a:moveTo>
                  <a:lnTo>
                    <a:pt x="3042563" y="0"/>
                  </a:lnTo>
                  <a:cubicBezTo>
                    <a:pt x="3049993" y="0"/>
                    <a:pt x="3057119" y="2952"/>
                    <a:pt x="3062372" y="8205"/>
                  </a:cubicBezTo>
                  <a:cubicBezTo>
                    <a:pt x="3067626" y="13459"/>
                    <a:pt x="3070578" y="20585"/>
                    <a:pt x="3070578" y="28015"/>
                  </a:cubicBezTo>
                  <a:lnTo>
                    <a:pt x="3070578" y="1587914"/>
                  </a:lnTo>
                  <a:cubicBezTo>
                    <a:pt x="3070578" y="1595344"/>
                    <a:pt x="3067626" y="1602470"/>
                    <a:pt x="3062372" y="1607723"/>
                  </a:cubicBezTo>
                  <a:cubicBezTo>
                    <a:pt x="3057119" y="1612977"/>
                    <a:pt x="3049993" y="1615929"/>
                    <a:pt x="3042563" y="1615929"/>
                  </a:cubicBezTo>
                  <a:lnTo>
                    <a:pt x="28015" y="1615929"/>
                  </a:lnTo>
                  <a:cubicBezTo>
                    <a:pt x="20585" y="1615929"/>
                    <a:pt x="13459" y="1612977"/>
                    <a:pt x="8205" y="1607723"/>
                  </a:cubicBezTo>
                  <a:cubicBezTo>
                    <a:pt x="2952" y="1602470"/>
                    <a:pt x="0" y="1595344"/>
                    <a:pt x="0" y="158791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-57150"/>
              <a:ext cx="3070578" cy="1673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5"/>
          <p:cNvSpPr txBox="1"/>
          <p:nvPr/>
        </p:nvSpPr>
        <p:spPr>
          <a:xfrm>
            <a:off x="1799821" y="2883363"/>
            <a:ext cx="6862446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Organizes Content: </a:t>
            </a:r>
            <a:r>
              <a:rPr b="0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Browser understands that each &lt;section&gt; represents a distinct part of the page, aiding in both readability and navigation.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1799821" y="4637155"/>
            <a:ext cx="6862446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Applies Default Styling</a:t>
            </a:r>
            <a:r>
              <a:rPr b="0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: &lt;section&gt; elements are block-level, so they will appear one below the other, taking up full width.</a:t>
            </a: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1046330" y="2786208"/>
            <a:ext cx="528080" cy="682385"/>
            <a:chOff x="0" y="-57150"/>
            <a:chExt cx="195585" cy="252735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1046330" y="4540000"/>
            <a:ext cx="528080" cy="682385"/>
            <a:chOff x="0" y="-57150"/>
            <a:chExt cx="195585" cy="252735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1046330" y="817245"/>
            <a:ext cx="7222259" cy="55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How does Section Tag Work </a:t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3078550" y="4136554"/>
            <a:ext cx="11984113" cy="4059837"/>
            <a:chOff x="10638" y="3504"/>
            <a:chExt cx="1315205" cy="445550"/>
          </a:xfrm>
        </p:grpSpPr>
        <p:sp>
          <p:nvSpPr>
            <p:cNvPr id="147" name="Google Shape;147;p16"/>
            <p:cNvSpPr/>
            <p:nvPr/>
          </p:nvSpPr>
          <p:spPr>
            <a:xfrm>
              <a:off x="10638" y="3504"/>
              <a:ext cx="1315205" cy="445550"/>
            </a:xfrm>
            <a:custGeom>
              <a:rect b="b" l="l" r="r" t="t"/>
              <a:pathLst>
                <a:path extrusionOk="0" h="445550" w="1315205">
                  <a:moveTo>
                    <a:pt x="670794" y="5361"/>
                  </a:moveTo>
                  <a:lnTo>
                    <a:pt x="1312652" y="436685"/>
                  </a:lnTo>
                  <a:cubicBezTo>
                    <a:pt x="1314421" y="437874"/>
                    <a:pt x="1315206" y="440079"/>
                    <a:pt x="1314584" y="442118"/>
                  </a:cubicBezTo>
                  <a:cubicBezTo>
                    <a:pt x="1313963" y="444157"/>
                    <a:pt x="1312082" y="445550"/>
                    <a:pt x="1309951" y="445550"/>
                  </a:cubicBezTo>
                  <a:lnTo>
                    <a:pt x="5255" y="445550"/>
                  </a:lnTo>
                  <a:cubicBezTo>
                    <a:pt x="3124" y="445550"/>
                    <a:pt x="1243" y="444157"/>
                    <a:pt x="622" y="442118"/>
                  </a:cubicBezTo>
                  <a:cubicBezTo>
                    <a:pt x="0" y="440079"/>
                    <a:pt x="784" y="437874"/>
                    <a:pt x="2553" y="436685"/>
                  </a:cubicBezTo>
                  <a:lnTo>
                    <a:pt x="644411" y="5361"/>
                  </a:lnTo>
                  <a:cubicBezTo>
                    <a:pt x="652389" y="0"/>
                    <a:pt x="662817" y="0"/>
                    <a:pt x="670794" y="5361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208825" y="151339"/>
              <a:ext cx="918831" cy="26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731520" y="2066368"/>
            <a:ext cx="8290560" cy="4517312"/>
            <a:chOff x="0" y="-57150"/>
            <a:chExt cx="3070578" cy="1673079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0"/>
              <a:ext cx="3070578" cy="1615929"/>
            </a:xfrm>
            <a:custGeom>
              <a:rect b="b" l="l" r="r" t="t"/>
              <a:pathLst>
                <a:path extrusionOk="0" h="1615929" w="3070578">
                  <a:moveTo>
                    <a:pt x="28015" y="0"/>
                  </a:moveTo>
                  <a:lnTo>
                    <a:pt x="3042563" y="0"/>
                  </a:lnTo>
                  <a:cubicBezTo>
                    <a:pt x="3049993" y="0"/>
                    <a:pt x="3057119" y="2952"/>
                    <a:pt x="3062372" y="8205"/>
                  </a:cubicBezTo>
                  <a:cubicBezTo>
                    <a:pt x="3067626" y="13459"/>
                    <a:pt x="3070578" y="20585"/>
                    <a:pt x="3070578" y="28015"/>
                  </a:cubicBezTo>
                  <a:lnTo>
                    <a:pt x="3070578" y="1587914"/>
                  </a:lnTo>
                  <a:cubicBezTo>
                    <a:pt x="3070578" y="1595344"/>
                    <a:pt x="3067626" y="1602470"/>
                    <a:pt x="3062372" y="1607723"/>
                  </a:cubicBezTo>
                  <a:cubicBezTo>
                    <a:pt x="3057119" y="1612977"/>
                    <a:pt x="3049993" y="1615929"/>
                    <a:pt x="3042563" y="1615929"/>
                  </a:cubicBezTo>
                  <a:lnTo>
                    <a:pt x="28015" y="1615929"/>
                  </a:lnTo>
                  <a:cubicBezTo>
                    <a:pt x="20585" y="1615929"/>
                    <a:pt x="13459" y="1612977"/>
                    <a:pt x="8205" y="1607723"/>
                  </a:cubicBezTo>
                  <a:cubicBezTo>
                    <a:pt x="2952" y="1602470"/>
                    <a:pt x="0" y="1595344"/>
                    <a:pt x="0" y="158791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0" y="-57150"/>
              <a:ext cx="3070578" cy="1673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6"/>
          <p:cNvSpPr txBox="1"/>
          <p:nvPr/>
        </p:nvSpPr>
        <p:spPr>
          <a:xfrm>
            <a:off x="1799821" y="2883363"/>
            <a:ext cx="6862446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Accessibility Benefits: </a:t>
            </a:r>
            <a:r>
              <a:rPr b="0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Screen readers recognize these sections as thematic groupings, allowing users to navigate efficiently.</a:t>
            </a:r>
            <a:endParaRPr/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0707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799821" y="4684858"/>
            <a:ext cx="6862446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SEO Benefits: </a:t>
            </a:r>
            <a:r>
              <a:rPr b="0" i="0" lang="en-US" sz="1999" u="none" cap="none" strike="noStrike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rPr>
              <a:t>Search engines index each &lt;section&gt; individually, allowing content to rank more accurately for relevant searches.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046330" y="2786208"/>
            <a:ext cx="528080" cy="682385"/>
            <a:chOff x="0" y="-57150"/>
            <a:chExt cx="195585" cy="252735"/>
          </a:xfrm>
        </p:grpSpPr>
        <p:sp>
          <p:nvSpPr>
            <p:cNvPr id="155" name="Google Shape;155;p16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1046330" y="4587703"/>
            <a:ext cx="528080" cy="682385"/>
            <a:chOff x="0" y="-57150"/>
            <a:chExt cx="195585" cy="252735"/>
          </a:xfrm>
        </p:grpSpPr>
        <p:sp>
          <p:nvSpPr>
            <p:cNvPr id="158" name="Google Shape;158;p16"/>
            <p:cNvSpPr/>
            <p:nvPr/>
          </p:nvSpPr>
          <p:spPr>
            <a:xfrm>
              <a:off x="0" y="0"/>
              <a:ext cx="195585" cy="195585"/>
            </a:xfrm>
            <a:custGeom>
              <a:rect b="b" l="l" r="r" t="t"/>
              <a:pathLst>
                <a:path extrusionOk="0"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-5400000">
            <a:off x="8679550" y="2574501"/>
            <a:ext cx="2154225" cy="1254058"/>
            <a:chOff x="41563" y="36430"/>
            <a:chExt cx="729674" cy="424772"/>
          </a:xfrm>
        </p:grpSpPr>
        <p:sp>
          <p:nvSpPr>
            <p:cNvPr id="165" name="Google Shape;165;p17"/>
            <p:cNvSpPr/>
            <p:nvPr/>
          </p:nvSpPr>
          <p:spPr>
            <a:xfrm>
              <a:off x="41563" y="36430"/>
              <a:ext cx="729674" cy="424772"/>
            </a:xfrm>
            <a:custGeom>
              <a:rect b="b" l="l" r="r" t="t"/>
              <a:pathLst>
                <a:path extrusionOk="0"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 rot="5400000">
            <a:off x="-1080174" y="2574501"/>
            <a:ext cx="2154225" cy="1254058"/>
            <a:chOff x="41563" y="36430"/>
            <a:chExt cx="729674" cy="424772"/>
          </a:xfrm>
        </p:grpSpPr>
        <p:sp>
          <p:nvSpPr>
            <p:cNvPr id="168" name="Google Shape;168;p17"/>
            <p:cNvSpPr/>
            <p:nvPr/>
          </p:nvSpPr>
          <p:spPr>
            <a:xfrm>
              <a:off x="41563" y="36430"/>
              <a:ext cx="729674" cy="424772"/>
            </a:xfrm>
            <a:custGeom>
              <a:rect b="b" l="l" r="r" t="t"/>
              <a:pathLst>
                <a:path extrusionOk="0"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731520" y="6836250"/>
            <a:ext cx="8290560" cy="1591117"/>
            <a:chOff x="0" y="-19050"/>
            <a:chExt cx="4605043" cy="883796"/>
          </a:xfrm>
        </p:grpSpPr>
        <p:sp>
          <p:nvSpPr>
            <p:cNvPr id="171" name="Google Shape;171;p17"/>
            <p:cNvSpPr/>
            <p:nvPr/>
          </p:nvSpPr>
          <p:spPr>
            <a:xfrm>
              <a:off x="0" y="0"/>
              <a:ext cx="4605043" cy="864746"/>
            </a:xfrm>
            <a:custGeom>
              <a:rect b="b" l="l" r="r" t="t"/>
              <a:pathLst>
                <a:path extrusionOk="0"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75" lIns="24075" spcFirstLastPara="1" rIns="24075" wrap="square" tIns="24075">
              <a:noAutofit/>
            </a:bodyPr>
            <a:lstStyle/>
            <a:p>
              <a:pPr indent="0" lvl="0" marL="0" marR="0" rtl="0" algn="ctr">
                <a:lnSpc>
                  <a:spcPct val="10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/>
          <p:nvPr/>
        </p:nvSpPr>
        <p:spPr>
          <a:xfrm rot="10800000">
            <a:off x="2926080" y="1831465"/>
            <a:ext cx="3901440" cy="170245"/>
          </a:xfrm>
          <a:custGeom>
            <a:rect b="b" l="l" r="r" t="t"/>
            <a:pathLst>
              <a:path extrusionOk="0"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17"/>
          <p:cNvSpPr txBox="1"/>
          <p:nvPr/>
        </p:nvSpPr>
        <p:spPr>
          <a:xfrm>
            <a:off x="1064894" y="817245"/>
            <a:ext cx="7623812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Sample code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68" y="2370135"/>
            <a:ext cx="8200864" cy="368690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 rot="-5400000">
            <a:off x="8679550" y="2574501"/>
            <a:ext cx="2154225" cy="1254058"/>
            <a:chOff x="41563" y="36430"/>
            <a:chExt cx="729674" cy="424772"/>
          </a:xfrm>
        </p:grpSpPr>
        <p:sp>
          <p:nvSpPr>
            <p:cNvPr id="181" name="Google Shape;181;p18"/>
            <p:cNvSpPr/>
            <p:nvPr/>
          </p:nvSpPr>
          <p:spPr>
            <a:xfrm>
              <a:off x="41563" y="36430"/>
              <a:ext cx="729674" cy="424772"/>
            </a:xfrm>
            <a:custGeom>
              <a:rect b="b" l="l" r="r" t="t"/>
              <a:pathLst>
                <a:path extrusionOk="0"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 rot="5400000">
            <a:off x="-1080174" y="2574501"/>
            <a:ext cx="2154225" cy="1254058"/>
            <a:chOff x="41563" y="36430"/>
            <a:chExt cx="729674" cy="424772"/>
          </a:xfrm>
        </p:grpSpPr>
        <p:sp>
          <p:nvSpPr>
            <p:cNvPr id="184" name="Google Shape;184;p18"/>
            <p:cNvSpPr/>
            <p:nvPr/>
          </p:nvSpPr>
          <p:spPr>
            <a:xfrm>
              <a:off x="41563" y="36430"/>
              <a:ext cx="729674" cy="424772"/>
            </a:xfrm>
            <a:custGeom>
              <a:rect b="b" l="l" r="r" t="t"/>
              <a:pathLst>
                <a:path extrusionOk="0" h="424772" w="729674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731520" y="6836250"/>
            <a:ext cx="8290560" cy="1591117"/>
            <a:chOff x="0" y="-19050"/>
            <a:chExt cx="4605043" cy="883796"/>
          </a:xfrm>
        </p:grpSpPr>
        <p:sp>
          <p:nvSpPr>
            <p:cNvPr id="187" name="Google Shape;187;p18"/>
            <p:cNvSpPr/>
            <p:nvPr/>
          </p:nvSpPr>
          <p:spPr>
            <a:xfrm>
              <a:off x="0" y="0"/>
              <a:ext cx="4605043" cy="864746"/>
            </a:xfrm>
            <a:custGeom>
              <a:rect b="b" l="l" r="r" t="t"/>
              <a:pathLst>
                <a:path extrusionOk="0" h="864746" w="4605043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75" lIns="24075" spcFirstLastPara="1" rIns="24075" wrap="square" tIns="24075">
              <a:noAutofit/>
            </a:bodyPr>
            <a:lstStyle/>
            <a:p>
              <a:pPr indent="0" lvl="0" marL="0" marR="0" rtl="0" algn="ctr">
                <a:lnSpc>
                  <a:spcPct val="10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/>
          <p:nvPr/>
        </p:nvSpPr>
        <p:spPr>
          <a:xfrm rot="10800000">
            <a:off x="2926080" y="1831465"/>
            <a:ext cx="3901440" cy="170245"/>
          </a:xfrm>
          <a:custGeom>
            <a:rect b="b" l="l" r="r" t="t"/>
            <a:pathLst>
              <a:path extrusionOk="0"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8"/>
          <p:cNvSpPr txBox="1"/>
          <p:nvPr/>
        </p:nvSpPr>
        <p:spPr>
          <a:xfrm>
            <a:off x="1064894" y="817245"/>
            <a:ext cx="7623812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68" y="2154110"/>
            <a:ext cx="8200866" cy="406410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9"/>
          <p:cNvGrpSpPr/>
          <p:nvPr/>
        </p:nvGrpSpPr>
        <p:grpSpPr>
          <a:xfrm rot="10800000">
            <a:off x="3279262" y="-798632"/>
            <a:ext cx="9516898" cy="3546915"/>
            <a:chOff x="12757" y="4757"/>
            <a:chExt cx="963309" cy="359022"/>
          </a:xfrm>
        </p:grpSpPr>
        <p:sp>
          <p:nvSpPr>
            <p:cNvPr id="197" name="Google Shape;197;p19"/>
            <p:cNvSpPr/>
            <p:nvPr/>
          </p:nvSpPr>
          <p:spPr>
            <a:xfrm>
              <a:off x="12757" y="4757"/>
              <a:ext cx="963309" cy="359022"/>
            </a:xfrm>
            <a:custGeom>
              <a:rect b="b" l="l" r="r" t="t"/>
              <a:pathLst>
                <a:path extrusionOk="0" h="359022" w="963309">
                  <a:moveTo>
                    <a:pt x="497613" y="6985"/>
                  </a:moveTo>
                  <a:lnTo>
                    <a:pt x="960108" y="347280"/>
                  </a:lnTo>
                  <a:cubicBezTo>
                    <a:pt x="962371" y="348946"/>
                    <a:pt x="963309" y="351877"/>
                    <a:pt x="962433" y="354547"/>
                  </a:cubicBezTo>
                  <a:cubicBezTo>
                    <a:pt x="961556" y="357217"/>
                    <a:pt x="959064" y="359022"/>
                    <a:pt x="956254" y="359022"/>
                  </a:cubicBezTo>
                  <a:lnTo>
                    <a:pt x="7056" y="359022"/>
                  </a:lnTo>
                  <a:cubicBezTo>
                    <a:pt x="4245" y="359022"/>
                    <a:pt x="1753" y="357217"/>
                    <a:pt x="876" y="354547"/>
                  </a:cubicBezTo>
                  <a:cubicBezTo>
                    <a:pt x="0" y="351877"/>
                    <a:pt x="938" y="348946"/>
                    <a:pt x="3201" y="347280"/>
                  </a:cubicBezTo>
                  <a:lnTo>
                    <a:pt x="465696" y="6985"/>
                  </a:lnTo>
                  <a:cubicBezTo>
                    <a:pt x="475189" y="0"/>
                    <a:pt x="488120" y="0"/>
                    <a:pt x="497613" y="698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154504" y="111747"/>
              <a:ext cx="679816" cy="226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9"/>
          <p:cNvGrpSpPr/>
          <p:nvPr/>
        </p:nvGrpSpPr>
        <p:grpSpPr>
          <a:xfrm>
            <a:off x="4017903" y="5508774"/>
            <a:ext cx="9890582" cy="3282214"/>
            <a:chOff x="12894" y="4099"/>
            <a:chExt cx="963036" cy="319586"/>
          </a:xfrm>
        </p:grpSpPr>
        <p:sp>
          <p:nvSpPr>
            <p:cNvPr id="200" name="Google Shape;200;p19"/>
            <p:cNvSpPr/>
            <p:nvPr/>
          </p:nvSpPr>
          <p:spPr>
            <a:xfrm>
              <a:off x="12894" y="4099"/>
              <a:ext cx="963036" cy="319586"/>
            </a:xfrm>
            <a:custGeom>
              <a:rect b="b" l="l" r="r" t="t"/>
              <a:pathLst>
                <a:path extrusionOk="0" h="319586" w="963036">
                  <a:moveTo>
                    <a:pt x="497463" y="6340"/>
                  </a:moveTo>
                  <a:lnTo>
                    <a:pt x="959984" y="309147"/>
                  </a:lnTo>
                  <a:cubicBezTo>
                    <a:pt x="962087" y="310523"/>
                    <a:pt x="963036" y="313118"/>
                    <a:pt x="962317" y="315527"/>
                  </a:cubicBezTo>
                  <a:cubicBezTo>
                    <a:pt x="961599" y="317935"/>
                    <a:pt x="959384" y="319586"/>
                    <a:pt x="956870" y="319586"/>
                  </a:cubicBezTo>
                  <a:lnTo>
                    <a:pt x="6165" y="319586"/>
                  </a:lnTo>
                  <a:cubicBezTo>
                    <a:pt x="3651" y="319586"/>
                    <a:pt x="1436" y="317935"/>
                    <a:pt x="718" y="315527"/>
                  </a:cubicBezTo>
                  <a:cubicBezTo>
                    <a:pt x="0" y="313118"/>
                    <a:pt x="948" y="310523"/>
                    <a:pt x="3051" y="309147"/>
                  </a:cubicBezTo>
                  <a:lnTo>
                    <a:pt x="465572" y="6340"/>
                  </a:lnTo>
                  <a:cubicBezTo>
                    <a:pt x="475257" y="0"/>
                    <a:pt x="487778" y="0"/>
                    <a:pt x="497463" y="6340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154504" y="93132"/>
              <a:ext cx="679816" cy="207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568387" y="4334554"/>
            <a:ext cx="8645402" cy="2794278"/>
            <a:chOff x="0" y="-57150"/>
            <a:chExt cx="3202001" cy="1034918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0"/>
              <a:ext cx="3202001" cy="977768"/>
            </a:xfrm>
            <a:custGeom>
              <a:rect b="b" l="l" r="r" t="t"/>
              <a:pathLst>
                <a:path extrusionOk="0" h="977768" w="3202001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950903"/>
                  </a:lnTo>
                  <a:cubicBezTo>
                    <a:pt x="3202001" y="958028"/>
                    <a:pt x="3199170" y="964861"/>
                    <a:pt x="3194132" y="969899"/>
                  </a:cubicBezTo>
                  <a:cubicBezTo>
                    <a:pt x="3189094" y="974937"/>
                    <a:pt x="3182261" y="977768"/>
                    <a:pt x="3175136" y="977768"/>
                  </a:cubicBezTo>
                  <a:lnTo>
                    <a:pt x="26865" y="977768"/>
                  </a:lnTo>
                  <a:cubicBezTo>
                    <a:pt x="12028" y="977768"/>
                    <a:pt x="0" y="965740"/>
                    <a:pt x="0" y="950903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295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0" y="-57150"/>
              <a:ext cx="3202001" cy="103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568387" y="1293952"/>
            <a:ext cx="8645402" cy="2800078"/>
            <a:chOff x="0" y="-57150"/>
            <a:chExt cx="3202001" cy="1037066"/>
          </a:xfrm>
        </p:grpSpPr>
        <p:sp>
          <p:nvSpPr>
            <p:cNvPr id="206" name="Google Shape;206;p19"/>
            <p:cNvSpPr/>
            <p:nvPr/>
          </p:nvSpPr>
          <p:spPr>
            <a:xfrm>
              <a:off x="0" y="0"/>
              <a:ext cx="3202001" cy="979916"/>
            </a:xfrm>
            <a:custGeom>
              <a:rect b="b" l="l" r="r" t="t"/>
              <a:pathLst>
                <a:path extrusionOk="0" h="979916" w="3202001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953051"/>
                  </a:lnTo>
                  <a:cubicBezTo>
                    <a:pt x="3202001" y="967888"/>
                    <a:pt x="3189973" y="979916"/>
                    <a:pt x="3175136" y="979916"/>
                  </a:cubicBezTo>
                  <a:lnTo>
                    <a:pt x="26865" y="979916"/>
                  </a:lnTo>
                  <a:cubicBezTo>
                    <a:pt x="19740" y="979916"/>
                    <a:pt x="12907" y="977086"/>
                    <a:pt x="7869" y="972047"/>
                  </a:cubicBezTo>
                  <a:cubicBezTo>
                    <a:pt x="2830" y="967009"/>
                    <a:pt x="0" y="960176"/>
                    <a:pt x="0" y="953051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0" y="-57150"/>
              <a:ext cx="3202001" cy="103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1851783" y="503377"/>
            <a:ext cx="6918177" cy="55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Backward Compatibility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918410" y="1709721"/>
            <a:ext cx="3491665" cy="2072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Fallback to Non-Semantic Tags:</a:t>
            </a:r>
            <a:endParaRPr/>
          </a:p>
          <a:p>
            <a:pPr indent="0" lvl="0" marL="0" marR="0" rtl="0" algn="l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a user views a page with &lt;section&gt; tags in a legacy browser, they will still see the content, but without the semantic benefits that newer browsers provide.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918410" y="4916006"/>
            <a:ext cx="3789430" cy="1738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Graceful Degradation</a:t>
            </a:r>
            <a:endParaRPr/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4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If an older browser encounters the &lt;section&gt; tag, it may ignore it but will still render the content inside, allowing users to access the information.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5251980" y="5219893"/>
            <a:ext cx="3711209" cy="1164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Styling and Scripting</a:t>
            </a:r>
            <a:endParaRPr/>
          </a:p>
          <a:p>
            <a:pPr indent="0" lvl="0" marL="0" marR="0" rtl="0" algn="l">
              <a:lnSpc>
                <a:spcPct val="1400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Styles (CSS) and scripts (JavaScript) can still target &lt;section&gt; elements. </a:t>
            </a:r>
            <a:endParaRPr/>
          </a:p>
        </p:txBody>
      </p:sp>
      <p:cxnSp>
        <p:nvCxnSpPr>
          <p:cNvPr id="212" name="Google Shape;212;p19"/>
          <p:cNvCxnSpPr/>
          <p:nvPr/>
        </p:nvCxnSpPr>
        <p:spPr>
          <a:xfrm rot="10800000">
            <a:off x="4905375" y="2032327"/>
            <a:ext cx="0" cy="1525905"/>
          </a:xfrm>
          <a:prstGeom prst="straightConnector1">
            <a:avLst/>
          </a:prstGeom>
          <a:noFill/>
          <a:ln cap="rnd" cmpd="sng" w="28575">
            <a:solidFill>
              <a:srgbClr val="FFC61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9"/>
          <p:cNvCxnSpPr/>
          <p:nvPr/>
        </p:nvCxnSpPr>
        <p:spPr>
          <a:xfrm rot="10800000">
            <a:off x="4862512" y="5057775"/>
            <a:ext cx="0" cy="1525905"/>
          </a:xfrm>
          <a:prstGeom prst="straightConnector1">
            <a:avLst/>
          </a:prstGeom>
          <a:noFill/>
          <a:ln cap="rnd" cmpd="sng" w="28575">
            <a:solidFill>
              <a:srgbClr val="FFC61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9"/>
          <p:cNvSpPr/>
          <p:nvPr/>
        </p:nvSpPr>
        <p:spPr>
          <a:xfrm rot="-5399999">
            <a:off x="8089426" y="632200"/>
            <a:ext cx="628818" cy="732248"/>
          </a:xfrm>
          <a:custGeom>
            <a:rect b="b" l="l" r="r" t="t"/>
            <a:pathLst>
              <a:path extrusionOk="0"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9"/>
          <p:cNvSpPr txBox="1"/>
          <p:nvPr/>
        </p:nvSpPr>
        <p:spPr>
          <a:xfrm>
            <a:off x="5251980" y="1923072"/>
            <a:ext cx="3583209" cy="1460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Interactions:</a:t>
            </a:r>
            <a:endParaRPr/>
          </a:p>
          <a:p>
            <a:pPr indent="0" lvl="1" marL="0" marR="0" rtl="0" algn="l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en-US" sz="1662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 modern browsers this supports. but in older browsers,  the tag is ignored but any scripts targeting &lt;section&gt; will not have an effect.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 rot="-5399999">
            <a:off x="7892231" y="5594143"/>
            <a:ext cx="628818" cy="732248"/>
          </a:xfrm>
          <a:custGeom>
            <a:rect b="b" l="l" r="r" t="t"/>
            <a:pathLst>
              <a:path extrusionOk="0" h="732248" w="62881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1" name="Google Shape;221;p20"/>
          <p:cNvGrpSpPr/>
          <p:nvPr/>
        </p:nvGrpSpPr>
        <p:grpSpPr>
          <a:xfrm rot="-5400000">
            <a:off x="7717145" y="3470371"/>
            <a:ext cx="3601675" cy="2075376"/>
            <a:chOff x="25925" y="22724"/>
            <a:chExt cx="760950" cy="438479"/>
          </a:xfrm>
        </p:grpSpPr>
        <p:sp>
          <p:nvSpPr>
            <p:cNvPr id="222" name="Google Shape;222;p20"/>
            <p:cNvSpPr/>
            <p:nvPr/>
          </p:nvSpPr>
          <p:spPr>
            <a:xfrm>
              <a:off x="25925" y="22724"/>
              <a:ext cx="760950" cy="438479"/>
            </a:xfrm>
            <a:custGeom>
              <a:rect b="b" l="l" r="r" t="t"/>
              <a:pathLst>
                <a:path extrusionOk="0" h="438479" w="760950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20"/>
          <p:cNvGrpSpPr/>
          <p:nvPr/>
        </p:nvGrpSpPr>
        <p:grpSpPr>
          <a:xfrm>
            <a:off x="1102003" y="785527"/>
            <a:ext cx="771111" cy="950729"/>
            <a:chOff x="0" y="-57150"/>
            <a:chExt cx="285597" cy="352122"/>
          </a:xfrm>
        </p:grpSpPr>
        <p:sp>
          <p:nvSpPr>
            <p:cNvPr id="225" name="Google Shape;225;p20"/>
            <p:cNvSpPr/>
            <p:nvPr/>
          </p:nvSpPr>
          <p:spPr>
            <a:xfrm>
              <a:off x="0" y="0"/>
              <a:ext cx="285597" cy="294972"/>
            </a:xfrm>
            <a:custGeom>
              <a:rect b="b" l="l" r="r" t="t"/>
              <a:pathLst>
                <a:path extrusionOk="0" h="294972" w="285597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 txBox="1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rot="5400000">
            <a:off x="-4136267" y="4515079"/>
            <a:ext cx="8173617" cy="4137192"/>
            <a:chOff x="12662" y="9531"/>
            <a:chExt cx="787475" cy="398592"/>
          </a:xfrm>
        </p:grpSpPr>
        <p:sp>
          <p:nvSpPr>
            <p:cNvPr id="228" name="Google Shape;228;p20"/>
            <p:cNvSpPr/>
            <p:nvPr/>
          </p:nvSpPr>
          <p:spPr>
            <a:xfrm>
              <a:off x="12662" y="9531"/>
              <a:ext cx="787475" cy="398592"/>
            </a:xfrm>
            <a:custGeom>
              <a:rect b="b" l="l" r="r" t="t"/>
              <a:pathLst>
                <a:path extrusionOk="0" h="398592" w="787475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1873114" y="3101190"/>
            <a:ext cx="6007372" cy="1293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86" u="none" cap="none" strike="noStrike">
                <a:solidFill>
                  <a:srgbClr val="070707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rot="10800000">
            <a:off x="2926080" y="5645858"/>
            <a:ext cx="3901440" cy="170245"/>
          </a:xfrm>
          <a:custGeom>
            <a:rect b="b" l="l" r="r" t="t"/>
            <a:pathLst>
              <a:path extrusionOk="0"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