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92" r:id="rId3"/>
    <p:sldId id="291" r:id="rId4"/>
    <p:sldId id="294" r:id="rId5"/>
    <p:sldId id="296" r:id="rId6"/>
    <p:sldId id="298" r:id="rId7"/>
    <p:sldId id="295" r:id="rId8"/>
    <p:sldId id="297" r:id="rId9"/>
    <p:sldId id="29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2FB86F-D8EF-4348-AE2A-EFC23CAE9D2E}">
          <p14:sldIdLst>
            <p14:sldId id="256"/>
            <p14:sldId id="292"/>
            <p14:sldId id="291"/>
            <p14:sldId id="294"/>
            <p14:sldId id="296"/>
            <p14:sldId id="298"/>
            <p14:sldId id="295"/>
            <p14:sldId id="297"/>
            <p14:sldId id="29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4F3-3D17-4651-B607-12F5E26150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A3A2-2601-4703-AABF-38632286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894-F18A-4999-BFE2-5BBA9F09195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lain.xyz/blog/graphics-debugging" TargetMode="External"/><Relationship Id="rId2" Type="http://schemas.openxmlformats.org/officeDocument/2006/relationships/hyperlink" Target="https://fullsail.zoom.us/rec/share/s89hxMYU7woZdb4kgHdBjq3afq5K9IwiIjSWQhp-AZ3SCUKCDjjJsqxx8PxTINiV.--x2qJi8AzgK4j-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leg-vorontsov.com/?p=42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2D7A-BFC8-457A-BCD5-7CA5AAA3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&amp; Shader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C9CD-A1FC-4A1E-87B0-ADDBA4B4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3DCC </a:t>
            </a:r>
            <a:r>
              <a:rPr lang="en-US" dirty="0"/>
              <a:t>DAY2</a:t>
            </a:r>
          </a:p>
        </p:txBody>
      </p:sp>
    </p:spTree>
    <p:extLst>
      <p:ext uri="{BB962C8B-B14F-4D97-AF65-F5344CB8AC3E}">
        <p14:creationId xmlns:p14="http://schemas.microsoft.com/office/powerpoint/2010/main" val="15591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C84CFB-6C02-4BE5-AF90-C4905B58DA0E}"/>
              </a:ext>
            </a:extLst>
          </p:cNvPr>
          <p:cNvSpPr/>
          <p:nvPr/>
        </p:nvSpPr>
        <p:spPr>
          <a:xfrm>
            <a:off x="3971803" y="205040"/>
            <a:ext cx="4248393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8756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741EA3-1E12-6F6E-6C22-9BC073BA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210" r="5815" b="-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3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78522E-21B4-4B96-BB17-1F2532D2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DEMO: Where is the debug output?</a:t>
            </a:r>
          </a:p>
        </p:txBody>
      </p:sp>
    </p:spTree>
    <p:extLst>
      <p:ext uri="{BB962C8B-B14F-4D97-AF65-F5344CB8AC3E}">
        <p14:creationId xmlns:p14="http://schemas.microsoft.com/office/powerpoint/2010/main" val="21087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" name="Group 7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89" name="Rectangle 127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78522E-21B4-4B96-BB17-1F2532D2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DEMO: LETS USE RENDERDOC</a:t>
            </a:r>
          </a:p>
        </p:txBody>
      </p:sp>
      <p:sp useBgFill="1">
        <p:nvSpPr>
          <p:cNvPr id="188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DF512-8CD3-46FC-82F2-681D7391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5" y="1271406"/>
            <a:ext cx="10266669" cy="23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81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4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D017C5-69E1-D3D4-C7BE-DF8B5B7B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COMMON API AGNOSTIC PITFALLS</a:t>
            </a:r>
          </a:p>
        </p:txBody>
      </p:sp>
      <p:pic>
        <p:nvPicPr>
          <p:cNvPr id="1034" name="Picture 10" descr="Common mobile web development pitfalls - Paul Bakaus' blog">
            <a:extLst>
              <a:ext uri="{FF2B5EF4-FFF2-40B4-BE49-F238E27FC236}">
                <a16:creationId xmlns:a16="http://schemas.microsoft.com/office/drawing/2014/main" id="{39CEFD5B-64AC-83F8-A24A-BD7B9953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503" y="1754552"/>
            <a:ext cx="3525628" cy="309489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4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B7E7-CA13-5AA7-4E00-279600D0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THE CONSOLE/OUTPUT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B82D-EC76-7A54-AEA1-A2CB3E54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can’t figure out what an error means, that doesn’t mean you should ignore it. Its ok to ask each other what they mean!</a:t>
            </a:r>
          </a:p>
          <a:p>
            <a:r>
              <a:rPr lang="en-US" dirty="0"/>
              <a:t>Eventually you will begin to understand them, but until then web search and discussion will help! (ask in our Discord channel)</a:t>
            </a:r>
          </a:p>
          <a:p>
            <a:r>
              <a:rPr lang="en-US" dirty="0"/>
              <a:t>This doesn’t mean people can fix your code for you, we can just help you understand what is wrong so </a:t>
            </a:r>
            <a:r>
              <a:rPr lang="en-US" u="sng" dirty="0"/>
              <a:t>YOU</a:t>
            </a:r>
            <a:r>
              <a:rPr lang="en-US" dirty="0"/>
              <a:t> can fix it.</a:t>
            </a:r>
          </a:p>
        </p:txBody>
      </p:sp>
    </p:spTree>
    <p:extLst>
      <p:ext uri="{BB962C8B-B14F-4D97-AF65-F5344CB8AC3E}">
        <p14:creationId xmlns:p14="http://schemas.microsoft.com/office/powerpoint/2010/main" val="272748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42C-4FEE-47C7-897A-1CF74BB9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 DEFAULT TO </a:t>
            </a:r>
            <a:r>
              <a:rPr lang="en-US" u="sng" dirty="0"/>
              <a:t>COLUMN MAJOR</a:t>
            </a:r>
            <a:r>
              <a:rPr lang="en-US" dirty="0"/>
              <a:t> MATRICIES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9DC7-EF2E-B99A-A804-7D0A0365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everything seems right but nothing shows up this could be why.</a:t>
            </a:r>
          </a:p>
          <a:p>
            <a:r>
              <a:rPr lang="en-US" dirty="0"/>
              <a:t>Many CPU math libraries are ROW MAJOR. (ex: Gateware, DirectXMath)</a:t>
            </a:r>
          </a:p>
          <a:p>
            <a:r>
              <a:rPr lang="en-US" dirty="0"/>
              <a:t>This means after you send a matrix to the GPU everything gets mixed up.</a:t>
            </a:r>
          </a:p>
          <a:p>
            <a:r>
              <a:rPr lang="en-US" dirty="0"/>
              <a:t>There are three common solutions:</a:t>
            </a:r>
          </a:p>
          <a:p>
            <a:pPr lvl="1"/>
            <a:r>
              <a:rPr lang="en-US" dirty="0"/>
              <a:t>Use special commands in the </a:t>
            </a:r>
            <a:r>
              <a:rPr lang="en-US" u="sng" dirty="0"/>
              <a:t>shader language</a:t>
            </a:r>
            <a:r>
              <a:rPr lang="en-US" dirty="0"/>
              <a:t> to switch them to ROW MAJOR.</a:t>
            </a:r>
          </a:p>
          <a:p>
            <a:pPr lvl="1"/>
            <a:r>
              <a:rPr lang="en-US" dirty="0"/>
              <a:t>Mathematically </a:t>
            </a:r>
            <a:r>
              <a:rPr lang="en-US" u="sng" dirty="0"/>
              <a:t>Transpose</a:t>
            </a:r>
            <a:r>
              <a:rPr lang="en-US" dirty="0"/>
              <a:t> a copy of your matrix data before you send it.</a:t>
            </a:r>
          </a:p>
          <a:p>
            <a:pPr lvl="1"/>
            <a:r>
              <a:rPr lang="en-US" u="sng" dirty="0"/>
              <a:t>Reverse</a:t>
            </a:r>
            <a:r>
              <a:rPr lang="en-US" dirty="0"/>
              <a:t> the order or multiplication in the shader. (Ex: Projection * View * World * pos)  </a:t>
            </a:r>
          </a:p>
        </p:txBody>
      </p:sp>
    </p:spTree>
    <p:extLst>
      <p:ext uri="{BB962C8B-B14F-4D97-AF65-F5344CB8AC3E}">
        <p14:creationId xmlns:p14="http://schemas.microsoft.com/office/powerpoint/2010/main" val="168928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87DB-9E62-4D28-305B-32BEC98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STD library VECTOR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90A5-0715-F4B9-D10B-250BD2A9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At some point you're probably going to want to use std::vector for data.</a:t>
            </a:r>
          </a:p>
          <a:p>
            <a:r>
              <a:rPr lang="en-US" dirty="0"/>
              <a:t>It’s a useful and convenient data structure </a:t>
            </a:r>
            <a:r>
              <a:rPr lang="en-US" u="sng" dirty="0">
                <a:solidFill>
                  <a:srgbClr val="FFC000"/>
                </a:solidFill>
              </a:rPr>
              <a:t>if</a:t>
            </a:r>
            <a:r>
              <a:rPr lang="en-US" dirty="0"/>
              <a:t> you understand how it works.</a:t>
            </a:r>
          </a:p>
          <a:p>
            <a:r>
              <a:rPr lang="en-US" dirty="0"/>
              <a:t>A std::vector is </a:t>
            </a:r>
            <a:r>
              <a:rPr lang="en-US" u="sng" dirty="0"/>
              <a:t>NOT</a:t>
            </a:r>
            <a:r>
              <a:rPr lang="en-US" dirty="0"/>
              <a:t> an array. An std::vector </a:t>
            </a:r>
            <a:r>
              <a:rPr lang="en-US" u="sng" dirty="0"/>
              <a:t>MANAGES</a:t>
            </a:r>
            <a:r>
              <a:rPr lang="en-US" dirty="0"/>
              <a:t> a resizable array.</a:t>
            </a:r>
          </a:p>
          <a:p>
            <a:r>
              <a:rPr lang="en-US" dirty="0"/>
              <a:t>If you treat your std::vector like its a raw array, you will run into problems!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591BB-0968-0446-D90D-88BC5778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5" y="4759166"/>
            <a:ext cx="4990724" cy="14378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858F25-B69B-CF4F-0821-91FE088F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759166"/>
            <a:ext cx="5423756" cy="144020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4" name="Graphic 13" descr="Slippery with solid fill">
            <a:extLst>
              <a:ext uri="{FF2B5EF4-FFF2-40B4-BE49-F238E27FC236}">
                <a16:creationId xmlns:a16="http://schemas.microsoft.com/office/drawing/2014/main" id="{C2E319D8-D5A8-C21E-BC4B-CD65EB0AC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3123" y="4349402"/>
            <a:ext cx="1128702" cy="1128702"/>
          </a:xfrm>
          <a:prstGeom prst="rect">
            <a:avLst/>
          </a:prstGeom>
        </p:spPr>
      </p:pic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74BE8076-EAE4-C000-C533-743A7F0B4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6161" y="4275604"/>
            <a:ext cx="1202500" cy="12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9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551F-6A67-371A-C460-70E08E2E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POTENTIAL OPENGL SPECIFIC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C4F1-C56D-9403-ED5E-0170853E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Debuggable Shaders.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(In RenderDoc anyway)</a:t>
            </a:r>
          </a:p>
          <a:p>
            <a:r>
              <a:rPr lang="en-US" dirty="0"/>
              <a:t>Using Right-Handed coordinates on Left-Handed Data.</a:t>
            </a:r>
          </a:p>
          <a:p>
            <a:r>
              <a:rPr lang="en-US" dirty="0"/>
              <a:t>Reversed matrix multiply order for column major GLSL shaders.</a:t>
            </a:r>
          </a:p>
          <a:p>
            <a:r>
              <a:rPr lang="en-US" dirty="0"/>
              <a:t>Not taking flipped V(</a:t>
            </a:r>
            <a:r>
              <a:rPr lang="en-US" dirty="0" err="1"/>
              <a:t>uv</a:t>
            </a:r>
            <a:r>
              <a:rPr lang="en-US" dirty="0"/>
              <a:t>) coordinates into account from 3D models.</a:t>
            </a:r>
          </a:p>
          <a:p>
            <a:r>
              <a:rPr lang="en-US" dirty="0"/>
              <a:t>By Default, OpenGL does back-face culling on Clockwise Triangles!</a:t>
            </a:r>
          </a:p>
        </p:txBody>
      </p:sp>
    </p:spTree>
    <p:extLst>
      <p:ext uri="{BB962C8B-B14F-4D97-AF65-F5344CB8AC3E}">
        <p14:creationId xmlns:p14="http://schemas.microsoft.com/office/powerpoint/2010/main" val="395983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7999-A05A-555A-66BF-FBA40B28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8B38-3483-9116-5C7C-1A0EDFDF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recording of how to use RenderDoc</a:t>
            </a:r>
            <a:r>
              <a:rPr lang="en-US" u="sng" dirty="0">
                <a:solidFill>
                  <a:srgbClr val="FFC000"/>
                </a:solidFill>
              </a:rPr>
              <a:t>.</a:t>
            </a:r>
          </a:p>
          <a:p>
            <a:pPr lvl="1"/>
            <a:r>
              <a:rPr lang="en-US" dirty="0"/>
              <a:t>Passcode: </a:t>
            </a:r>
            <a:r>
              <a:rPr lang="en-US" dirty="0">
                <a:solidFill>
                  <a:schemeClr val="tx2"/>
                </a:solidFill>
              </a:rPr>
              <a:t>BndU%3u0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RenderDoc is great but it is not your only option!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Did you know you can Analyze your Steam collection?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2145</TotalTime>
  <Words>378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API &amp; Shader Debugging</vt:lpstr>
      <vt:lpstr>DEMO: Where is the debug output?</vt:lpstr>
      <vt:lpstr>DEMO: LETS USE RENDERDOC</vt:lpstr>
      <vt:lpstr>COMMON API AGNOSTIC PITFALLS</vt:lpstr>
      <vt:lpstr>IGNORING THE CONSOLE/OUTPUT WINDOW</vt:lpstr>
      <vt:lpstr>SHADERS DEFAULT TO COLUMN MAJOR MATRICIES</vt:lpstr>
      <vt:lpstr>Incorrect use of STD library VECTOR class</vt:lpstr>
      <vt:lpstr>POTENTIAL OPENGL SPECIFIC issues</vt:lpstr>
      <vt:lpstr>Resources &amp;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graphics hardware</dc:title>
  <dc:creator>Lari Norri</dc:creator>
  <cp:lastModifiedBy>Norri, Lari</cp:lastModifiedBy>
  <cp:revision>103</cp:revision>
  <dcterms:created xsi:type="dcterms:W3CDTF">2021-08-29T16:51:40Z</dcterms:created>
  <dcterms:modified xsi:type="dcterms:W3CDTF">2023-02-26T18:19:10Z</dcterms:modified>
</cp:coreProperties>
</file>