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B55-CC00-4854-903A-8584E0B12356}" type="datetimeFigureOut">
              <a:rPr lang="en-US" smtClean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2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B55-CC00-4854-903A-8584E0B12356}" type="datetimeFigureOut">
              <a:rPr lang="en-US" smtClean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1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B55-CC00-4854-903A-8584E0B12356}" type="datetimeFigureOut">
              <a:rPr lang="en-US" smtClean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0583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B55-CC00-4854-903A-8584E0B12356}" type="datetimeFigureOut">
              <a:rPr lang="en-US" smtClean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05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B55-CC00-4854-903A-8584E0B12356}" type="datetimeFigureOut">
              <a:rPr lang="en-US" smtClean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8072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B55-CC00-4854-903A-8584E0B12356}" type="datetimeFigureOut">
              <a:rPr lang="en-US" smtClean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0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B55-CC00-4854-903A-8584E0B12356}" type="datetimeFigureOut">
              <a:rPr lang="en-US" smtClean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43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B55-CC00-4854-903A-8584E0B12356}" type="datetimeFigureOut">
              <a:rPr lang="en-US" smtClean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B55-CC00-4854-903A-8584E0B12356}" type="datetimeFigureOut">
              <a:rPr lang="en-US" smtClean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B55-CC00-4854-903A-8584E0B12356}" type="datetimeFigureOut">
              <a:rPr lang="en-US" smtClean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6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B55-CC00-4854-903A-8584E0B12356}" type="datetimeFigureOut">
              <a:rPr lang="en-US" smtClean="0"/>
              <a:t>7/30/2022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2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B55-CC00-4854-903A-8584E0B12356}" type="datetimeFigureOut">
              <a:rPr lang="en-US" smtClean="0"/>
              <a:t>7/30/2022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4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B55-CC00-4854-903A-8584E0B12356}" type="datetimeFigureOut">
              <a:rPr lang="en-US" smtClean="0"/>
              <a:t>7/30/2022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0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B55-CC00-4854-903A-8584E0B12356}" type="datetimeFigureOut">
              <a:rPr lang="en-US" smtClean="0"/>
              <a:t>7/30/2022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2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B55-CC00-4854-903A-8584E0B12356}" type="datetimeFigureOut">
              <a:rPr lang="en-US" smtClean="0"/>
              <a:t>7/30/2022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0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0B55-CC00-4854-903A-8584E0B12356}" type="datetimeFigureOut">
              <a:rPr lang="en-US" smtClean="0"/>
              <a:t>7/30/2022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40B55-CC00-4854-903A-8584E0B12356}" type="datetimeFigureOut">
              <a:rPr lang="en-US" smtClean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0F5361-0B32-4459-9086-D603DA03EF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A986-5889-4100-6276-15B5B06EC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050" y="556054"/>
            <a:ext cx="9040969" cy="3374264"/>
          </a:xfrm>
        </p:spPr>
        <p:txBody>
          <a:bodyPr/>
          <a:lstStyle/>
          <a:p>
            <a:pPr algn="l"/>
            <a:r>
              <a:rPr lang="en-US" sz="6000" dirty="0"/>
              <a:t>Arithmetic operations</a:t>
            </a:r>
            <a:br>
              <a:rPr lang="en-US" sz="6000" dirty="0"/>
            </a:br>
            <a:r>
              <a:rPr lang="en-US" sz="6000" dirty="0"/>
              <a:t>                 and </a:t>
            </a:r>
            <a:br>
              <a:rPr lang="en-US" sz="6000" dirty="0"/>
            </a:br>
            <a:r>
              <a:rPr lang="en-US" sz="6000" dirty="0"/>
              <a:t>mathematical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A8DE5-0D5E-CE6D-7B10-D21BA34EF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 Usama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20149E-140A-5580-3E39-B8BDC4E4B4E5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1039806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B639-13B3-9CDA-D713-D215CE8A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218" y="1008845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Arithmetic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DA248-6013-40C7-7BB7-AE611170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900" dirty="0"/>
              <a:t>Many  </a:t>
            </a:r>
            <a:r>
              <a:rPr lang="en-GB" sz="3900" dirty="0">
                <a:solidFill>
                  <a:srgbClr val="FF0000"/>
                </a:solidFill>
              </a:rPr>
              <a:t>operators</a:t>
            </a:r>
            <a:r>
              <a:rPr lang="en-GB" sz="3900" dirty="0"/>
              <a:t> use for manipulating </a:t>
            </a:r>
            <a:r>
              <a:rPr lang="en-GB" sz="3900" dirty="0">
                <a:solidFill>
                  <a:srgbClr val="FF0000"/>
                </a:solidFill>
              </a:rPr>
              <a:t>numeric values</a:t>
            </a:r>
            <a:r>
              <a:rPr lang="en-GB" sz="3900" dirty="0"/>
              <a:t> and performing arithmetic operations.</a:t>
            </a:r>
          </a:p>
          <a:p>
            <a:r>
              <a:rPr lang="en-GB" sz="3900" dirty="0"/>
              <a:t>They totally work on mathematical expressions.</a:t>
            </a:r>
          </a:p>
          <a:p>
            <a:r>
              <a:rPr lang="en-GB" sz="3900" dirty="0"/>
              <a:t>                    4</a:t>
            </a:r>
            <a:r>
              <a:rPr lang="en-GB" sz="3900" dirty="0">
                <a:solidFill>
                  <a:srgbClr val="FF0000"/>
                </a:solidFill>
              </a:rPr>
              <a:t>+</a:t>
            </a:r>
            <a:r>
              <a:rPr lang="en-GB" sz="3900" dirty="0"/>
              <a:t>2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F33B0F-D790-07AC-F1C7-164D2D1C2145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438A3D-26B5-DC6C-3A2C-088583207962}"/>
              </a:ext>
            </a:extLst>
          </p:cNvPr>
          <p:cNvCxnSpPr>
            <a:cxnSpLocks/>
          </p:cNvCxnSpPr>
          <p:nvPr/>
        </p:nvCxnSpPr>
        <p:spPr>
          <a:xfrm>
            <a:off x="4906851" y="5344733"/>
            <a:ext cx="656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09C808-7B6B-8F11-E0B3-438D53D164B1}"/>
              </a:ext>
            </a:extLst>
          </p:cNvPr>
          <p:cNvCxnSpPr/>
          <p:nvPr/>
        </p:nvCxnSpPr>
        <p:spPr>
          <a:xfrm>
            <a:off x="4492581" y="5602310"/>
            <a:ext cx="0" cy="439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A6CF34-8FF1-42A5-C1EE-58F865264753}"/>
              </a:ext>
            </a:extLst>
          </p:cNvPr>
          <p:cNvSpPr/>
          <p:nvPr/>
        </p:nvSpPr>
        <p:spPr>
          <a:xfrm>
            <a:off x="5911403" y="5293217"/>
            <a:ext cx="1068943" cy="3090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5B293A-1F7B-29EC-14F0-DFBC6C4CBA4F}"/>
              </a:ext>
            </a:extLst>
          </p:cNvPr>
          <p:cNvSpPr/>
          <p:nvPr/>
        </p:nvSpPr>
        <p:spPr>
          <a:xfrm>
            <a:off x="3958109" y="6041362"/>
            <a:ext cx="1219197" cy="3090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1736151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C6B9-C436-9F24-CB15-566AA0E2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839788"/>
            <a:ext cx="9703037" cy="1320800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Arithmetic operations operations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8DA468-94E6-D7AB-D4C5-31DF4051E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256296"/>
              </p:ext>
            </p:extLst>
          </p:nvPr>
        </p:nvGraphicFramePr>
        <p:xfrm>
          <a:off x="677863" y="2160588"/>
          <a:ext cx="8596311" cy="3390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183192700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534682504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801511343"/>
                    </a:ext>
                  </a:extLst>
                </a:gridCol>
              </a:tblGrid>
              <a:tr h="5650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Symbol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837769"/>
                  </a:ext>
                </a:extLst>
              </a:tr>
              <a:tr h="5650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Binary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517558"/>
                  </a:ext>
                </a:extLst>
              </a:tr>
              <a:tr h="5650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Subtraction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Binary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766562"/>
                  </a:ext>
                </a:extLst>
              </a:tr>
              <a:tr h="5650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Multiplication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Binary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08364"/>
                  </a:ext>
                </a:extLst>
              </a:tr>
              <a:tr h="5650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Binary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32524"/>
                  </a:ext>
                </a:extLst>
              </a:tr>
              <a:tr h="5650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Modulus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Binary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84945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E8E8E3-F0A7-BE89-5005-26098B939044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1241885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03CB-A325-C24D-1DC1-B3250C6C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428"/>
            <a:ext cx="8596668" cy="1320800"/>
          </a:xfrm>
        </p:spPr>
        <p:txBody>
          <a:bodyPr>
            <a:noAutofit/>
          </a:bodyPr>
          <a:lstStyle/>
          <a:p>
            <a:r>
              <a:rPr lang="en-US" dirty="0"/>
              <a:t>Associativity in arithmetic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A753-02CB-C86E-7610-FDBFBA1F1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endParaRPr lang="en-GB" sz="3600" dirty="0"/>
          </a:p>
          <a:p>
            <a:r>
              <a:rPr lang="en-GB" sz="3600" dirty="0"/>
              <a:t>Example:</a:t>
            </a:r>
          </a:p>
          <a:p>
            <a:r>
              <a:rPr lang="en-GB" sz="3600" dirty="0"/>
              <a:t>2</a:t>
            </a:r>
            <a:r>
              <a:rPr lang="en-GB" sz="3600" dirty="0">
                <a:solidFill>
                  <a:srgbClr val="FF0000"/>
                </a:solidFill>
              </a:rPr>
              <a:t>+</a:t>
            </a:r>
            <a:r>
              <a:rPr lang="en-GB" sz="3600" dirty="0"/>
              <a:t>3</a:t>
            </a:r>
            <a:r>
              <a:rPr lang="en-GB" sz="3600" dirty="0">
                <a:solidFill>
                  <a:srgbClr val="FF0000"/>
                </a:solidFill>
              </a:rPr>
              <a:t>%</a:t>
            </a:r>
            <a:r>
              <a:rPr lang="en-GB" sz="3600" dirty="0"/>
              <a:t>5</a:t>
            </a:r>
            <a:r>
              <a:rPr lang="en-GB" sz="3600" dirty="0">
                <a:solidFill>
                  <a:srgbClr val="FF0000"/>
                </a:solidFill>
              </a:rPr>
              <a:t>/</a:t>
            </a:r>
            <a:r>
              <a:rPr lang="en-GB" sz="3600" dirty="0"/>
              <a:t>6</a:t>
            </a:r>
            <a:r>
              <a:rPr lang="en-GB" sz="3600" dirty="0">
                <a:solidFill>
                  <a:srgbClr val="FF0000"/>
                </a:solidFill>
              </a:rPr>
              <a:t>-</a:t>
            </a:r>
            <a:r>
              <a:rPr lang="en-GB" sz="3600" dirty="0"/>
              <a:t>3</a:t>
            </a:r>
            <a:r>
              <a:rPr lang="en-GB" sz="3600" dirty="0">
                <a:solidFill>
                  <a:srgbClr val="FF0000"/>
                </a:solidFill>
              </a:rPr>
              <a:t>+</a:t>
            </a:r>
            <a:r>
              <a:rPr lang="en-GB" sz="3600" dirty="0"/>
              <a:t>6</a:t>
            </a:r>
            <a:r>
              <a:rPr lang="en-GB" sz="3600" dirty="0">
                <a:solidFill>
                  <a:srgbClr val="FF0000"/>
                </a:solidFill>
              </a:rPr>
              <a:t>*</a:t>
            </a:r>
            <a:r>
              <a:rPr lang="en-GB" sz="3600" dirty="0"/>
              <a:t>5</a:t>
            </a:r>
            <a:r>
              <a:rPr lang="en-GB" sz="3600" dirty="0">
                <a:solidFill>
                  <a:srgbClr val="FF0000"/>
                </a:solidFill>
              </a:rPr>
              <a:t>*</a:t>
            </a:r>
            <a:r>
              <a:rPr lang="en-GB" sz="3600" dirty="0"/>
              <a:t>4</a:t>
            </a:r>
            <a:r>
              <a:rPr lang="en-GB" sz="3600" dirty="0">
                <a:solidFill>
                  <a:srgbClr val="FF0000"/>
                </a:solidFill>
              </a:rPr>
              <a:t>/</a:t>
            </a:r>
            <a:r>
              <a:rPr lang="en-GB" sz="3600" dirty="0"/>
              <a:t>2</a:t>
            </a:r>
            <a:r>
              <a:rPr lang="en-GB" sz="3600" dirty="0">
                <a:solidFill>
                  <a:srgbClr val="FF0000"/>
                </a:solidFill>
              </a:rPr>
              <a:t>+</a:t>
            </a:r>
            <a:r>
              <a:rPr lang="en-GB" sz="3600" dirty="0"/>
              <a:t>3</a:t>
            </a:r>
            <a:endParaRPr lang="en-US" sz="3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9E59F2-CB36-5A08-FA7D-31B0975693FD}"/>
              </a:ext>
            </a:extLst>
          </p:cNvPr>
          <p:cNvCxnSpPr/>
          <p:nvPr/>
        </p:nvCxnSpPr>
        <p:spPr>
          <a:xfrm>
            <a:off x="6645499" y="2160589"/>
            <a:ext cx="22151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3F976F-25C1-D7A6-D0F5-8B86E9253217}"/>
              </a:ext>
            </a:extLst>
          </p:cNvPr>
          <p:cNvCxnSpPr>
            <a:cxnSpLocks/>
          </p:cNvCxnSpPr>
          <p:nvPr/>
        </p:nvCxnSpPr>
        <p:spPr>
          <a:xfrm flipH="1">
            <a:off x="6667028" y="2828143"/>
            <a:ext cx="219363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676DCD-B2EF-842C-2856-0D16B36D5136}"/>
              </a:ext>
            </a:extLst>
          </p:cNvPr>
          <p:cNvCxnSpPr>
            <a:cxnSpLocks/>
          </p:cNvCxnSpPr>
          <p:nvPr/>
        </p:nvCxnSpPr>
        <p:spPr>
          <a:xfrm flipH="1">
            <a:off x="6720657" y="3572972"/>
            <a:ext cx="206484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697884-48FC-2D2E-9ADA-F442760F0F70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  <p:pic>
        <p:nvPicPr>
          <p:cNvPr id="1026" name="Picture 2" descr="Precedence and Associativity of Arithmetic Operators in C Language with  Examples - SillyCodes">
            <a:extLst>
              <a:ext uri="{FF2B5EF4-FFF2-40B4-BE49-F238E27FC236}">
                <a16:creationId xmlns:a16="http://schemas.microsoft.com/office/drawing/2014/main" id="{253D3FD2-5CB5-6360-7DE8-BFE92287D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48" y="1700014"/>
            <a:ext cx="8306873" cy="26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200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B6BD-82DE-356C-E2CC-EF804A96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244" y="648237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Mathematical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398B5-B105-6920-6B01-31A221B30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Arithmetic operations are used to form mathematical expressions</a:t>
            </a:r>
          </a:p>
          <a:p>
            <a:r>
              <a:rPr lang="en-US" sz="2800" dirty="0"/>
              <a:t>Basically mathematical expressions is like an equation in which arithmetic operations used.</a:t>
            </a:r>
          </a:p>
          <a:p>
            <a:r>
              <a:rPr lang="en-US" sz="2800" dirty="0"/>
              <a:t>Every mathematical expression have arithmetic operations 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FF2EB0-59D4-DD24-C686-231681505C32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184721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623A-CBCE-2DDE-B693-CBD8BB1D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53" y="65674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Examples of mathematical expressions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8046-2BE5-2B2A-83EE-7D4F08974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2931" y="2211108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/>
              <a:t>total = cost </a:t>
            </a:r>
            <a:r>
              <a:rPr lang="en-US" sz="3600" dirty="0">
                <a:solidFill>
                  <a:srgbClr val="FF0000"/>
                </a:solidFill>
              </a:rPr>
              <a:t>+</a:t>
            </a:r>
            <a:r>
              <a:rPr lang="en-US" sz="3600" dirty="0"/>
              <a:t> tax;</a:t>
            </a:r>
          </a:p>
          <a:p>
            <a:r>
              <a:rPr lang="en-US" sz="3600" dirty="0"/>
              <a:t>cost = total </a:t>
            </a:r>
            <a:r>
              <a:rPr lang="en-US" sz="3600" dirty="0">
                <a:solidFill>
                  <a:srgbClr val="FF0000"/>
                </a:solidFill>
              </a:rPr>
              <a:t>−</a:t>
            </a:r>
            <a:r>
              <a:rPr lang="en-US" sz="3600" dirty="0"/>
              <a:t> tax;</a:t>
            </a:r>
          </a:p>
          <a:p>
            <a:r>
              <a:rPr lang="en-US" sz="3600" dirty="0"/>
              <a:t>tax = cost </a:t>
            </a:r>
            <a:r>
              <a:rPr lang="en-US" sz="3600" dirty="0">
                <a:solidFill>
                  <a:srgbClr val="FF0000"/>
                </a:solidFill>
              </a:rPr>
              <a:t>*</a:t>
            </a:r>
            <a:r>
              <a:rPr lang="en-US" sz="3600" dirty="0"/>
              <a:t> rate;</a:t>
            </a:r>
          </a:p>
          <a:p>
            <a:r>
              <a:rPr lang="en-US" sz="3600" dirty="0"/>
              <a:t>salePrice = original </a:t>
            </a:r>
            <a:r>
              <a:rPr lang="en-US" sz="3600" dirty="0">
                <a:solidFill>
                  <a:srgbClr val="FF0000"/>
                </a:solidFill>
              </a:rPr>
              <a:t>/</a:t>
            </a:r>
            <a:r>
              <a:rPr lang="en-US" sz="3600" dirty="0"/>
              <a:t> 2;</a:t>
            </a:r>
          </a:p>
          <a:p>
            <a:r>
              <a:rPr lang="en-US" sz="3600" dirty="0"/>
              <a:t>remainder = value </a:t>
            </a:r>
            <a:r>
              <a:rPr lang="en-US" sz="3600" dirty="0">
                <a:solidFill>
                  <a:srgbClr val="FF0000"/>
                </a:solidFill>
              </a:rPr>
              <a:t>%</a:t>
            </a:r>
            <a:r>
              <a:rPr lang="en-US" sz="3600" dirty="0"/>
              <a:t> 3;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EB6782-C2E6-2D61-C002-1E211F1FBEAA}"/>
              </a:ext>
            </a:extLst>
          </p:cNvPr>
          <p:cNvSpPr/>
          <p:nvPr/>
        </p:nvSpPr>
        <p:spPr>
          <a:xfrm>
            <a:off x="6190736" y="5881816"/>
            <a:ext cx="280498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3980657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1232</TotalTime>
  <Words>149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Arithmetic operations                  and  mathematical expressions</vt:lpstr>
      <vt:lpstr>Arithmetic operations</vt:lpstr>
      <vt:lpstr>Arithmetic operations operations </vt:lpstr>
      <vt:lpstr>Associativity in arithmetic operations</vt:lpstr>
      <vt:lpstr>Mathematical expressions</vt:lpstr>
      <vt:lpstr>Examples of mathematical expressions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operations</dc:title>
  <dc:creator>Usama Jutt</dc:creator>
  <cp:lastModifiedBy>Usama Jutt</cp:lastModifiedBy>
  <cp:revision>18</cp:revision>
  <dcterms:created xsi:type="dcterms:W3CDTF">2022-07-23T19:39:44Z</dcterms:created>
  <dcterms:modified xsi:type="dcterms:W3CDTF">2022-07-30T14:21:33Z</dcterms:modified>
</cp:coreProperties>
</file>