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78" d="100"/>
          <a:sy n="78" d="100"/>
        </p:scale>
        <p:origin x="3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795923-30A5-4EF6-8D42-D1F398F61790}"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27430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95923-30A5-4EF6-8D42-D1F398F61790}"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274070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95923-30A5-4EF6-8D42-D1F398F61790}"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2279-EE6B-4466-9E16-9FC62FE009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9881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95923-30A5-4EF6-8D42-D1F398F61790}"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2718426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95923-30A5-4EF6-8D42-D1F398F61790}"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2279-EE6B-4466-9E16-9FC62FE009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7366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95923-30A5-4EF6-8D42-D1F398F61790}"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2022943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95923-30A5-4EF6-8D42-D1F398F61790}"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1677528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95923-30A5-4EF6-8D42-D1F398F61790}"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101350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95923-30A5-4EF6-8D42-D1F398F61790}"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3322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95923-30A5-4EF6-8D42-D1F398F61790}"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42327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95923-30A5-4EF6-8D42-D1F398F61790}"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132028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795923-30A5-4EF6-8D42-D1F398F61790}" type="datetimeFigureOut">
              <a:rPr lang="en-US" smtClean="0"/>
              <a:t>7/30/2022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353625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95923-30A5-4EF6-8D42-D1F398F61790}" type="datetimeFigureOut">
              <a:rPr lang="en-US" smtClean="0"/>
              <a:t>7/30/2022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90696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95923-30A5-4EF6-8D42-D1F398F61790}" type="datetimeFigureOut">
              <a:rPr lang="en-US" smtClean="0"/>
              <a:t>7/30/2022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77453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795923-30A5-4EF6-8D42-D1F398F61790}" type="datetimeFigureOut">
              <a:rPr lang="en-US" smtClean="0"/>
              <a:t>7/30/2022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2279-EE6B-4466-9E16-9FC62FE0091F}" type="slidenum">
              <a:rPr lang="en-US" smtClean="0"/>
              <a:t>‹#›</a:t>
            </a:fld>
            <a:endParaRPr lang="en-US"/>
          </a:p>
        </p:txBody>
      </p:sp>
    </p:spTree>
    <p:extLst>
      <p:ext uri="{BB962C8B-B14F-4D97-AF65-F5344CB8AC3E}">
        <p14:creationId xmlns:p14="http://schemas.microsoft.com/office/powerpoint/2010/main" val="56410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32279-EE6B-4466-9E16-9FC62FE0091F}" type="slidenum">
              <a:rPr lang="en-US" smtClean="0"/>
              <a:t>‹#›</a:t>
            </a:fld>
            <a:endParaRPr lang="en-US"/>
          </a:p>
        </p:txBody>
      </p:sp>
      <p:sp>
        <p:nvSpPr>
          <p:cNvPr id="5" name="Date Placeholder 4"/>
          <p:cNvSpPr>
            <a:spLocks noGrp="1"/>
          </p:cNvSpPr>
          <p:nvPr>
            <p:ph type="dt" sz="half" idx="10"/>
          </p:nvPr>
        </p:nvSpPr>
        <p:spPr/>
        <p:txBody>
          <a:bodyPr/>
          <a:lstStyle/>
          <a:p>
            <a:fld id="{9C795923-30A5-4EF6-8D42-D1F398F61790}" type="datetimeFigureOut">
              <a:rPr lang="en-US" smtClean="0"/>
              <a:t>7/30/2022</a:t>
            </a:fld>
            <a:endParaRPr lang="en-US"/>
          </a:p>
        </p:txBody>
      </p:sp>
    </p:spTree>
    <p:extLst>
      <p:ext uri="{BB962C8B-B14F-4D97-AF65-F5344CB8AC3E}">
        <p14:creationId xmlns:p14="http://schemas.microsoft.com/office/powerpoint/2010/main" val="362289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795923-30A5-4EF6-8D42-D1F398F61790}" type="datetimeFigureOut">
              <a:rPr lang="en-US" smtClean="0"/>
              <a:t>7/30/2022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B32279-EE6B-4466-9E16-9FC62FE0091F}" type="slidenum">
              <a:rPr lang="en-US" smtClean="0"/>
              <a:t>‹#›</a:t>
            </a:fld>
            <a:endParaRPr lang="en-US"/>
          </a:p>
        </p:txBody>
      </p:sp>
    </p:spTree>
    <p:extLst>
      <p:ext uri="{BB962C8B-B14F-4D97-AF65-F5344CB8AC3E}">
        <p14:creationId xmlns:p14="http://schemas.microsoft.com/office/powerpoint/2010/main" val="4223648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D46F-6AE2-04AA-CFF6-A1221FE629D8}"/>
              </a:ext>
            </a:extLst>
          </p:cNvPr>
          <p:cNvSpPr>
            <a:spLocks noGrp="1"/>
          </p:cNvSpPr>
          <p:nvPr>
            <p:ph type="ctrTitle"/>
          </p:nvPr>
        </p:nvSpPr>
        <p:spPr>
          <a:xfrm>
            <a:off x="927518" y="1451497"/>
            <a:ext cx="7766936" cy="1646302"/>
          </a:xfrm>
        </p:spPr>
        <p:txBody>
          <a:bodyPr/>
          <a:lstStyle/>
          <a:p>
            <a:r>
              <a:rPr lang="en-US" sz="8000" dirty="0"/>
              <a:t>The cin object </a:t>
            </a:r>
          </a:p>
        </p:txBody>
      </p:sp>
      <p:sp>
        <p:nvSpPr>
          <p:cNvPr id="3" name="Subtitle 2">
            <a:extLst>
              <a:ext uri="{FF2B5EF4-FFF2-40B4-BE49-F238E27FC236}">
                <a16:creationId xmlns:a16="http://schemas.microsoft.com/office/drawing/2014/main" id="{2E3312FB-9097-8270-80B6-5B3464471DB7}"/>
              </a:ext>
            </a:extLst>
          </p:cNvPr>
          <p:cNvSpPr>
            <a:spLocks noGrp="1"/>
          </p:cNvSpPr>
          <p:nvPr>
            <p:ph type="subTitle" idx="1"/>
          </p:nvPr>
        </p:nvSpPr>
        <p:spPr/>
        <p:txBody>
          <a:bodyPr/>
          <a:lstStyle/>
          <a:p>
            <a:r>
              <a:rPr lang="en-US" dirty="0"/>
              <a:t>By: M Usama</a:t>
            </a:r>
          </a:p>
        </p:txBody>
      </p:sp>
      <p:sp>
        <p:nvSpPr>
          <p:cNvPr id="4" name="Rectangle: Rounded Corners 3">
            <a:extLst>
              <a:ext uri="{FF2B5EF4-FFF2-40B4-BE49-F238E27FC236}">
                <a16:creationId xmlns:a16="http://schemas.microsoft.com/office/drawing/2014/main" id="{3E366A76-0676-D171-FEB1-0DE46FC46668}"/>
              </a:ext>
            </a:extLst>
          </p:cNvPr>
          <p:cNvSpPr/>
          <p:nvPr/>
        </p:nvSpPr>
        <p:spPr>
          <a:xfrm>
            <a:off x="6190736" y="5881816"/>
            <a:ext cx="2804983" cy="420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with MU</a:t>
            </a:r>
          </a:p>
        </p:txBody>
      </p:sp>
    </p:spTree>
    <p:custDataLst>
      <p:tags r:id="rId1"/>
    </p:custDataLst>
    <p:extLst>
      <p:ext uri="{BB962C8B-B14F-4D97-AF65-F5344CB8AC3E}">
        <p14:creationId xmlns:p14="http://schemas.microsoft.com/office/powerpoint/2010/main" val="802922093"/>
      </p:ext>
    </p:extLst>
  </p:cSld>
  <p:clrMapOvr>
    <a:masterClrMapping/>
  </p:clrMapOvr>
  <mc:AlternateContent xmlns:mc="http://schemas.openxmlformats.org/markup-compatibility/2006">
    <mc:Choice xmlns:p14="http://schemas.microsoft.com/office/powerpoint/2010/main" Requires="p14">
      <p:transition spd="slow" p14:dur="2000" advTm="16374"/>
    </mc:Choice>
    <mc:Fallback>
      <p:transition spd="slow" advTm="16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87E9-7B77-9842-D330-71615D6F1DE1}"/>
              </a:ext>
            </a:extLst>
          </p:cNvPr>
          <p:cNvSpPr>
            <a:spLocks noGrp="1"/>
          </p:cNvSpPr>
          <p:nvPr>
            <p:ph type="title"/>
          </p:nvPr>
        </p:nvSpPr>
        <p:spPr>
          <a:xfrm>
            <a:off x="2647802" y="568817"/>
            <a:ext cx="8596668" cy="1320800"/>
          </a:xfrm>
        </p:spPr>
        <p:txBody>
          <a:bodyPr>
            <a:normAutofit/>
          </a:bodyPr>
          <a:lstStyle/>
          <a:p>
            <a:r>
              <a:rPr lang="en-US" sz="6600" dirty="0"/>
              <a:t>Cin object</a:t>
            </a:r>
          </a:p>
        </p:txBody>
      </p:sp>
      <p:sp>
        <p:nvSpPr>
          <p:cNvPr id="3" name="Content Placeholder 2">
            <a:extLst>
              <a:ext uri="{FF2B5EF4-FFF2-40B4-BE49-F238E27FC236}">
                <a16:creationId xmlns:a16="http://schemas.microsoft.com/office/drawing/2014/main" id="{15EEB412-E11F-81AA-E0BC-EDCA66F21432}"/>
              </a:ext>
            </a:extLst>
          </p:cNvPr>
          <p:cNvSpPr>
            <a:spLocks noGrp="1"/>
          </p:cNvSpPr>
          <p:nvPr>
            <p:ph idx="1"/>
          </p:nvPr>
        </p:nvSpPr>
        <p:spPr>
          <a:xfrm>
            <a:off x="677334" y="1957133"/>
            <a:ext cx="8596668" cy="3671650"/>
          </a:xfrm>
        </p:spPr>
        <p:txBody>
          <a:bodyPr>
            <a:normAutofit/>
          </a:bodyPr>
          <a:lstStyle/>
          <a:p>
            <a:r>
              <a:rPr lang="en-GB" sz="3600" dirty="0"/>
              <a:t>The </a:t>
            </a:r>
            <a:r>
              <a:rPr lang="en-GB" sz="3600" dirty="0">
                <a:solidFill>
                  <a:srgbClr val="FF0000"/>
                </a:solidFill>
              </a:rPr>
              <a:t>cin</a:t>
            </a:r>
            <a:r>
              <a:rPr lang="en-GB" sz="3600" dirty="0"/>
              <a:t> object can be used to read data typed at the keyboard. Give input from user .</a:t>
            </a:r>
          </a:p>
          <a:p>
            <a:r>
              <a:rPr lang="en-GB" sz="3600" dirty="0">
                <a:solidFill>
                  <a:srgbClr val="FF0000"/>
                </a:solidFill>
              </a:rPr>
              <a:t>cin</a:t>
            </a:r>
            <a:r>
              <a:rPr lang="en-GB" sz="3600" dirty="0"/>
              <a:t> is the standard input object.</a:t>
            </a:r>
          </a:p>
          <a:p>
            <a:r>
              <a:rPr lang="en-GB" sz="3600" dirty="0"/>
              <a:t>the </a:t>
            </a:r>
            <a:r>
              <a:rPr lang="en-GB" sz="3600" dirty="0">
                <a:solidFill>
                  <a:srgbClr val="FF0000"/>
                </a:solidFill>
              </a:rPr>
              <a:t>&gt;&gt;</a:t>
            </a:r>
            <a:r>
              <a:rPr lang="en-GB" sz="3600" dirty="0"/>
              <a:t> operator always points toward the variable that is receiving the value</a:t>
            </a:r>
            <a:endParaRPr lang="en-US" sz="3600" dirty="0"/>
          </a:p>
        </p:txBody>
      </p:sp>
      <p:sp>
        <p:nvSpPr>
          <p:cNvPr id="4" name="Rectangle: Rounded Corners 3">
            <a:extLst>
              <a:ext uri="{FF2B5EF4-FFF2-40B4-BE49-F238E27FC236}">
                <a16:creationId xmlns:a16="http://schemas.microsoft.com/office/drawing/2014/main" id="{131A144F-2FE8-AB28-FC7D-462292D9AAFB}"/>
              </a:ext>
            </a:extLst>
          </p:cNvPr>
          <p:cNvSpPr/>
          <p:nvPr/>
        </p:nvSpPr>
        <p:spPr>
          <a:xfrm>
            <a:off x="6190736" y="5881816"/>
            <a:ext cx="2804983" cy="420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with MU</a:t>
            </a:r>
          </a:p>
        </p:txBody>
      </p:sp>
    </p:spTree>
    <p:custDataLst>
      <p:tags r:id="rId1"/>
    </p:custDataLst>
    <p:extLst>
      <p:ext uri="{BB962C8B-B14F-4D97-AF65-F5344CB8AC3E}">
        <p14:creationId xmlns:p14="http://schemas.microsoft.com/office/powerpoint/2010/main" val="1894566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66">
        <p15:prstTrans prst="drape"/>
      </p:transition>
    </mc:Choice>
    <mc:Fallback xmlns="">
      <p:transition spd="slow" advTm="126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13C9-13DC-4581-C8AF-C1BBF214846E}"/>
              </a:ext>
            </a:extLst>
          </p:cNvPr>
          <p:cNvSpPr>
            <a:spLocks noGrp="1"/>
          </p:cNvSpPr>
          <p:nvPr>
            <p:ph type="title"/>
          </p:nvPr>
        </p:nvSpPr>
        <p:spPr>
          <a:xfrm>
            <a:off x="2480376" y="417393"/>
            <a:ext cx="8596668" cy="1320800"/>
          </a:xfrm>
        </p:spPr>
        <p:txBody>
          <a:bodyPr>
            <a:normAutofit/>
          </a:bodyPr>
          <a:lstStyle/>
          <a:p>
            <a:r>
              <a:rPr lang="en-US" sz="5400" dirty="0"/>
              <a:t>Explanation</a:t>
            </a:r>
          </a:p>
        </p:txBody>
      </p:sp>
      <p:sp>
        <p:nvSpPr>
          <p:cNvPr id="3" name="Content Placeholder 2">
            <a:extLst>
              <a:ext uri="{FF2B5EF4-FFF2-40B4-BE49-F238E27FC236}">
                <a16:creationId xmlns:a16="http://schemas.microsoft.com/office/drawing/2014/main" id="{98914937-8553-9F7D-1E66-DC2DAF55DC3A}"/>
              </a:ext>
            </a:extLst>
          </p:cNvPr>
          <p:cNvSpPr>
            <a:spLocks noGrp="1"/>
          </p:cNvSpPr>
          <p:nvPr>
            <p:ph idx="1"/>
          </p:nvPr>
        </p:nvSpPr>
        <p:spPr>
          <a:xfrm>
            <a:off x="677334" y="1532587"/>
            <a:ext cx="8596668" cy="4508776"/>
          </a:xfrm>
        </p:spPr>
        <p:txBody>
          <a:bodyPr>
            <a:normAutofit fontScale="92500" lnSpcReduction="20000"/>
          </a:bodyPr>
          <a:lstStyle/>
          <a:p>
            <a:r>
              <a:rPr lang="en-GB" sz="3600" dirty="0"/>
              <a:t>If the user enters a floating-point value for an integer variable, </a:t>
            </a:r>
            <a:r>
              <a:rPr lang="en-GB" sz="3600" dirty="0">
                <a:solidFill>
                  <a:srgbClr val="FF0000"/>
                </a:solidFill>
              </a:rPr>
              <a:t>cin</a:t>
            </a:r>
            <a:r>
              <a:rPr lang="en-GB" sz="3600" dirty="0"/>
              <a:t> will not read the part of the number after the decimal point.</a:t>
            </a:r>
          </a:p>
          <a:p>
            <a:r>
              <a:rPr lang="en-GB" sz="3600" dirty="0"/>
              <a:t>Example:</a:t>
            </a:r>
          </a:p>
          <a:p>
            <a:pPr marL="0" indent="0">
              <a:buNone/>
            </a:pPr>
            <a:r>
              <a:rPr lang="en-GB" sz="3600" dirty="0"/>
              <a:t>Int number;</a:t>
            </a:r>
          </a:p>
          <a:p>
            <a:pPr marL="0" indent="0">
              <a:buNone/>
            </a:pPr>
            <a:r>
              <a:rPr lang="en-US" sz="3600" dirty="0"/>
              <a:t>Cin&gt;&gt;number;  </a:t>
            </a:r>
          </a:p>
          <a:p>
            <a:pPr marL="0" indent="0">
              <a:buNone/>
            </a:pPr>
            <a:r>
              <a:rPr lang="en-US" sz="3600" dirty="0"/>
              <a:t>                        </a:t>
            </a:r>
            <a:r>
              <a:rPr lang="en-US" sz="3600" dirty="0">
                <a:solidFill>
                  <a:srgbClr val="7030A0"/>
                </a:solidFill>
              </a:rPr>
              <a:t>// if user enter 10.5</a:t>
            </a:r>
          </a:p>
          <a:p>
            <a:pPr marL="0" indent="0">
              <a:buNone/>
            </a:pPr>
            <a:r>
              <a:rPr lang="en-US" sz="3600" dirty="0"/>
              <a:t>Number=10;</a:t>
            </a:r>
          </a:p>
        </p:txBody>
      </p:sp>
      <p:sp>
        <p:nvSpPr>
          <p:cNvPr id="4" name="Rectangle: Rounded Corners 3">
            <a:extLst>
              <a:ext uri="{FF2B5EF4-FFF2-40B4-BE49-F238E27FC236}">
                <a16:creationId xmlns:a16="http://schemas.microsoft.com/office/drawing/2014/main" id="{1F07FF29-2A99-7BDC-0C6E-59302B7E1E45}"/>
              </a:ext>
            </a:extLst>
          </p:cNvPr>
          <p:cNvSpPr/>
          <p:nvPr/>
        </p:nvSpPr>
        <p:spPr>
          <a:xfrm>
            <a:off x="6190736" y="5881816"/>
            <a:ext cx="2804983" cy="420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with MU</a:t>
            </a:r>
          </a:p>
        </p:txBody>
      </p:sp>
    </p:spTree>
    <p:custDataLst>
      <p:tags r:id="rId1"/>
    </p:custDataLst>
    <p:extLst>
      <p:ext uri="{BB962C8B-B14F-4D97-AF65-F5344CB8AC3E}">
        <p14:creationId xmlns:p14="http://schemas.microsoft.com/office/powerpoint/2010/main" val="174826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829">
        <p15:prstTrans prst="drape"/>
      </p:transition>
    </mc:Choice>
    <mc:Fallback xmlns="">
      <p:transition spd="slow" advTm="18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338-19B0-0D87-377B-6644A4F9DDFF}"/>
              </a:ext>
            </a:extLst>
          </p:cNvPr>
          <p:cNvSpPr>
            <a:spLocks noGrp="1"/>
          </p:cNvSpPr>
          <p:nvPr>
            <p:ph type="title"/>
          </p:nvPr>
        </p:nvSpPr>
        <p:spPr>
          <a:xfrm>
            <a:off x="1270459" y="955589"/>
            <a:ext cx="8596668" cy="1320800"/>
          </a:xfrm>
        </p:spPr>
        <p:txBody>
          <a:bodyPr>
            <a:normAutofit/>
          </a:bodyPr>
          <a:lstStyle/>
          <a:p>
            <a:r>
              <a:rPr lang="en-US" sz="5400" dirty="0"/>
              <a:t>Entering Multiple Values </a:t>
            </a:r>
          </a:p>
        </p:txBody>
      </p:sp>
      <p:sp>
        <p:nvSpPr>
          <p:cNvPr id="3" name="Content Placeholder 2">
            <a:extLst>
              <a:ext uri="{FF2B5EF4-FFF2-40B4-BE49-F238E27FC236}">
                <a16:creationId xmlns:a16="http://schemas.microsoft.com/office/drawing/2014/main" id="{20FF89AE-7618-E87E-952A-567CC443B3D1}"/>
              </a:ext>
            </a:extLst>
          </p:cNvPr>
          <p:cNvSpPr>
            <a:spLocks noGrp="1"/>
          </p:cNvSpPr>
          <p:nvPr>
            <p:ph idx="1"/>
          </p:nvPr>
        </p:nvSpPr>
        <p:spPr/>
        <p:txBody>
          <a:bodyPr>
            <a:normAutofit/>
          </a:bodyPr>
          <a:lstStyle/>
          <a:p>
            <a:r>
              <a:rPr lang="en-US" sz="4000" dirty="0"/>
              <a:t>You can enter multiple values using only one </a:t>
            </a:r>
            <a:r>
              <a:rPr lang="en-US" sz="4000" dirty="0">
                <a:solidFill>
                  <a:srgbClr val="FF0000"/>
                </a:solidFill>
              </a:rPr>
              <a:t>cin</a:t>
            </a:r>
            <a:r>
              <a:rPr lang="en-US" sz="4000" dirty="0"/>
              <a:t> object.</a:t>
            </a:r>
          </a:p>
          <a:p>
            <a:r>
              <a:rPr lang="en-US" sz="4000" dirty="0"/>
              <a:t>Example;</a:t>
            </a:r>
          </a:p>
          <a:p>
            <a:pPr marL="0" indent="0">
              <a:buNone/>
            </a:pPr>
            <a:r>
              <a:rPr lang="en-US" sz="4000" dirty="0"/>
              <a:t>Int length, width, height;</a:t>
            </a:r>
          </a:p>
          <a:p>
            <a:pPr marL="0" indent="0">
              <a:buNone/>
            </a:pPr>
            <a:r>
              <a:rPr lang="en-US" sz="4000" dirty="0"/>
              <a:t> </a:t>
            </a:r>
            <a:r>
              <a:rPr lang="en-US" sz="4000" dirty="0">
                <a:solidFill>
                  <a:srgbClr val="FF0000"/>
                </a:solidFill>
              </a:rPr>
              <a:t>cin</a:t>
            </a:r>
            <a:r>
              <a:rPr lang="en-US" sz="4000" dirty="0"/>
              <a:t>&gt;&gt;length&gt;&gt;width&gt;&gt;height;</a:t>
            </a:r>
          </a:p>
          <a:p>
            <a:pPr marL="0" indent="0">
              <a:buNone/>
            </a:pPr>
            <a:endParaRPr lang="en-US" sz="4000" dirty="0"/>
          </a:p>
        </p:txBody>
      </p:sp>
      <p:sp>
        <p:nvSpPr>
          <p:cNvPr id="4" name="Rectangle: Rounded Corners 3">
            <a:extLst>
              <a:ext uri="{FF2B5EF4-FFF2-40B4-BE49-F238E27FC236}">
                <a16:creationId xmlns:a16="http://schemas.microsoft.com/office/drawing/2014/main" id="{6EAD35E8-9439-1391-E088-A9AD6B472123}"/>
              </a:ext>
            </a:extLst>
          </p:cNvPr>
          <p:cNvSpPr/>
          <p:nvPr/>
        </p:nvSpPr>
        <p:spPr>
          <a:xfrm>
            <a:off x="6190736" y="5881816"/>
            <a:ext cx="2804983" cy="420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with MU</a:t>
            </a:r>
          </a:p>
        </p:txBody>
      </p:sp>
    </p:spTree>
    <p:custDataLst>
      <p:tags r:id="rId1"/>
    </p:custDataLst>
    <p:extLst>
      <p:ext uri="{BB962C8B-B14F-4D97-AF65-F5344CB8AC3E}">
        <p14:creationId xmlns:p14="http://schemas.microsoft.com/office/powerpoint/2010/main" val="3743632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518">
        <p15:prstTrans prst="drape"/>
      </p:transition>
    </mc:Choice>
    <mc:Fallback xmlns="">
      <p:transition spd="slow" advTm="151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85B9-1E7C-63DC-CA84-DB98B981EC71}"/>
              </a:ext>
            </a:extLst>
          </p:cNvPr>
          <p:cNvSpPr>
            <a:spLocks noGrp="1"/>
          </p:cNvSpPr>
          <p:nvPr>
            <p:ph type="title"/>
          </p:nvPr>
        </p:nvSpPr>
        <p:spPr>
          <a:xfrm>
            <a:off x="973896" y="980303"/>
            <a:ext cx="8596668" cy="1320800"/>
          </a:xfrm>
        </p:spPr>
        <p:txBody>
          <a:bodyPr>
            <a:noAutofit/>
          </a:bodyPr>
          <a:lstStyle/>
          <a:p>
            <a:r>
              <a:rPr lang="en-US" sz="4800" dirty="0"/>
              <a:t>Input for string with out space </a:t>
            </a:r>
          </a:p>
        </p:txBody>
      </p:sp>
      <p:sp>
        <p:nvSpPr>
          <p:cNvPr id="3" name="Content Placeholder 2">
            <a:extLst>
              <a:ext uri="{FF2B5EF4-FFF2-40B4-BE49-F238E27FC236}">
                <a16:creationId xmlns:a16="http://schemas.microsoft.com/office/drawing/2014/main" id="{7E040CA6-B3BA-E593-09EF-CD2CDC0AD7AC}"/>
              </a:ext>
            </a:extLst>
          </p:cNvPr>
          <p:cNvSpPr>
            <a:spLocks noGrp="1"/>
          </p:cNvSpPr>
          <p:nvPr>
            <p:ph idx="1"/>
          </p:nvPr>
        </p:nvSpPr>
        <p:spPr>
          <a:xfrm>
            <a:off x="1060394" y="1996924"/>
            <a:ext cx="8596668" cy="3880773"/>
          </a:xfrm>
        </p:spPr>
        <p:txBody>
          <a:bodyPr>
            <a:normAutofit fontScale="92500" lnSpcReduction="10000"/>
          </a:bodyPr>
          <a:lstStyle/>
          <a:p>
            <a:r>
              <a:rPr lang="en-US" sz="3600" dirty="0"/>
              <a:t>When we have string with </a:t>
            </a:r>
            <a:r>
              <a:rPr lang="en-US" sz="3600" dirty="0">
                <a:solidFill>
                  <a:srgbClr val="FF0000"/>
                </a:solidFill>
              </a:rPr>
              <a:t>no space </a:t>
            </a:r>
            <a:r>
              <a:rPr lang="en-US" sz="3600" dirty="0"/>
              <a:t>then you can input string using simple cin object.</a:t>
            </a:r>
          </a:p>
          <a:p>
            <a:r>
              <a:rPr lang="en-US" sz="3600" dirty="0"/>
              <a:t>Example:</a:t>
            </a:r>
          </a:p>
          <a:p>
            <a:pPr marL="0" indent="0">
              <a:buNone/>
            </a:pPr>
            <a:r>
              <a:rPr lang="en-US" sz="3600" dirty="0">
                <a:solidFill>
                  <a:srgbClr val="FF0000"/>
                </a:solidFill>
              </a:rPr>
              <a:t>String</a:t>
            </a:r>
            <a:r>
              <a:rPr lang="en-US" sz="3600" dirty="0"/>
              <a:t> s;</a:t>
            </a:r>
          </a:p>
          <a:p>
            <a:pPr marL="0" indent="0">
              <a:buNone/>
            </a:pPr>
            <a:r>
              <a:rPr lang="en-US" sz="3600" dirty="0"/>
              <a:t>Cin&gt;&gt;s;</a:t>
            </a:r>
          </a:p>
          <a:p>
            <a:pPr marL="0" indent="0">
              <a:buNone/>
            </a:pPr>
            <a:r>
              <a:rPr lang="en-US" sz="3600" dirty="0"/>
              <a:t>//whole string with out space </a:t>
            </a:r>
          </a:p>
        </p:txBody>
      </p:sp>
      <p:sp>
        <p:nvSpPr>
          <p:cNvPr id="4" name="Rectangle: Rounded Corners 3">
            <a:extLst>
              <a:ext uri="{FF2B5EF4-FFF2-40B4-BE49-F238E27FC236}">
                <a16:creationId xmlns:a16="http://schemas.microsoft.com/office/drawing/2014/main" id="{39F8CAAA-E723-AA69-118D-43DD2862EBE1}"/>
              </a:ext>
            </a:extLst>
          </p:cNvPr>
          <p:cNvSpPr/>
          <p:nvPr/>
        </p:nvSpPr>
        <p:spPr>
          <a:xfrm>
            <a:off x="6190736" y="5881816"/>
            <a:ext cx="2804983" cy="420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with MU</a:t>
            </a:r>
          </a:p>
        </p:txBody>
      </p:sp>
    </p:spTree>
    <p:custDataLst>
      <p:tags r:id="rId1"/>
    </p:custDataLst>
    <p:extLst>
      <p:ext uri="{BB962C8B-B14F-4D97-AF65-F5344CB8AC3E}">
        <p14:creationId xmlns:p14="http://schemas.microsoft.com/office/powerpoint/2010/main" val="4122008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795">
        <p15:prstTrans prst="drape"/>
      </p:transition>
    </mc:Choice>
    <mc:Fallback xmlns="">
      <p:transition spd="slow" advTm="179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ABA1-E885-9960-2E67-8A5E6C6FFC72}"/>
              </a:ext>
            </a:extLst>
          </p:cNvPr>
          <p:cNvSpPr>
            <a:spLocks noGrp="1"/>
          </p:cNvSpPr>
          <p:nvPr>
            <p:ph type="title"/>
          </p:nvPr>
        </p:nvSpPr>
        <p:spPr>
          <a:xfrm>
            <a:off x="1085107" y="839789"/>
            <a:ext cx="8596668" cy="1320800"/>
          </a:xfrm>
        </p:spPr>
        <p:txBody>
          <a:bodyPr>
            <a:normAutofit fontScale="90000"/>
          </a:bodyPr>
          <a:lstStyle/>
          <a:p>
            <a:r>
              <a:rPr lang="en-US" sz="6000" dirty="0"/>
              <a:t>Input for string with space</a:t>
            </a:r>
          </a:p>
        </p:txBody>
      </p:sp>
      <p:sp>
        <p:nvSpPr>
          <p:cNvPr id="3" name="Content Placeholder 2">
            <a:extLst>
              <a:ext uri="{FF2B5EF4-FFF2-40B4-BE49-F238E27FC236}">
                <a16:creationId xmlns:a16="http://schemas.microsoft.com/office/drawing/2014/main" id="{FF4A9FB4-E1AA-A0DB-E974-BEAB0C52A2B6}"/>
              </a:ext>
            </a:extLst>
          </p:cNvPr>
          <p:cNvSpPr>
            <a:spLocks noGrp="1"/>
          </p:cNvSpPr>
          <p:nvPr>
            <p:ph idx="1"/>
          </p:nvPr>
        </p:nvSpPr>
        <p:spPr>
          <a:xfrm>
            <a:off x="973896" y="1913454"/>
            <a:ext cx="8596668" cy="3880773"/>
          </a:xfrm>
        </p:spPr>
        <p:txBody>
          <a:bodyPr>
            <a:normAutofit fontScale="32500" lnSpcReduction="20000"/>
          </a:bodyPr>
          <a:lstStyle/>
          <a:p>
            <a:endParaRPr lang="en-US" dirty="0"/>
          </a:p>
          <a:p>
            <a:r>
              <a:rPr lang="en-US" sz="7000" dirty="0"/>
              <a:t>If you have a space in your input then you cannot use only cin object for input cin is unable to read space in input it will display only the input that we enter before the space.</a:t>
            </a:r>
          </a:p>
          <a:p>
            <a:r>
              <a:rPr lang="en-US" sz="7000" dirty="0"/>
              <a:t>To overcome this error instead of </a:t>
            </a:r>
            <a:r>
              <a:rPr lang="en-US" sz="7000" dirty="0">
                <a:solidFill>
                  <a:srgbClr val="FF0000"/>
                </a:solidFill>
              </a:rPr>
              <a:t>cin</a:t>
            </a:r>
            <a:r>
              <a:rPr lang="en-US" sz="7000" dirty="0"/>
              <a:t> we use  </a:t>
            </a:r>
            <a:r>
              <a:rPr lang="en-US" sz="7000" dirty="0">
                <a:solidFill>
                  <a:srgbClr val="FF0000"/>
                </a:solidFill>
              </a:rPr>
              <a:t>getline(cin, </a:t>
            </a:r>
            <a:r>
              <a:rPr lang="en-US" sz="7000" dirty="0">
                <a:solidFill>
                  <a:schemeClr val="accent2">
                    <a:lumMod val="75000"/>
                  </a:schemeClr>
                </a:solidFill>
              </a:rPr>
              <a:t>variable</a:t>
            </a:r>
            <a:r>
              <a:rPr lang="en-US" sz="7000" dirty="0">
                <a:solidFill>
                  <a:srgbClr val="FF0000"/>
                </a:solidFill>
              </a:rPr>
              <a:t>) .</a:t>
            </a:r>
          </a:p>
          <a:p>
            <a:r>
              <a:rPr lang="en-US" sz="7000" dirty="0">
                <a:solidFill>
                  <a:schemeClr val="tx2">
                    <a:lumMod val="50000"/>
                  </a:schemeClr>
                </a:solidFill>
              </a:rPr>
              <a:t>Example:</a:t>
            </a:r>
          </a:p>
          <a:p>
            <a:pPr marL="0" indent="0">
              <a:buNone/>
            </a:pPr>
            <a:r>
              <a:rPr lang="en-US" sz="7000" dirty="0">
                <a:solidFill>
                  <a:schemeClr val="tx2">
                    <a:lumMod val="50000"/>
                  </a:schemeClr>
                </a:solidFill>
              </a:rPr>
              <a:t>     </a:t>
            </a:r>
            <a:r>
              <a:rPr lang="en-US" sz="7000" dirty="0">
                <a:solidFill>
                  <a:srgbClr val="FF0000"/>
                </a:solidFill>
              </a:rPr>
              <a:t> String </a:t>
            </a:r>
            <a:r>
              <a:rPr lang="en-US" sz="7000" dirty="0">
                <a:solidFill>
                  <a:schemeClr val="tx2">
                    <a:lumMod val="50000"/>
                  </a:schemeClr>
                </a:solidFill>
              </a:rPr>
              <a:t>name ;</a:t>
            </a:r>
          </a:p>
          <a:p>
            <a:pPr marL="0" indent="0">
              <a:buNone/>
            </a:pPr>
            <a:r>
              <a:rPr lang="en-US" sz="7000" dirty="0">
                <a:solidFill>
                  <a:schemeClr val="tx2">
                    <a:lumMod val="50000"/>
                  </a:schemeClr>
                </a:solidFill>
              </a:rPr>
              <a:t>      Getline(cin, name);</a:t>
            </a:r>
          </a:p>
          <a:p>
            <a:r>
              <a:rPr lang="en-US" sz="7000" dirty="0">
                <a:solidFill>
                  <a:schemeClr val="tx2">
                    <a:lumMod val="50000"/>
                  </a:schemeClr>
                </a:solidFill>
              </a:rPr>
              <a:t>// it will read space in the input</a:t>
            </a:r>
          </a:p>
          <a:p>
            <a:endParaRPr lang="en-US" dirty="0"/>
          </a:p>
        </p:txBody>
      </p:sp>
      <p:sp>
        <p:nvSpPr>
          <p:cNvPr id="4" name="Rectangle: Rounded Corners 3">
            <a:extLst>
              <a:ext uri="{FF2B5EF4-FFF2-40B4-BE49-F238E27FC236}">
                <a16:creationId xmlns:a16="http://schemas.microsoft.com/office/drawing/2014/main" id="{72B2AA36-69B7-382F-A37C-B1C6CCC7DFB6}"/>
              </a:ext>
            </a:extLst>
          </p:cNvPr>
          <p:cNvSpPr/>
          <p:nvPr/>
        </p:nvSpPr>
        <p:spPr>
          <a:xfrm>
            <a:off x="6190736" y="5881816"/>
            <a:ext cx="2804983" cy="420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with MU</a:t>
            </a:r>
          </a:p>
        </p:txBody>
      </p:sp>
    </p:spTree>
    <p:custDataLst>
      <p:tags r:id="rId1"/>
    </p:custDataLst>
    <p:extLst>
      <p:ext uri="{BB962C8B-B14F-4D97-AF65-F5344CB8AC3E}">
        <p14:creationId xmlns:p14="http://schemas.microsoft.com/office/powerpoint/2010/main" val="2436571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143">
        <p15:prstTrans prst="drape"/>
      </p:transition>
    </mc:Choice>
    <mc:Fallback xmlns="">
      <p:transition spd="slow" advTm="214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barn(inVertical)">
                                      <p:cBhvr>
                                        <p:cTn id="46" dur="500"/>
                                        <p:tgtEl>
                                          <p:spTgt spid="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3"/>
</p:tagLst>
</file>

<file path=ppt/tags/tag2.xml><?xml version="1.0" encoding="utf-8"?>
<p:tagLst xmlns:a="http://schemas.openxmlformats.org/drawingml/2006/main" xmlns:r="http://schemas.openxmlformats.org/officeDocument/2006/relationships" xmlns:p="http://schemas.openxmlformats.org/presentationml/2006/main">
  <p:tag name="TIMING" val="|0.3|0.1|0.1|0.1"/>
</p:tagLst>
</file>

<file path=ppt/tags/tag3.xml><?xml version="1.0" encoding="utf-8"?>
<p:tagLst xmlns:a="http://schemas.openxmlformats.org/drawingml/2006/main" xmlns:r="http://schemas.openxmlformats.org/officeDocument/2006/relationships" xmlns:p="http://schemas.openxmlformats.org/presentationml/2006/main">
  <p:tag name="TIMING" val="|0.1|0.1|0.1|0.1|0.1|0.1|0.1|0.2"/>
</p:tagLst>
</file>

<file path=ppt/tags/tag4.xml><?xml version="1.0" encoding="utf-8"?>
<p:tagLst xmlns:a="http://schemas.openxmlformats.org/drawingml/2006/main" xmlns:r="http://schemas.openxmlformats.org/officeDocument/2006/relationships" xmlns:p="http://schemas.openxmlformats.org/presentationml/2006/main">
  <p:tag name="TIMING" val="|0.1|0.1|0.2|0.2|0.1|0.1"/>
</p:tagLst>
</file>

<file path=ppt/tags/tag5.xml><?xml version="1.0" encoding="utf-8"?>
<p:tagLst xmlns:a="http://schemas.openxmlformats.org/drawingml/2006/main" xmlns:r="http://schemas.openxmlformats.org/officeDocument/2006/relationships" xmlns:p="http://schemas.openxmlformats.org/presentationml/2006/main">
  <p:tag name="TIMING" val="|0.1|0.1|0.2|0.2|0.2|0.1|0.1"/>
</p:tagLst>
</file>

<file path=ppt/tags/tag6.xml><?xml version="1.0" encoding="utf-8"?>
<p:tagLst xmlns:a="http://schemas.openxmlformats.org/drawingml/2006/main" xmlns:r="http://schemas.openxmlformats.org/officeDocument/2006/relationships" xmlns:p="http://schemas.openxmlformats.org/presentationml/2006/main">
  <p:tag name="TIMING" val="|0.1|0.1|0.2|0.1|0.2|0.2|0.2|0.2"/>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105</TotalTime>
  <Words>262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The cin object </vt:lpstr>
      <vt:lpstr>Cin object</vt:lpstr>
      <vt:lpstr>Explanation</vt:lpstr>
      <vt:lpstr>Entering Multiple Values </vt:lpstr>
      <vt:lpstr>Input for string with out space </vt:lpstr>
      <vt:lpstr>Input for string with 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cin object </dc:title>
  <dc:creator>Usama Jutt</dc:creator>
  <cp:lastModifiedBy>Usama Jutt</cp:lastModifiedBy>
  <cp:revision>8</cp:revision>
  <dcterms:created xsi:type="dcterms:W3CDTF">2022-07-24T03:13:31Z</dcterms:created>
  <dcterms:modified xsi:type="dcterms:W3CDTF">2022-07-30T14:19:11Z</dcterms:modified>
</cp:coreProperties>
</file>