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58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0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2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0B55-CC00-4854-903A-8584E0B1235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986-5889-4100-6276-15B5B06E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185" y="1160864"/>
            <a:ext cx="7766936" cy="1942943"/>
          </a:xfrm>
        </p:spPr>
        <p:txBody>
          <a:bodyPr/>
          <a:lstStyle/>
          <a:p>
            <a:r>
              <a:rPr lang="en-US" sz="6000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A8DE5-0D5E-CE6D-7B10-D21BA34EF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20149E-140A-5580-3E39-B8BDC4E4B4E5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03980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B639-13B3-9CDA-D713-D215CE8A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218" y="100884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A248-6013-40C7-7BB7-AE611170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Many  operators use for manipulating numeric values and performing arithmetic operations.</a:t>
            </a:r>
          </a:p>
          <a:p>
            <a:r>
              <a:rPr lang="en-GB" sz="2800" dirty="0"/>
              <a:t>They totally work on mathematical operations.</a:t>
            </a:r>
          </a:p>
          <a:p>
            <a:r>
              <a:rPr lang="en-GB" sz="2800" dirty="0"/>
              <a:t>There are five mathematical operations.</a:t>
            </a:r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F33B0F-D790-07AC-F1C7-164D2D1C2145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73615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6B9-C436-9F24-CB15-566AA0E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53" y="10989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Mathematical operations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8DA468-94E6-D7AB-D4C5-31DF4051E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56296"/>
              </p:ext>
            </p:extLst>
          </p:nvPr>
        </p:nvGraphicFramePr>
        <p:xfrm>
          <a:off x="677863" y="2160588"/>
          <a:ext cx="8596311" cy="339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3192700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5346825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01511343"/>
                    </a:ext>
                  </a:extLst>
                </a:gridCol>
              </a:tblGrid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37769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17558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66562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08364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32524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8494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8E8E3-F0A7-BE89-5005-26098B939044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241885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03CB-A325-C24D-1DC1-B3250C6C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428"/>
            <a:ext cx="8596668" cy="1320800"/>
          </a:xfrm>
        </p:spPr>
        <p:txBody>
          <a:bodyPr>
            <a:noAutofit/>
          </a:bodyPr>
          <a:lstStyle/>
          <a:p>
            <a:r>
              <a:rPr lang="en-US" dirty="0"/>
              <a:t>Associativity in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A753-02CB-C86E-7610-FDBFBA1F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- (unary negation)             Right to left </a:t>
            </a:r>
          </a:p>
          <a:p>
            <a:r>
              <a:rPr lang="en-GB" sz="3600" dirty="0"/>
              <a:t>* / %                                 Left to right </a:t>
            </a:r>
          </a:p>
          <a:p>
            <a:r>
              <a:rPr lang="en-GB" sz="3600" dirty="0"/>
              <a:t>+ −                                   Left to right</a:t>
            </a:r>
          </a:p>
          <a:p>
            <a:r>
              <a:rPr lang="en-GB" sz="3600" dirty="0"/>
              <a:t>Example:</a:t>
            </a:r>
          </a:p>
          <a:p>
            <a:r>
              <a:rPr lang="en-GB" sz="3600" dirty="0"/>
              <a:t>2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3</a:t>
            </a:r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5</a:t>
            </a:r>
            <a:r>
              <a:rPr lang="en-GB" sz="3600" dirty="0">
                <a:solidFill>
                  <a:srgbClr val="FF0000"/>
                </a:solidFill>
              </a:rPr>
              <a:t>/</a:t>
            </a:r>
            <a:r>
              <a:rPr lang="en-GB" sz="3600" dirty="0"/>
              <a:t>6</a:t>
            </a:r>
            <a:r>
              <a:rPr lang="en-GB" sz="3600" dirty="0">
                <a:solidFill>
                  <a:srgbClr val="FF0000"/>
                </a:solidFill>
              </a:rPr>
              <a:t>-</a:t>
            </a:r>
            <a:r>
              <a:rPr lang="en-GB" sz="3600" dirty="0"/>
              <a:t>3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6</a:t>
            </a:r>
            <a:r>
              <a:rPr lang="en-GB" sz="3600" dirty="0">
                <a:solidFill>
                  <a:srgbClr val="FF0000"/>
                </a:solidFill>
              </a:rPr>
              <a:t>*</a:t>
            </a:r>
            <a:r>
              <a:rPr lang="en-GB" sz="3600" dirty="0"/>
              <a:t>5</a:t>
            </a:r>
            <a:r>
              <a:rPr lang="en-GB" sz="3600" dirty="0">
                <a:solidFill>
                  <a:srgbClr val="FF0000"/>
                </a:solidFill>
              </a:rPr>
              <a:t>*</a:t>
            </a:r>
            <a:r>
              <a:rPr lang="en-GB" sz="3600" dirty="0"/>
              <a:t>4</a:t>
            </a:r>
            <a:r>
              <a:rPr lang="en-GB" sz="3600" dirty="0">
                <a:solidFill>
                  <a:srgbClr val="FF0000"/>
                </a:solidFill>
              </a:rPr>
              <a:t>/</a:t>
            </a:r>
            <a:r>
              <a:rPr lang="en-GB" sz="3600" dirty="0"/>
              <a:t>2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3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9E59F2-CB36-5A08-FA7D-31B0975693FD}"/>
              </a:ext>
            </a:extLst>
          </p:cNvPr>
          <p:cNvCxnSpPr/>
          <p:nvPr/>
        </p:nvCxnSpPr>
        <p:spPr>
          <a:xfrm>
            <a:off x="6645499" y="2160589"/>
            <a:ext cx="22151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F976F-25C1-D7A6-D0F5-8B86E9253217}"/>
              </a:ext>
            </a:extLst>
          </p:cNvPr>
          <p:cNvCxnSpPr>
            <a:cxnSpLocks/>
          </p:cNvCxnSpPr>
          <p:nvPr/>
        </p:nvCxnSpPr>
        <p:spPr>
          <a:xfrm flipH="1">
            <a:off x="6667028" y="2828143"/>
            <a:ext cx="219363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676DCD-B2EF-842C-2856-0D16B36D5136}"/>
              </a:ext>
            </a:extLst>
          </p:cNvPr>
          <p:cNvCxnSpPr>
            <a:cxnSpLocks/>
          </p:cNvCxnSpPr>
          <p:nvPr/>
        </p:nvCxnSpPr>
        <p:spPr>
          <a:xfrm flipH="1">
            <a:off x="6720657" y="3572972"/>
            <a:ext cx="206484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697884-48FC-2D2E-9ADA-F442760F0F70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51020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CA5-CE1E-FC4C-262E-4AB0DC46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402" y="27618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7A6F-7E1F-E53B-0FED-BFE59E2F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23" y="1442434"/>
            <a:ext cx="8596668" cy="4439382"/>
          </a:xfrm>
        </p:spPr>
        <p:txBody>
          <a:bodyPr>
            <a:normAutofit fontScale="85000" lnSpcReduction="10000"/>
          </a:bodyPr>
          <a:lstStyle/>
          <a:p>
            <a:r>
              <a:rPr lang="en-GB" sz="3000" dirty="0"/>
              <a:t>When both operands of a division statement are integers, the statement will result in integer division.</a:t>
            </a:r>
          </a:p>
          <a:p>
            <a:r>
              <a:rPr lang="en-GB" sz="2800" dirty="0"/>
              <a:t>Example:</a:t>
            </a:r>
          </a:p>
          <a:p>
            <a:r>
              <a:rPr lang="en-US" sz="2800" dirty="0"/>
              <a:t>Int number = 4 / 2; </a:t>
            </a:r>
          </a:p>
          <a:p>
            <a:pPr marL="0" indent="0">
              <a:buNone/>
            </a:pPr>
            <a:r>
              <a:rPr lang="en-US" sz="2800" dirty="0"/>
              <a:t>                           //result </a:t>
            </a:r>
            <a:r>
              <a:rPr lang="en-US" sz="2800" dirty="0">
                <a:solidFill>
                  <a:srgbClr val="FF0000"/>
                </a:solidFill>
              </a:rPr>
              <a:t>number=2;</a:t>
            </a:r>
          </a:p>
          <a:p>
            <a:r>
              <a:rPr lang="en-GB" sz="3000" dirty="0"/>
              <a:t>But when we divide int and float result will be an  integer.</a:t>
            </a:r>
          </a:p>
          <a:p>
            <a:r>
              <a:rPr lang="en-GB" sz="3000" dirty="0"/>
              <a:t>Example:</a:t>
            </a:r>
          </a:p>
          <a:p>
            <a:r>
              <a:rPr lang="en-US" sz="2800" dirty="0"/>
              <a:t>Int number = 5 / 2; </a:t>
            </a:r>
          </a:p>
          <a:p>
            <a:pPr marL="0" indent="0">
              <a:buNone/>
            </a:pPr>
            <a:r>
              <a:rPr lang="en-US" sz="2800" dirty="0"/>
              <a:t>                           //result </a:t>
            </a:r>
            <a:r>
              <a:rPr lang="en-US" sz="2800" dirty="0">
                <a:solidFill>
                  <a:srgbClr val="FF0000"/>
                </a:solidFill>
              </a:rPr>
              <a:t>number=2;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C73E9B-F46E-E17A-CF2E-0C07DDE02AB8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01955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623A-CBCE-2DDE-B693-CBD8BB1D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777" y="83978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8046-2BE5-2B2A-83EE-7D4F0897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23" y="2407724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total = cost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tax;</a:t>
            </a:r>
          </a:p>
          <a:p>
            <a:r>
              <a:rPr lang="en-US" sz="3600" dirty="0"/>
              <a:t>cost = total </a:t>
            </a:r>
            <a:r>
              <a:rPr lang="en-US" sz="3600" dirty="0">
                <a:solidFill>
                  <a:srgbClr val="FF0000"/>
                </a:solidFill>
              </a:rPr>
              <a:t>−</a:t>
            </a:r>
            <a:r>
              <a:rPr lang="en-US" sz="3600" dirty="0"/>
              <a:t> tax;</a:t>
            </a:r>
          </a:p>
          <a:p>
            <a:r>
              <a:rPr lang="en-US" sz="3600" dirty="0"/>
              <a:t>tax = cost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rate;</a:t>
            </a:r>
          </a:p>
          <a:p>
            <a:r>
              <a:rPr lang="en-US" sz="3600" dirty="0"/>
              <a:t>salePrice = original 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/>
              <a:t> 2;</a:t>
            </a:r>
          </a:p>
          <a:p>
            <a:r>
              <a:rPr lang="en-US" sz="3600" dirty="0"/>
              <a:t>remainder = value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3;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EB6782-C2E6-2D61-C002-1E211F1FBEAA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980657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195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Arithmetic operations</vt:lpstr>
      <vt:lpstr>Arithmetic operations</vt:lpstr>
      <vt:lpstr>Mathematical operations </vt:lpstr>
      <vt:lpstr>Associativity in arithmetic operations</vt:lpstr>
      <vt:lpstr>Integer division</vt:lpstr>
      <vt:lpstr>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</dc:title>
  <dc:creator>Usama Jutt</dc:creator>
  <cp:lastModifiedBy>Usama Jutt</cp:lastModifiedBy>
  <cp:revision>9</cp:revision>
  <dcterms:created xsi:type="dcterms:W3CDTF">2022-07-23T19:39:44Z</dcterms:created>
  <dcterms:modified xsi:type="dcterms:W3CDTF">2022-07-28T18:47:07Z</dcterms:modified>
</cp:coreProperties>
</file>