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09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81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3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C21F-3B08-4CAF-87B0-E828AD72DC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3B79B7-D3D6-4FBE-8836-02A1D0E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E2AB-EDBA-2FB1-5E46-E1557027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83" y="2108320"/>
            <a:ext cx="7766936" cy="1646302"/>
          </a:xfrm>
        </p:spPr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F40E-506B-D3BC-0D97-0FE2D178E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DE279-9B1E-2DE2-B559-B7A3E9AA8421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9357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B05D-7082-03FD-794E-3227013D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83978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Definition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6FC8-FB20-8E48-BEB2-C594E9F3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When a variable is assigned a value that is </a:t>
            </a:r>
            <a:r>
              <a:rPr lang="en-GB" sz="3200" dirty="0">
                <a:solidFill>
                  <a:srgbClr val="FF0000"/>
                </a:solidFill>
              </a:rPr>
              <a:t>too large </a:t>
            </a:r>
            <a:r>
              <a:rPr lang="en-GB" sz="3200" dirty="0"/>
              <a:t>in range for that variable’s data type, the </a:t>
            </a:r>
            <a:r>
              <a:rPr lang="en-GB" sz="3200" dirty="0">
                <a:solidFill>
                  <a:srgbClr val="FF0000"/>
                </a:solidFill>
              </a:rPr>
              <a:t>variable overflows</a:t>
            </a:r>
            <a:r>
              <a:rPr lang="en-GB" sz="3200" dirty="0"/>
              <a:t>.</a:t>
            </a:r>
          </a:p>
          <a:p>
            <a:r>
              <a:rPr lang="en-GB" sz="3200" dirty="0"/>
              <a:t> When a variable is assigned a value that is </a:t>
            </a:r>
            <a:r>
              <a:rPr lang="en-GB" sz="3200" dirty="0">
                <a:solidFill>
                  <a:srgbClr val="FF0000"/>
                </a:solidFill>
              </a:rPr>
              <a:t>too small</a:t>
            </a:r>
            <a:r>
              <a:rPr lang="en-GB" sz="3200" dirty="0"/>
              <a:t> in range for that variable’s data type, the </a:t>
            </a:r>
            <a:r>
              <a:rPr lang="en-GB" sz="3200" dirty="0">
                <a:solidFill>
                  <a:srgbClr val="FF0000"/>
                </a:solidFill>
              </a:rPr>
              <a:t>variable underflow.</a:t>
            </a:r>
          </a:p>
          <a:p>
            <a:r>
              <a:rPr lang="en-GB" sz="3200" dirty="0"/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Short  </a:t>
            </a:r>
            <a:r>
              <a:rPr lang="en-US" sz="3200" dirty="0"/>
              <a:t>has range </a:t>
            </a:r>
            <a:r>
              <a:rPr lang="en-US" sz="3200" dirty="0">
                <a:solidFill>
                  <a:srgbClr val="4034DC"/>
                </a:solidFill>
              </a:rPr>
              <a:t>-32,768 </a:t>
            </a:r>
            <a:r>
              <a:rPr lang="en-US" sz="3200" dirty="0">
                <a:solidFill>
                  <a:schemeClr val="tx1"/>
                </a:solidFill>
              </a:rPr>
              <a:t>to </a:t>
            </a:r>
            <a:r>
              <a:rPr lang="en-US" sz="3200" dirty="0">
                <a:solidFill>
                  <a:srgbClr val="4034DC"/>
                </a:solidFill>
              </a:rPr>
              <a:t>32,767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BFC280-E048-40C2-7947-E01A98FBD12A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7658E-1CC7-0245-6D0B-35641E3DD4C6}"/>
              </a:ext>
            </a:extLst>
          </p:cNvPr>
          <p:cNvCxnSpPr/>
          <p:nvPr/>
        </p:nvCxnSpPr>
        <p:spPr>
          <a:xfrm flipH="1">
            <a:off x="4559121" y="4958366"/>
            <a:ext cx="1017431" cy="46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A681-3DDE-85FA-0992-A2EBC5C9EA27}"/>
              </a:ext>
            </a:extLst>
          </p:cNvPr>
          <p:cNvCxnSpPr/>
          <p:nvPr/>
        </p:nvCxnSpPr>
        <p:spPr>
          <a:xfrm flipH="1">
            <a:off x="6575796" y="4989596"/>
            <a:ext cx="1017431" cy="46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208803A-A18A-2AE4-9741-E01DCAEF672D}"/>
              </a:ext>
            </a:extLst>
          </p:cNvPr>
          <p:cNvSpPr/>
          <p:nvPr/>
        </p:nvSpPr>
        <p:spPr>
          <a:xfrm>
            <a:off x="7608777" y="4654745"/>
            <a:ext cx="1849561" cy="334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greatest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5E52F-D98E-B330-F033-83CEB522D5FB}"/>
              </a:ext>
            </a:extLst>
          </p:cNvPr>
          <p:cNvSpPr/>
          <p:nvPr/>
        </p:nvSpPr>
        <p:spPr>
          <a:xfrm>
            <a:off x="5568255" y="4621367"/>
            <a:ext cx="1746945" cy="334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Smallest value</a:t>
            </a:r>
          </a:p>
        </p:txBody>
      </p:sp>
    </p:spTree>
    <p:extLst>
      <p:ext uri="{BB962C8B-B14F-4D97-AF65-F5344CB8AC3E}">
        <p14:creationId xmlns:p14="http://schemas.microsoft.com/office/powerpoint/2010/main" val="4494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172D-6245-2FEA-69B9-71900FC8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7513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Concept of overflow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D626-2D70-A723-B9F2-D73C4FF2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 </a:t>
            </a:r>
            <a:r>
              <a:rPr lang="en-US" sz="43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Val=32767;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This is the highest Value that is stored in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val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en-US" sz="24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/>
              <a:t>// add 1 to</a:t>
            </a:r>
            <a:r>
              <a:rPr lang="en-GB" sz="4000" dirty="0">
                <a:solidFill>
                  <a:srgbClr val="FF0000"/>
                </a:solidFill>
              </a:rPr>
              <a:t> Val </a:t>
            </a:r>
            <a:r>
              <a:rPr lang="en-GB" sz="4000" dirty="0"/>
              <a:t>to make it overflow. </a:t>
            </a:r>
            <a:endParaRPr lang="en-US" sz="40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Val=val+1;</a:t>
            </a:r>
          </a:p>
          <a:p>
            <a:pPr marL="0" indent="0">
              <a:buNone/>
            </a:pPr>
            <a:endParaRPr lang="en-US" sz="32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8F37B6-9509-2838-67E0-C9A8041D9596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1189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4CBE-4EAA-666A-3C80-FB708880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Concept of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EE3D-2D1B-5429-DA84-D91E3341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 </a:t>
            </a:r>
            <a:r>
              <a:rPr lang="en-US" sz="3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Val=-32768;</a:t>
            </a:r>
          </a:p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This is the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lowest Value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that is stored in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val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GB" sz="3600" dirty="0"/>
              <a:t>// subtract 1 to</a:t>
            </a:r>
            <a:r>
              <a:rPr lang="en-GB" sz="3600" dirty="0">
                <a:solidFill>
                  <a:srgbClr val="FF0000"/>
                </a:solidFill>
              </a:rPr>
              <a:t> Val </a:t>
            </a:r>
            <a:r>
              <a:rPr lang="en-GB" sz="3600" dirty="0"/>
              <a:t>to make it overflow. </a:t>
            </a:r>
            <a:endParaRPr lang="en-US" sz="36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Val=val-1;</a:t>
            </a:r>
          </a:p>
          <a:p>
            <a:endParaRPr lang="en-US" sz="12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DDFD7D-0B12-3C18-BE38-61F43209C4C6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7193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149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Overflow and Underflow</vt:lpstr>
      <vt:lpstr>Definition </vt:lpstr>
      <vt:lpstr>Concept of overflow </vt:lpstr>
      <vt:lpstr>Concept of underflow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Overflow and Underflow</dc:title>
  <dc:creator>Usama Jutt</dc:creator>
  <cp:lastModifiedBy>Usama Jutt</cp:lastModifiedBy>
  <cp:revision>3</cp:revision>
  <dcterms:created xsi:type="dcterms:W3CDTF">2022-07-25T04:27:24Z</dcterms:created>
  <dcterms:modified xsi:type="dcterms:W3CDTF">2022-08-01T07:21:36Z</dcterms:modified>
</cp:coreProperties>
</file>