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81" r:id="rId9"/>
    <p:sldId id="263" r:id="rId10"/>
    <p:sldId id="264" r:id="rId11"/>
    <p:sldId id="265" r:id="rId12"/>
    <p:sldId id="270" r:id="rId13"/>
    <p:sldId id="271" r:id="rId14"/>
    <p:sldId id="266" r:id="rId15"/>
    <p:sldId id="267" r:id="rId16"/>
    <p:sldId id="282" r:id="rId17"/>
    <p:sldId id="268" r:id="rId18"/>
    <p:sldId id="284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62F34-0432-4C5E-B647-C244604F2828}" v="2" dt="2023-03-13T00:28:53.667"/>
    <p1510:client id="{40B17FE1-665B-4ABD-AB40-3D705F08C9D5}" v="2874" dt="2023-03-13T10:23:04.323"/>
    <p1510:client id="{80839F36-02B9-41CE-92DB-0C8D2DBEBB01}" v="14" dt="2023-03-13T03:17:19.436"/>
    <p1510:client id="{9F230327-B97E-42DC-B2AD-5BA32C90B0A7}" v="1" dt="2023-03-13T06:30:56.773"/>
    <p1510:client id="{BEBFB4F6-C592-4A51-A80D-62EF9A93804C}" v="1" dt="2023-03-13T05:07:25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CA6-F921-058C-63C5-AE8863C21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54CE-A23F-D2E6-845F-1A77EFB5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571D-76AE-A252-4552-3448569B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D15-7606-4328-932F-DE601EEE1A2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1A288-071B-C7C0-A5AD-F69CC4A3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6845-8821-118C-D482-B5FC574B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2565-0861-40BD-A057-FA8F0AAEA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7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CD51-0071-3549-3974-FB2AABAF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56755-61A6-EAED-DBA6-743B36DFF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52D6-1272-0330-C4C8-F0B431BA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D15-7606-4328-932F-DE601EEE1A2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99507-9EA1-4762-139E-80BE188A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A8333-CD3E-3EC6-A8B7-E9A3C618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2565-0861-40BD-A057-FA8F0AAEA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1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BCA95-7EE2-0062-D15C-872C4D099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48234-84E8-EBAC-BE75-F09A11BAC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2C14-D3DA-2D3D-ED09-3B1A5D09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D15-7606-4328-932F-DE601EEE1A2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8C08-9337-AEE2-7344-C4D93940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189D-F9A1-B6BB-99BC-BBE6B72F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2565-0861-40BD-A057-FA8F0AAEA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93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1D35-D290-8800-361B-B70892B7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A52E-A348-DE46-7907-9F7EFCFD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D11F-A925-1977-ADFF-40CFECCC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D15-7606-4328-932F-DE601EEE1A2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E0764-CABA-3BDC-B0BD-80C9FE74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F8E8-46EF-7732-F803-EA645082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2565-0861-40BD-A057-FA8F0AAEA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2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C6AD-EAAA-8FB5-F199-44A2BDAF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FAAB1-9AB8-5CC1-712F-46B247FF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6593-CD14-C8BE-7785-897ED378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D15-7606-4328-932F-DE601EEE1A2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03377-67E8-1BB4-9EA3-E96DA166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07FB-2FD9-0372-8E00-839731CD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2565-0861-40BD-A057-FA8F0AAEA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7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0346-CF5D-5D13-AE0C-2097B682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ADB6-D7EF-4904-2B66-BED3B3F5C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393FC-EAE0-89D5-07E0-DA108070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6D64-97CA-7C54-FEB1-9C6C53E1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D15-7606-4328-932F-DE601EEE1A2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0C08D-E0F0-7077-0A4A-1A6468C3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C3804-AD48-8A53-F64D-DE5C283E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2565-0861-40BD-A057-FA8F0AAEA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27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3779-C00F-136E-B0CD-35B7BE9D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F9F12-EC50-2511-8506-6F1F8770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50DC7-3B21-36BD-3FAF-B6093B9D3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1CD8C-4F07-6DAB-1513-67B40A55B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9E1D8-4415-4F5C-D77E-87F5D8C6F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BFA8A-D39E-B10F-89C7-2E89FEDE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D15-7606-4328-932F-DE601EEE1A2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9E4DB-7813-9E6B-7A51-6B946C09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2F482-E681-39EA-CDA5-252E67B3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2565-0861-40BD-A057-FA8F0AAEA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8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5F12-EAEF-5FD2-6973-DA0AD142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CBBBD-8C3A-02D0-E66F-708B329B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D15-7606-4328-932F-DE601EEE1A2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25E61-3FDF-05B2-EAFB-D5745D0D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0CB9C-6158-EE83-CFAC-78EC285E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2565-0861-40BD-A057-FA8F0AAEA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77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9762B-C26D-DCB6-32DB-A2481D42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D15-7606-4328-932F-DE601EEE1A2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9D8D-54A6-EFB8-876A-4E01C284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C9C7-29A5-4FEF-6877-5C7EEB27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2565-0861-40BD-A057-FA8F0AAEA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68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569C-A4DB-A9C7-8817-11878286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671B7-59BA-2B2F-1F04-EA2EBD64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B167-5F35-7F48-23B9-282342C5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0B47E-3723-2FE0-DE38-D55892A1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D15-7606-4328-932F-DE601EEE1A2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F30AA-B91E-0ABB-D2AF-A09DEBD7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79A1C-2B5A-FD01-833C-31560F27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2565-0861-40BD-A057-FA8F0AAEA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0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14E2-44A8-4A67-E725-C046755D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162C1-1D4E-DE1A-2070-C85CBD9B7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E732C-54DB-BDF3-89EA-90D1420A4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204DE-87E2-F9D3-7DB2-F792B2F2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D15-7606-4328-932F-DE601EEE1A2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66775-D964-94E5-7919-C8BDBE1F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9238-5DA5-5167-56F6-5BF30D71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2565-0861-40BD-A057-FA8F0AAEA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0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1FB87-E5C8-D7C8-864D-A4432A8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7CBAE-9463-EB95-CDD4-B318016C7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59C5-65AF-BFF6-1F9A-205CFB96A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8D15-7606-4328-932F-DE601EEE1A2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25D12-2158-46CA-FEF3-598C26A50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5489-4DE4-4EC3-A692-D40F03870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2565-0861-40BD-A057-FA8F0AAEA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8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0670-E77F-B2ED-58F3-096F2DCF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09935"/>
          </a:xfrm>
        </p:spPr>
        <p:txBody>
          <a:bodyPr/>
          <a:lstStyle/>
          <a:p>
            <a:r>
              <a:rPr lang="en-IN" sz="9600" dirty="0"/>
              <a:t>Electronics Lab</a:t>
            </a:r>
            <a:br>
              <a:rPr lang="en-IN" sz="3600" dirty="0"/>
            </a:br>
            <a:r>
              <a:rPr lang="en-IN" sz="4800" dirty="0"/>
              <a:t>(</a:t>
            </a:r>
            <a:r>
              <a:rPr lang="en-IN" sz="4800" b="1" dirty="0">
                <a:solidFill>
                  <a:schemeClr val="accent4">
                    <a:lumMod val="75000"/>
                  </a:schemeClr>
                </a:solidFill>
              </a:rPr>
              <a:t>Experiment-2</a:t>
            </a:r>
            <a:r>
              <a:rPr lang="en-IN" sz="4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CE8B-6DBB-D254-470A-ACD09140A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0359"/>
            <a:ext cx="9144000" cy="25099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3200" dirty="0">
              <a:latin typeface="Bookman Old Style" panose="02050604050505020204" pitchFamily="18" charset="0"/>
            </a:endParaRPr>
          </a:p>
          <a:p>
            <a:r>
              <a:rPr lang="en-IN" sz="3200">
                <a:latin typeface="Bookman Old Style"/>
              </a:rPr>
              <a:t>P . Manoj Kumar</a:t>
            </a:r>
            <a:r>
              <a:rPr lang="en-IN">
                <a:latin typeface="Bookman Old Style"/>
              </a:rPr>
              <a:t> 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>
                <a:latin typeface="Century Schoolbook"/>
              </a:rPr>
              <a:t>Roll no : 21IE10027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94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204F-1EE6-D53A-1F0E-57F356A9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DC Operating Point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2732-5473-6DE1-418F-31B0529D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460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Fig-1.4-Operating point analysis of the circuit with BJT (2N3904) in fixed-bias configuration after changing the values of resistances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24F68-132D-92B1-C619-EF703F3B0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98" y="1531117"/>
            <a:ext cx="4679314" cy="4197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8A0C4-68DB-D8D9-7223-3EFE8DA7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10" y="1531117"/>
            <a:ext cx="5285361" cy="24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92E9-9CEA-B856-1A1C-C9CECBBE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Circuit Diagram-2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7AFD38-6064-A4C0-2988-A3955D23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1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Fig-1.5-Circuit in Self-Bias Configuration with unknown resistors with BJT (2N2222)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E8DC3-985D-52C4-BB7E-01AA34A5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097" y="1449272"/>
            <a:ext cx="390980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79C1-EF96-40AC-29EC-C76C0FEB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Values of Biasing Resistances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7A503-1EC6-541C-74EF-BB20B752F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255"/>
                <a:ext cx="10515600" cy="47492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dirty="0"/>
                  <a:t>Generally,  V</a:t>
                </a:r>
                <a:r>
                  <a:rPr lang="en-IN" sz="2000" baseline="-25000" dirty="0"/>
                  <a:t>B </a:t>
                </a:r>
                <a:r>
                  <a:rPr lang="en-IN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000" dirty="0" smtClean="0"/>
                          <m:t>V</m:t>
                        </m:r>
                        <m:r>
                          <m:rPr>
                            <m:nor/>
                          </m:rPr>
                          <a:rPr lang="en-IN" sz="2000" baseline="-25000" dirty="0" smtClean="0"/>
                          <m:t>cc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0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sz="20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000" b="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2000" b="0" dirty="0"/>
                  <a:t>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/>
                  <a:t>  </a:t>
                </a:r>
                <a:r>
                  <a:rPr lang="en-IN" sz="2400" b="1" dirty="0"/>
                  <a:t>R</a:t>
                </a:r>
                <a:r>
                  <a:rPr lang="en-IN" sz="2400" b="1" baseline="-25000" dirty="0"/>
                  <a:t>1 </a:t>
                </a:r>
                <a:r>
                  <a:rPr lang="en-IN" sz="2400" b="1" dirty="0"/>
                  <a:t>= 2R</a:t>
                </a:r>
                <a:r>
                  <a:rPr lang="en-IN" sz="2400" b="1" baseline="-25000" dirty="0"/>
                  <a:t>2</a:t>
                </a:r>
                <a:endParaRPr lang="en-IN" sz="2400" b="1" dirty="0"/>
              </a:p>
              <a:p>
                <a:pPr marL="0" indent="0">
                  <a:buNone/>
                </a:pPr>
                <a:r>
                  <a:rPr lang="en-IN" sz="2000" b="0" dirty="0"/>
                  <a:t>Current through R</a:t>
                </a:r>
                <a:r>
                  <a:rPr lang="en-IN" sz="2000" b="0" baseline="-25000" dirty="0"/>
                  <a:t>1</a:t>
                </a:r>
                <a:r>
                  <a:rPr lang="en-IN" sz="2000" b="0" dirty="0"/>
                  <a:t> and R</a:t>
                </a:r>
                <a:r>
                  <a:rPr lang="en-IN" sz="2000" b="0" baseline="-25000" dirty="0"/>
                  <a:t>2</a:t>
                </a:r>
                <a:r>
                  <a:rPr lang="en-IN" sz="2000" b="0" dirty="0"/>
                  <a:t> is same ( ≈ 100I</a:t>
                </a:r>
                <a:r>
                  <a:rPr lang="en-IN" sz="2000" b="0" baseline="-25000" dirty="0"/>
                  <a:t>b </a:t>
                </a:r>
                <a:r>
                  <a:rPr lang="en-IN" sz="2000" b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0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I</a:t>
                </a:r>
                <a:r>
                  <a:rPr lang="en-IN" sz="2000" baseline="-25000" dirty="0"/>
                  <a:t>C </a:t>
                </a:r>
                <a:r>
                  <a:rPr lang="en-IN" sz="2000" dirty="0"/>
                  <a:t>= 1.5 mA  </a:t>
                </a:r>
                <a14:m>
                  <m:oMath xmlns:m="http://schemas.openxmlformats.org/officeDocument/2006/math">
                    <m:r>
                      <a:rPr lang="en-IN" sz="200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sz="2000" dirty="0"/>
                  <a:t> I</a:t>
                </a:r>
                <a:r>
                  <a:rPr lang="en-IN" sz="2000" baseline="-25000" dirty="0"/>
                  <a:t>B </a:t>
                </a:r>
                <a:r>
                  <a:rPr lang="en-IN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en-IN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IN" sz="2000" dirty="0"/>
                  <a:t> mA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00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sz="2000" dirty="0"/>
                  <a:t> I</a:t>
                </a:r>
                <a:r>
                  <a:rPr lang="en-IN" sz="2000" baseline="-25000" dirty="0"/>
                  <a:t>R1 </a:t>
                </a:r>
                <a:r>
                  <a:rPr lang="en-IN" sz="2000" dirty="0"/>
                  <a:t>= I</a:t>
                </a:r>
                <a:r>
                  <a:rPr lang="en-IN" sz="2000" baseline="-25000" dirty="0"/>
                  <a:t>R2 </a:t>
                </a:r>
                <a:r>
                  <a:rPr lang="en-IN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IN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IN" sz="2000" dirty="0"/>
                  <a:t> mA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00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000" dirty="0" smtClean="0"/>
                          <m:t>V</m:t>
                        </m:r>
                        <m:r>
                          <m:rPr>
                            <m:nor/>
                          </m:rPr>
                          <a:rPr lang="en-IN" sz="2000" baseline="-25000" dirty="0" smtClean="0"/>
                          <m:t>cc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000" b="0" dirty="0" smtClean="0"/>
                          <m:t>R</m:t>
                        </m:r>
                        <m:r>
                          <m:rPr>
                            <m:nor/>
                          </m:rPr>
                          <a:rPr lang="en-IN" sz="2000" b="0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IN" sz="2000" b="0" i="1" dirty="0" smtClean="0"/>
                          <m:t>+</m:t>
                        </m:r>
                        <m:r>
                          <m:rPr>
                            <m:nor/>
                          </m:rPr>
                          <a:rPr lang="en-IN" sz="2000" b="0" dirty="0" smtClean="0"/>
                          <m:t>R</m:t>
                        </m:r>
                        <m:r>
                          <m:rPr>
                            <m:nor/>
                          </m:rPr>
                          <a:rPr lang="en-IN" sz="2000" b="0" baseline="-25000" dirty="0" smtClean="0"/>
                          <m:t>2</m:t>
                        </m:r>
                      </m:den>
                    </m:f>
                  </m:oMath>
                </a14:m>
                <a:r>
                  <a:rPr lang="en-IN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IN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IN" sz="2000" dirty="0"/>
                  <a:t> mA </a:t>
                </a:r>
                <a14:m>
                  <m:oMath xmlns:m="http://schemas.openxmlformats.org/officeDocument/2006/math">
                    <m:r>
                      <a:rPr lang="en-IN" sz="200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400" b="1" dirty="0"/>
                  <a:t>R</a:t>
                </a:r>
                <a:r>
                  <a:rPr lang="en-IN" sz="2400" b="1" baseline="-25000" dirty="0"/>
                  <a:t>1 </a:t>
                </a:r>
                <a:r>
                  <a:rPr lang="en-IN" sz="2400" b="1" dirty="0"/>
                  <a:t>+ R</a:t>
                </a:r>
                <a:r>
                  <a:rPr lang="en-IN" sz="2400" b="1" baseline="-25000" dirty="0"/>
                  <a:t>2 </a:t>
                </a:r>
                <a:r>
                  <a:rPr lang="en-IN" sz="2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</m:den>
                    </m:f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b="1" dirty="0"/>
                  <a:t>K</a:t>
                </a:r>
                <a:r>
                  <a:rPr lang="en-I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𝛺</a:t>
                </a:r>
                <a:r>
                  <a:rPr lang="en-IN" sz="2400" b="1" dirty="0"/>
                  <a:t> </a:t>
                </a:r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From Above two relations , </a:t>
                </a:r>
              </a:p>
              <a:p>
                <a:pPr marL="0" indent="0" algn="ctr">
                  <a:buNone/>
                </a:pPr>
                <a:r>
                  <a:rPr lang="en-IN" sz="2400" b="1" dirty="0"/>
                  <a:t>R</a:t>
                </a:r>
                <a:r>
                  <a:rPr lang="en-IN" sz="2400" b="1" baseline="-25000" dirty="0"/>
                  <a:t>1 </a:t>
                </a:r>
                <a:r>
                  <a:rPr lang="en-IN" sz="2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IN" sz="2400" b="1" dirty="0"/>
                  <a:t> K</a:t>
                </a:r>
                <a:r>
                  <a:rPr lang="en-I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𝛺   ,   </a:t>
                </a:r>
                <a:r>
                  <a:rPr lang="en-IN" sz="2400" b="1" dirty="0"/>
                  <a:t>R</a:t>
                </a:r>
                <a:r>
                  <a:rPr lang="en-IN" sz="2400" b="1" baseline="-25000" dirty="0"/>
                  <a:t>2 </a:t>
                </a:r>
                <a:r>
                  <a:rPr lang="en-IN" sz="2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IN" sz="2400" b="1" dirty="0"/>
                  <a:t> K</a:t>
                </a:r>
                <a:r>
                  <a:rPr lang="en-I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𝛺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7A503-1EC6-541C-74EF-BB20B752F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255"/>
                <a:ext cx="10515600" cy="4749282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ABCA0A2-9490-F2A7-F9F6-D3DC7931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15" y="1690688"/>
            <a:ext cx="2898085" cy="32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0D87-24DA-253A-E69B-016D9D16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Values of Biasing Resistances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0D41F-6DC0-24AB-F082-BBB32BF8B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160"/>
                <a:ext cx="10515600" cy="45720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dirty="0"/>
                  <a:t>As V</a:t>
                </a:r>
                <a:r>
                  <a:rPr lang="en-IN" sz="2000" baseline="-25000" dirty="0"/>
                  <a:t>BE </a:t>
                </a:r>
                <a:r>
                  <a:rPr lang="en-IN" sz="2000" dirty="0"/>
                  <a:t>is around 0.7V,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0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V</a:t>
                </a:r>
                <a:r>
                  <a:rPr lang="en-IN" sz="2000" baseline="-25000" dirty="0"/>
                  <a:t>E </a:t>
                </a:r>
                <a:r>
                  <a:rPr lang="en-IN" sz="2000" dirty="0"/>
                  <a:t>= 4V - 0.7V = 3.3 V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0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V</a:t>
                </a:r>
                <a:r>
                  <a:rPr lang="en-IN" sz="2000" baseline="-25000" dirty="0"/>
                  <a:t>C </a:t>
                </a:r>
                <a:r>
                  <a:rPr lang="en-IN" sz="2000" dirty="0"/>
                  <a:t>= V</a:t>
                </a:r>
                <a:r>
                  <a:rPr lang="en-IN" sz="2000" baseline="-25000" dirty="0"/>
                  <a:t>CE </a:t>
                </a:r>
                <a:r>
                  <a:rPr lang="en-IN" sz="2000" dirty="0"/>
                  <a:t>+ V</a:t>
                </a:r>
                <a:r>
                  <a:rPr lang="en-IN" sz="2000" baseline="-25000" dirty="0"/>
                  <a:t>E </a:t>
                </a:r>
                <a:r>
                  <a:rPr lang="en-IN" sz="2000" dirty="0"/>
                  <a:t>= 9.3V</a:t>
                </a:r>
                <a:r>
                  <a:rPr lang="en-IN" sz="20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000" dirty="0"/>
                  <a:t>And the emitter current is </a:t>
                </a:r>
                <a:r>
                  <a:rPr lang="en-IN" sz="2000" dirty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0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I</a:t>
                </a:r>
                <a:r>
                  <a:rPr lang="en-IN" sz="2000" baseline="-25000" dirty="0"/>
                  <a:t>E </a:t>
                </a:r>
                <a:r>
                  <a:rPr lang="en-IN" sz="2000" dirty="0"/>
                  <a:t>= I</a:t>
                </a:r>
                <a:r>
                  <a:rPr lang="en-IN" sz="2000" baseline="-250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IN" sz="2000" i="0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dirty="0"/>
                  <a:t> = 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IN" sz="2000" i="0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dirty="0"/>
                  <a:t> mA </a:t>
                </a:r>
              </a:p>
              <a:p>
                <a:pPr marL="0" indent="0">
                  <a:buNone/>
                </a:pPr>
                <a:r>
                  <a:rPr lang="en-IN" sz="2000" dirty="0"/>
                  <a:t>The value of </a:t>
                </a:r>
                <a:r>
                  <a:rPr lang="en-IN" sz="2000" b="1" dirty="0"/>
                  <a:t>R</a:t>
                </a:r>
                <a:r>
                  <a:rPr lang="en-IN" sz="2000" b="1" baseline="-25000" dirty="0"/>
                  <a:t>C</a:t>
                </a:r>
                <a:r>
                  <a:rPr lang="en-IN" sz="2000" baseline="-25000" dirty="0"/>
                  <a:t> </a:t>
                </a:r>
                <a:r>
                  <a:rPr lang="en-IN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000" dirty="0" smtClean="0"/>
                          <m:t>V</m:t>
                        </m:r>
                        <m:r>
                          <m:rPr>
                            <m:nor/>
                          </m:rPr>
                          <a:rPr lang="en-IN" sz="2000" baseline="-25000" dirty="0" smtClean="0"/>
                          <m:t>cc</m:t>
                        </m:r>
                        <m:r>
                          <m:rPr>
                            <m:nor/>
                          </m:rPr>
                          <a:rPr lang="en-IN" sz="2000" dirty="0" smtClean="0"/>
                          <m:t>−</m:t>
                        </m:r>
                        <m:r>
                          <m:rPr>
                            <m:nor/>
                          </m:rPr>
                          <a:rPr lang="en-IN" sz="2000" dirty="0" smtClean="0"/>
                          <m:t>Vc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000" dirty="0" smtClean="0"/>
                          <m:t>I</m:t>
                        </m:r>
                        <m:r>
                          <m:rPr>
                            <m:nor/>
                          </m:rPr>
                          <a:rPr lang="en-IN" sz="2000" baseline="-25000" dirty="0" smtClean="0"/>
                          <m:t>c</m:t>
                        </m:r>
                      </m:den>
                    </m:f>
                  </m:oMath>
                </a14:m>
                <a:r>
                  <a:rPr lang="en-IN" sz="2000" dirty="0"/>
                  <a:t>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12−9.3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0.0015</m:t>
                        </m:r>
                      </m:den>
                    </m:f>
                    <m:r>
                      <m:rPr>
                        <m:nor/>
                      </m:rPr>
                      <a:rPr lang="en-IN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m:rPr>
                        <m:nor/>
                      </m:rPr>
                      <a:rPr lang="en-IN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IN" sz="2000" b="1" i="0" dirty="0" smtClean="0">
                        <a:ea typeface="Cambria Math" panose="02040503050406030204" pitchFamily="18" charset="0"/>
                      </a:rPr>
                      <m:t>1.8</m:t>
                    </m:r>
                    <m:r>
                      <m:rPr>
                        <m:nor/>
                      </m:rPr>
                      <a:rPr lang="en-IN" sz="2000" b="1" i="0" dirty="0" smtClean="0"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000" b="1" dirty="0" smtClean="0"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The Value of </a:t>
                </a:r>
                <a:r>
                  <a:rPr lang="en-IN" sz="2000" b="1" dirty="0"/>
                  <a:t>R</a:t>
                </a:r>
                <a:r>
                  <a:rPr lang="en-IN" sz="2000" b="1" baseline="-25000" dirty="0"/>
                  <a:t>E</a:t>
                </a:r>
                <a:r>
                  <a:rPr lang="en-IN" sz="2000" baseline="-25000" dirty="0"/>
                  <a:t> </a:t>
                </a:r>
                <a:r>
                  <a:rPr lang="en-IN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000" dirty="0" smtClean="0"/>
                          <m:t>V</m:t>
                        </m:r>
                        <m:r>
                          <m:rPr>
                            <m:nor/>
                          </m:rPr>
                          <a:rPr lang="en-IN" sz="2000" baseline="-25000" dirty="0" smtClean="0"/>
                          <m:t>E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000" dirty="0" smtClean="0"/>
                          <m:t>I</m:t>
                        </m:r>
                        <m:r>
                          <m:rPr>
                            <m:nor/>
                          </m:rPr>
                          <a:rPr lang="en-IN" sz="2000" baseline="-25000" dirty="0" smtClean="0"/>
                          <m:t>E</m:t>
                        </m:r>
                      </m:den>
                    </m:f>
                  </m:oMath>
                </a14:m>
                <a:r>
                  <a:rPr lang="en-IN" sz="2000" dirty="0"/>
                  <a:t>  = </a:t>
                </a:r>
                <a:r>
                  <a:rPr lang="en-IN" sz="2000" b="1" dirty="0"/>
                  <a:t>2.2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num>
                          <m:den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IN" sz="20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IN" sz="2000" b="1" dirty="0"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000" b="1" dirty="0"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endParaRPr lang="en-IN" sz="2000" b="1" dirty="0"/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2N2222 : </a:t>
                </a:r>
                <a:r>
                  <a:rPr lang="en-IN" sz="2000" b="1" dirty="0"/>
                  <a:t>R</a:t>
                </a:r>
                <a:r>
                  <a:rPr lang="en-IN" sz="2000" b="1" baseline="-25000" dirty="0"/>
                  <a:t>1 </a:t>
                </a:r>
                <a:r>
                  <a:rPr lang="en-IN" sz="2000" b="1" dirty="0"/>
                  <a:t>= 10.67K</a:t>
                </a: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𝛺  , </a:t>
                </a:r>
                <a:r>
                  <a:rPr lang="en-IN" sz="2000" b="1" dirty="0"/>
                  <a:t>R</a:t>
                </a:r>
                <a:r>
                  <a:rPr lang="en-IN" sz="2000" b="1" baseline="-25000" dirty="0"/>
                  <a:t>2 </a:t>
                </a:r>
                <a:r>
                  <a:rPr lang="en-IN" sz="2000" b="1" dirty="0"/>
                  <a:t>= 5.33K</a:t>
                </a: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𝛺  , </a:t>
                </a:r>
                <a:r>
                  <a:rPr lang="en-IN" sz="2000" b="1" dirty="0"/>
                  <a:t>R</a:t>
                </a:r>
                <a:r>
                  <a:rPr lang="en-IN" sz="2000" b="1" baseline="-25000" dirty="0"/>
                  <a:t>C</a:t>
                </a:r>
                <a:r>
                  <a:rPr lang="en-IN" sz="2000" baseline="-25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IN" sz="2000" b="1" i="0" dirty="0" smtClean="0">
                        <a:ea typeface="Cambria Math" panose="02040503050406030204" pitchFamily="18" charset="0"/>
                      </a:rPr>
                      <m:t>1.8</m:t>
                    </m:r>
                    <m:r>
                      <m:rPr>
                        <m:nor/>
                      </m:rPr>
                      <a:rPr lang="en-IN" sz="2000" b="1" i="0" dirty="0" smtClean="0"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000" b="1" dirty="0" smtClean="0"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IN" sz="2000" b="1" dirty="0"/>
                  <a:t> , R</a:t>
                </a:r>
                <a:r>
                  <a:rPr lang="en-IN" sz="2000" b="1" baseline="-25000" dirty="0"/>
                  <a:t>E</a:t>
                </a:r>
                <a:r>
                  <a:rPr lang="en-IN" sz="2000" baseline="-25000" dirty="0"/>
                  <a:t> </a:t>
                </a:r>
                <a:r>
                  <a:rPr lang="en-IN" sz="2000" dirty="0"/>
                  <a:t>= </a:t>
                </a:r>
                <a:r>
                  <a:rPr lang="en-IN" sz="2000" b="1" dirty="0"/>
                  <a:t>2.19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000" b="1" dirty="0"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000" b="1" dirty="0"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2N3904 : </a:t>
                </a:r>
                <a:r>
                  <a:rPr lang="en-IN" sz="2000" b="1" dirty="0"/>
                  <a:t>R</a:t>
                </a:r>
                <a:r>
                  <a:rPr lang="en-IN" sz="2000" b="1" baseline="-25000" dirty="0"/>
                  <a:t>1 </a:t>
                </a:r>
                <a:r>
                  <a:rPr lang="en-IN" sz="2000" b="1" dirty="0"/>
                  <a:t>= 16K</a:t>
                </a: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𝛺  , </a:t>
                </a:r>
                <a:r>
                  <a:rPr lang="en-IN" sz="2000" b="1" dirty="0"/>
                  <a:t>R</a:t>
                </a:r>
                <a:r>
                  <a:rPr lang="en-IN" sz="2000" b="1" baseline="-25000" dirty="0"/>
                  <a:t>2 </a:t>
                </a:r>
                <a:r>
                  <a:rPr lang="en-IN" sz="2000" b="1" dirty="0"/>
                  <a:t>= 8K</a:t>
                </a: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𝛺  , </a:t>
                </a:r>
                <a:r>
                  <a:rPr lang="en-IN" sz="2000" b="1" dirty="0"/>
                  <a:t>R</a:t>
                </a:r>
                <a:r>
                  <a:rPr lang="en-IN" sz="2000" b="1" baseline="-25000" dirty="0"/>
                  <a:t>C</a:t>
                </a:r>
                <a:r>
                  <a:rPr lang="en-IN" sz="2000" baseline="-25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IN" sz="2000" b="1" i="0" dirty="0" smtClean="0">
                        <a:ea typeface="Cambria Math" panose="02040503050406030204" pitchFamily="18" charset="0"/>
                      </a:rPr>
                      <m:t>1.8</m:t>
                    </m:r>
                    <m:r>
                      <m:rPr>
                        <m:nor/>
                      </m:rPr>
                      <a:rPr lang="en-IN" sz="2000" b="1" i="0" dirty="0" smtClean="0"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000" b="1" dirty="0" smtClean="0"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IN" sz="2000" b="1" dirty="0"/>
                  <a:t> , R</a:t>
                </a:r>
                <a:r>
                  <a:rPr lang="en-IN" sz="2000" b="1" baseline="-25000" dirty="0"/>
                  <a:t>E</a:t>
                </a:r>
                <a:r>
                  <a:rPr lang="en-IN" sz="2000" baseline="-25000" dirty="0"/>
                  <a:t> </a:t>
                </a:r>
                <a:r>
                  <a:rPr lang="en-IN" sz="2000" dirty="0"/>
                  <a:t>= </a:t>
                </a:r>
                <a:r>
                  <a:rPr lang="en-IN" sz="2000" b="1" dirty="0"/>
                  <a:t>2.193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000" b="1" dirty="0"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000" b="1" dirty="0"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0D41F-6DC0-24AB-F082-BBB32BF8B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160"/>
                <a:ext cx="10515600" cy="4572098"/>
              </a:xfrm>
              <a:blipFill>
                <a:blip r:embed="rId2"/>
                <a:stretch>
                  <a:fillRect l="-638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4533723-3149-7D94-36A0-FD9DA5CE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15" y="1690688"/>
            <a:ext cx="2898085" cy="32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2310-37D5-290F-760C-94C9CD7A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DC Operating Point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B864-9096-813C-E8B1-A811B4DD5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Fig-1.6-Operating point analysis of the circuit in self-bias configuration with BJT (2N2222)</a:t>
            </a:r>
          </a:p>
          <a:p>
            <a:pPr marL="0" indent="0" algn="ctr">
              <a:buNone/>
            </a:pPr>
            <a:r>
              <a:rPr lang="en-IN" sz="1600" b="1" dirty="0" err="1"/>
              <a:t>V</a:t>
            </a:r>
            <a:r>
              <a:rPr lang="en-IN" sz="1600" b="1" baseline="-25000" dirty="0" err="1"/>
              <a:t>ce</a:t>
            </a:r>
            <a:r>
              <a:rPr lang="en-IN" sz="1600" b="1" baseline="-25000" dirty="0"/>
              <a:t> </a:t>
            </a:r>
            <a:r>
              <a:rPr lang="en-IN" sz="1600" b="1" dirty="0"/>
              <a:t>= 5.98746V</a:t>
            </a:r>
            <a:r>
              <a:rPr lang="en-IN" sz="1600" dirty="0"/>
              <a:t> and  </a:t>
            </a:r>
            <a:r>
              <a:rPr lang="en-IN" sz="1600" b="1" dirty="0" err="1"/>
              <a:t>I</a:t>
            </a:r>
            <a:r>
              <a:rPr lang="en-IN" sz="1600" b="1" baseline="-25000" dirty="0" err="1"/>
              <a:t>c</a:t>
            </a:r>
            <a:r>
              <a:rPr lang="en-IN" sz="1600" b="1" baseline="-25000" dirty="0"/>
              <a:t> </a:t>
            </a:r>
            <a:r>
              <a:rPr lang="en-IN" sz="1600" b="1" dirty="0"/>
              <a:t>= 1.5029mA</a:t>
            </a:r>
          </a:p>
          <a:p>
            <a:pPr marL="0" indent="0" algn="ctr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2C0F8-0C3E-A54D-306C-434DA808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91" y="1443839"/>
            <a:ext cx="3789521" cy="4121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50D00-DADF-7A91-1E6B-BA866C61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14" y="1443839"/>
            <a:ext cx="5084231" cy="31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F095-7145-B65E-0BD7-8262AB2B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DC Operating Point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A592-5B67-F242-7908-200A8195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Fig-1.7-Operating point analysis of the circuit in self-bias configuration with BJT (2N3904)</a:t>
            </a:r>
          </a:p>
          <a:p>
            <a:pPr marL="0" indent="0" algn="ctr">
              <a:buNone/>
            </a:pPr>
            <a:r>
              <a:rPr lang="en-IN" sz="1600" b="1" dirty="0" err="1"/>
              <a:t>V</a:t>
            </a:r>
            <a:r>
              <a:rPr lang="en-IN" sz="1600" b="1" baseline="-25000" dirty="0" err="1"/>
              <a:t>ce</a:t>
            </a:r>
            <a:r>
              <a:rPr lang="en-IN" sz="1600" b="1" baseline="-25000" dirty="0"/>
              <a:t> </a:t>
            </a:r>
            <a:r>
              <a:rPr lang="en-IN" sz="1600" b="1" dirty="0"/>
              <a:t>= 5.96773V</a:t>
            </a:r>
            <a:r>
              <a:rPr lang="en-IN" sz="1600" dirty="0"/>
              <a:t> and  </a:t>
            </a:r>
            <a:r>
              <a:rPr lang="en-IN" sz="1600" b="1" dirty="0" err="1"/>
              <a:t>I</a:t>
            </a:r>
            <a:r>
              <a:rPr lang="en-IN" sz="1600" b="1" baseline="-25000" dirty="0" err="1"/>
              <a:t>c</a:t>
            </a:r>
            <a:r>
              <a:rPr lang="en-IN" sz="1600" b="1" baseline="-25000" dirty="0"/>
              <a:t> </a:t>
            </a:r>
            <a:r>
              <a:rPr lang="en-IN" sz="1600" b="1" dirty="0"/>
              <a:t>= 1.50922mA</a:t>
            </a:r>
          </a:p>
          <a:p>
            <a:pPr marL="0" indent="0" algn="ctr">
              <a:buNone/>
            </a:pP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5F0AC-2A2E-A1A8-CA6F-07B13685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2" y="1529214"/>
            <a:ext cx="3797559" cy="4072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42719E-5822-542E-DA3E-B5F543E6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204" y="1534518"/>
            <a:ext cx="5244500" cy="30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2103-19E8-9BF8-B0B3-1BA63814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Change in Operating point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AD43-4492-85D6-059F-EC64A837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478"/>
            <a:ext cx="10515600" cy="47772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 algn="ctr">
              <a:buNone/>
            </a:pPr>
            <a:r>
              <a:rPr lang="en-IN" sz="2000" dirty="0"/>
              <a:t>There is no significant change in the DC operating point after the changing the BJT(2N2222) to BJT(2N3904). Both </a:t>
            </a:r>
            <a:r>
              <a:rPr lang="en-IN" sz="2000" dirty="0" err="1"/>
              <a:t>V</a:t>
            </a:r>
            <a:r>
              <a:rPr lang="en-IN" sz="2000" baseline="-25000" dirty="0" err="1"/>
              <a:t>ce</a:t>
            </a:r>
            <a:r>
              <a:rPr lang="en-IN" sz="2000" dirty="0"/>
              <a:t> and </a:t>
            </a:r>
            <a:r>
              <a:rPr lang="en-IN" sz="2000" dirty="0" err="1"/>
              <a:t>I</a:t>
            </a:r>
            <a:r>
              <a:rPr lang="en-IN" sz="2000" baseline="-25000" dirty="0" err="1"/>
              <a:t>c</a:t>
            </a:r>
            <a:r>
              <a:rPr lang="en-IN" sz="2000" dirty="0"/>
              <a:t> are almost same.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D63B16-B69B-977F-8873-80F1CAE8E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03706"/>
              </p:ext>
            </p:extLst>
          </p:nvPr>
        </p:nvGraphicFramePr>
        <p:xfrm>
          <a:off x="2032000" y="1931436"/>
          <a:ext cx="8127999" cy="2995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325912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28625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3522692"/>
                    </a:ext>
                  </a:extLst>
                </a:gridCol>
              </a:tblGrid>
              <a:tr h="748782">
                <a:tc>
                  <a:txBody>
                    <a:bodyPr/>
                    <a:lstStyle/>
                    <a:p>
                      <a:r>
                        <a:rPr lang="en-IN" sz="20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Operating Point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Circuit with BJT (2N2222)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Circuit with BJT (2N3904)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822533"/>
                  </a:ext>
                </a:extLst>
              </a:tr>
              <a:tr h="748782">
                <a:tc>
                  <a:txBody>
                    <a:bodyPr/>
                    <a:lstStyle/>
                    <a:p>
                      <a:r>
                        <a:rPr lang="en-IN" sz="2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𝛽</a:t>
                      </a:r>
                      <a:endParaRPr lang="en-IN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641742"/>
                  </a:ext>
                </a:extLst>
              </a:tr>
              <a:tr h="748782">
                <a:tc>
                  <a:txBody>
                    <a:bodyPr/>
                    <a:lstStyle/>
                    <a:p>
                      <a:r>
                        <a:rPr lang="en-IN" sz="2800" b="0" dirty="0" err="1"/>
                        <a:t>V</a:t>
                      </a:r>
                      <a:r>
                        <a:rPr lang="en-IN" sz="2800" b="0" baseline="-25000" dirty="0" err="1"/>
                        <a:t>ce</a:t>
                      </a:r>
                      <a:r>
                        <a:rPr lang="en-IN" sz="2800" b="0" baseline="-25000" dirty="0"/>
                        <a:t> </a:t>
                      </a:r>
                      <a:r>
                        <a:rPr lang="en-IN" sz="2000" b="0" baseline="0" dirty="0"/>
                        <a:t>(in V)</a:t>
                      </a:r>
                      <a:endParaRPr lang="en-IN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027800"/>
                  </a:ext>
                </a:extLst>
              </a:tr>
              <a:tr h="748782">
                <a:tc>
                  <a:txBody>
                    <a:bodyPr/>
                    <a:lstStyle/>
                    <a:p>
                      <a:r>
                        <a:rPr lang="en-IN" sz="2800" b="0" dirty="0" err="1"/>
                        <a:t>I</a:t>
                      </a:r>
                      <a:r>
                        <a:rPr lang="en-IN" sz="2800" b="0" baseline="-25000" dirty="0" err="1"/>
                        <a:t>c</a:t>
                      </a:r>
                      <a:r>
                        <a:rPr lang="en-IN" sz="2800" b="0" baseline="-25000" dirty="0"/>
                        <a:t>      </a:t>
                      </a:r>
                      <a:r>
                        <a:rPr lang="en-IN" sz="2000" b="0" baseline="0" dirty="0"/>
                        <a:t>(in mA)</a:t>
                      </a:r>
                      <a:endParaRPr lang="en-IN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1.503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1.509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11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10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80D9-B518-8835-247B-BBA003BF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DC Operating Point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4328-7346-196E-994E-FD86374D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83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Fig-1.8-Operating point analysis of the circuit with BJT (2N3904) after changing the values of resistances in self-bias Configuration</a:t>
            </a:r>
          </a:p>
          <a:p>
            <a:pPr marL="0" indent="0" algn="ctr">
              <a:buNone/>
            </a:pPr>
            <a:r>
              <a:rPr lang="en-IN" sz="1600" b="1" dirty="0" err="1"/>
              <a:t>V</a:t>
            </a:r>
            <a:r>
              <a:rPr lang="en-IN" sz="1600" b="1" baseline="-25000" dirty="0" err="1"/>
              <a:t>ce</a:t>
            </a:r>
            <a:r>
              <a:rPr lang="en-IN" sz="1600" b="1" baseline="-25000" dirty="0"/>
              <a:t> </a:t>
            </a:r>
            <a:r>
              <a:rPr lang="en-IN" sz="1600" b="1" dirty="0"/>
              <a:t>= 5.982V</a:t>
            </a:r>
            <a:r>
              <a:rPr lang="en-IN" sz="1600" dirty="0"/>
              <a:t> and  </a:t>
            </a:r>
            <a:r>
              <a:rPr lang="en-IN" sz="1600" b="1" dirty="0" err="1"/>
              <a:t>I</a:t>
            </a:r>
            <a:r>
              <a:rPr lang="en-IN" sz="1600" b="1" baseline="-25000" dirty="0" err="1"/>
              <a:t>c</a:t>
            </a:r>
            <a:r>
              <a:rPr lang="en-IN" sz="1600" b="1" baseline="-25000" dirty="0"/>
              <a:t> </a:t>
            </a:r>
            <a:r>
              <a:rPr lang="en-IN" sz="1600" b="1" dirty="0"/>
              <a:t>= 1.504mA</a:t>
            </a:r>
          </a:p>
          <a:p>
            <a:pPr marL="0" indent="0" algn="ctr">
              <a:buNone/>
            </a:pP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1E5665-AAB9-D90A-1956-B02B6EAA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018" y="1484793"/>
            <a:ext cx="5509102" cy="3407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9BA34-927A-9AD3-97AA-DAA9FBCC1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72" y="1484793"/>
            <a:ext cx="3859675" cy="37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9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7E45-A131-29AD-5B9E-7C313BEC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sng" dirty="0">
                <a:effectLst/>
                <a:latin typeface="Bookman Old Style" panose="02050604050505020204" pitchFamily="18" charset="0"/>
              </a:rPr>
              <a:t>Part B: Design and simulation of a CE amplifier with Self-bias</a:t>
            </a:r>
            <a:endParaRPr lang="en-IN" sz="3600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ED3E-8550-08D2-1CEE-7DA16141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461"/>
            <a:ext cx="10515600" cy="4329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u="sng" dirty="0"/>
              <a:t>Procedure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Choose the components of the CE amplifier with self-bias configuration for </a:t>
            </a:r>
            <a:r>
              <a:rPr lang="en-US" sz="2400" b="0" i="0" dirty="0" err="1">
                <a:effectLst/>
              </a:rPr>
              <a:t>V</a:t>
            </a:r>
            <a:r>
              <a:rPr lang="en-US" sz="2400" b="0" i="0" baseline="-25000" dirty="0" err="1">
                <a:effectLst/>
              </a:rPr>
              <a:t>ce</a:t>
            </a:r>
            <a:r>
              <a:rPr lang="en-US" sz="2400" b="0" i="0" dirty="0">
                <a:effectLst/>
              </a:rPr>
              <a:t> around 5V and </a:t>
            </a:r>
            <a:r>
              <a:rPr lang="en-US" sz="2400" b="0" i="0" dirty="0" err="1">
                <a:effectLst/>
              </a:rPr>
              <a:t>I</a:t>
            </a:r>
            <a:r>
              <a:rPr lang="en-US" sz="2400" b="0" i="0" baseline="-25000" dirty="0" err="1">
                <a:effectLst/>
              </a:rPr>
              <a:t>c</a:t>
            </a:r>
            <a:r>
              <a:rPr lang="en-US" sz="2400" b="0" i="0" dirty="0">
                <a:effectLst/>
              </a:rPr>
              <a:t> in 1-2mA (shown in Fig 2.c).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Observe the gain and phase response of the amplifier over a wide range of frequency [say, 20Hz to 1MHz].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Analyze the observed frequency response and compare it with theoretical calculation (based on values of transistor parameters and that of components).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206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0B9B-868C-DFF2-4DFA-46946EC7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Circuit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DBFA-F6A4-FEB9-FBD5-E34B14F0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Fig-1.9-Circuit in Self-Bias Configuration with unknown resistors with BJT (2N2222) and coupling capacitors</a:t>
            </a:r>
          </a:p>
          <a:p>
            <a:pPr marL="0" indent="0" algn="ctr">
              <a:buNone/>
            </a:pP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16266-114B-6416-1FD9-E9FE68F3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18" y="1432129"/>
            <a:ext cx="5817825" cy="42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8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CD7E-44E5-1AB6-E9C2-FCEC04E8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b="0" i="0" u="sng" dirty="0">
                <a:effectLst/>
                <a:latin typeface="Bookman Old Style" panose="02050604050505020204" pitchFamily="18" charset="0"/>
              </a:rPr>
            </a:br>
            <a:r>
              <a:rPr lang="en-US" sz="4000" b="0" i="0" u="sng" dirty="0">
                <a:effectLst/>
                <a:latin typeface="Bookman Old Style" panose="02050604050505020204" pitchFamily="18" charset="0"/>
              </a:rPr>
              <a:t>Design and simulation of common emitter amplifier with stable operating point</a:t>
            </a:r>
            <a:endParaRPr lang="en-IN" sz="4000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7960-8C61-EA2D-C41D-7B2D1D59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759"/>
            <a:ext cx="10515600" cy="4524116"/>
          </a:xfrm>
        </p:spPr>
        <p:txBody>
          <a:bodyPr/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Objective of the Experiment</a:t>
            </a:r>
          </a:p>
          <a:p>
            <a:pPr marL="0" indent="0">
              <a:buNone/>
            </a:pPr>
            <a:endParaRPr lang="en-IN" sz="900" b="1" u="sng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cs typeface="Arial" panose="020B0604020202020204" pitchFamily="34" charset="0"/>
              </a:rPr>
              <a:t>Know how to stabilize operating point of a CE amplifier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cs typeface="Arial" panose="020B0604020202020204" pitchFamily="34" charset="0"/>
              </a:rPr>
              <a:t>Constructing an amplifier topology and bias the transistor in appropriate operating point for proper analog operation.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cs typeface="Arial" panose="020B0604020202020204" pitchFamily="34" charset="0"/>
              </a:rPr>
              <a:t>Observe and analyze “small signal” frequency response of the amplifier</a:t>
            </a:r>
            <a:endParaRPr lang="en-US" sz="2400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cs typeface="Arial" panose="020B0604020202020204" pitchFamily="34" charset="0"/>
              </a:rPr>
              <a:t>Know the practical values of gain and band width of a simple voltage amplifier</a:t>
            </a:r>
            <a:endParaRPr lang="en-IN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49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60B3-BFBC-4398-42DD-73F2AEE1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Values of Biasing Resistances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C47CA-8574-96BD-7EDC-84E794693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200" dirty="0"/>
                  <a:t>From previous calculations, </a:t>
                </a:r>
              </a:p>
              <a:p>
                <a:pPr marL="0" indent="0" algn="ctr">
                  <a:buNone/>
                </a:pPr>
                <a:r>
                  <a:rPr lang="en-IN" sz="2200" b="1" dirty="0"/>
                  <a:t>R</a:t>
                </a:r>
                <a:r>
                  <a:rPr lang="en-IN" sz="2200" b="1" baseline="-25000" dirty="0"/>
                  <a:t>1 </a:t>
                </a:r>
                <a:r>
                  <a:rPr lang="en-IN" sz="2200" b="1" dirty="0"/>
                  <a:t>= 10.67 K</a:t>
                </a:r>
                <a:r>
                  <a:rPr lang="en-IN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𝛺   ,   </a:t>
                </a:r>
                <a:r>
                  <a:rPr lang="en-IN" sz="2200" b="1" dirty="0"/>
                  <a:t>R</a:t>
                </a:r>
                <a:r>
                  <a:rPr lang="en-IN" sz="2200" b="1" baseline="-25000" dirty="0"/>
                  <a:t>2 </a:t>
                </a:r>
                <a:r>
                  <a:rPr lang="en-IN" sz="2200" b="1" dirty="0"/>
                  <a:t>= 5.33 K</a:t>
                </a:r>
                <a:r>
                  <a:rPr lang="en-IN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𝛺</a:t>
                </a:r>
              </a:p>
              <a:p>
                <a:pPr marL="0" indent="0">
                  <a:buNone/>
                </a:pPr>
                <a:r>
                  <a:rPr lang="en-IN" sz="2200" dirty="0"/>
                  <a:t>As V</a:t>
                </a:r>
                <a:r>
                  <a:rPr lang="en-IN" sz="2200" baseline="-25000" dirty="0"/>
                  <a:t>BE </a:t>
                </a:r>
                <a:r>
                  <a:rPr lang="en-IN" sz="2200" dirty="0"/>
                  <a:t>is around 0.7V,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2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sz="2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 dirty="0"/>
                  <a:t>V</a:t>
                </a:r>
                <a:r>
                  <a:rPr lang="en-IN" sz="2200" baseline="-25000" dirty="0"/>
                  <a:t>E </a:t>
                </a:r>
                <a:r>
                  <a:rPr lang="en-IN" sz="2200" dirty="0"/>
                  <a:t>= 4V - 0.7V = 3.3 V  </a:t>
                </a:r>
                <a14:m>
                  <m:oMath xmlns:m="http://schemas.openxmlformats.org/officeDocument/2006/math">
                    <m:r>
                      <a:rPr lang="en-IN" sz="22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sz="2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 dirty="0"/>
                  <a:t>V</a:t>
                </a:r>
                <a:r>
                  <a:rPr lang="en-IN" sz="2200" baseline="-25000" dirty="0"/>
                  <a:t>C </a:t>
                </a:r>
                <a:r>
                  <a:rPr lang="en-IN" sz="2200" dirty="0"/>
                  <a:t>= V</a:t>
                </a:r>
                <a:r>
                  <a:rPr lang="en-IN" sz="2200" baseline="-25000" dirty="0"/>
                  <a:t>CE </a:t>
                </a:r>
                <a:r>
                  <a:rPr lang="en-IN" sz="2200" dirty="0"/>
                  <a:t>+ V</a:t>
                </a:r>
                <a:r>
                  <a:rPr lang="en-IN" sz="2200" baseline="-25000" dirty="0"/>
                  <a:t>E </a:t>
                </a:r>
                <a:r>
                  <a:rPr lang="en-IN" sz="2200" dirty="0"/>
                  <a:t>= 8.3V</a:t>
                </a:r>
                <a:r>
                  <a:rPr lang="en-IN" sz="22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200" dirty="0"/>
                  <a:t>And the emitter current is </a:t>
                </a:r>
                <a:r>
                  <a:rPr lang="en-IN" sz="2200" dirty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2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sz="2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 dirty="0"/>
                  <a:t>I</a:t>
                </a:r>
                <a:r>
                  <a:rPr lang="en-IN" sz="2200" baseline="-25000" dirty="0"/>
                  <a:t>E </a:t>
                </a:r>
                <a:r>
                  <a:rPr lang="en-IN" sz="2200" dirty="0"/>
                  <a:t>= I</a:t>
                </a:r>
                <a:r>
                  <a:rPr lang="en-IN" sz="2200" baseline="-250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2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IN" sz="2200" i="0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IN" sz="22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200" dirty="0"/>
                  <a:t> = 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2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IN" sz="2200" i="0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IN" sz="22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200" dirty="0"/>
                  <a:t> mA </a:t>
                </a:r>
              </a:p>
              <a:p>
                <a:pPr marL="0" indent="0">
                  <a:buNone/>
                </a:pPr>
                <a:endParaRPr lang="en-IN" sz="1100" dirty="0"/>
              </a:p>
              <a:p>
                <a:pPr marL="0" indent="0">
                  <a:buNone/>
                </a:pPr>
                <a:r>
                  <a:rPr lang="en-IN" sz="2200" dirty="0"/>
                  <a:t>The value of </a:t>
                </a:r>
                <a:r>
                  <a:rPr lang="en-IN" sz="2200" b="1" dirty="0"/>
                  <a:t>R</a:t>
                </a:r>
                <a:r>
                  <a:rPr lang="en-IN" sz="2200" b="1" baseline="-25000" dirty="0"/>
                  <a:t>C</a:t>
                </a:r>
                <a:r>
                  <a:rPr lang="en-IN" sz="2200" baseline="-25000" dirty="0"/>
                  <a:t> </a:t>
                </a:r>
                <a:r>
                  <a:rPr lang="en-IN" sz="22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200" dirty="0" smtClean="0"/>
                          <m:t>V</m:t>
                        </m:r>
                        <m:r>
                          <m:rPr>
                            <m:nor/>
                          </m:rPr>
                          <a:rPr lang="en-IN" sz="2200" baseline="-25000" dirty="0" smtClean="0"/>
                          <m:t>cc</m:t>
                        </m:r>
                        <m:r>
                          <m:rPr>
                            <m:nor/>
                          </m:rPr>
                          <a:rPr lang="en-IN" sz="2200" dirty="0" smtClean="0"/>
                          <m:t>−</m:t>
                        </m:r>
                        <m:r>
                          <m:rPr>
                            <m:nor/>
                          </m:rPr>
                          <a:rPr lang="en-IN" sz="2200" dirty="0" smtClean="0"/>
                          <m:t>Vc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200" dirty="0" smtClean="0"/>
                          <m:t>I</m:t>
                        </m:r>
                        <m:r>
                          <m:rPr>
                            <m:nor/>
                          </m:rPr>
                          <a:rPr lang="en-IN" sz="2200" baseline="-25000" dirty="0" smtClean="0"/>
                          <m:t>c</m:t>
                        </m:r>
                      </m:den>
                    </m:f>
                  </m:oMath>
                </a14:m>
                <a:r>
                  <a:rPr lang="en-IN" sz="2200" dirty="0"/>
                  <a:t>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12−8.3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0.0015</m:t>
                        </m:r>
                      </m:den>
                    </m:f>
                    <m:r>
                      <m:rPr>
                        <m:nor/>
                      </m:rPr>
                      <a:rPr lang="en-IN" sz="2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m:rPr>
                        <m:nor/>
                      </m:rPr>
                      <a:rPr lang="en-IN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IN" sz="2200" b="1" i="0" dirty="0" smtClean="0">
                        <a:ea typeface="Cambria Math" panose="02040503050406030204" pitchFamily="18" charset="0"/>
                      </a:rPr>
                      <m:t>2.467</m:t>
                    </m:r>
                    <m:r>
                      <m:rPr>
                        <m:nor/>
                      </m:rPr>
                      <a:rPr lang="en-IN" sz="2200" b="1" i="0" dirty="0" smtClean="0"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200" b="1" dirty="0" smtClean="0"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endParaRPr lang="en-IN" sz="2200" b="1" dirty="0"/>
              </a:p>
              <a:p>
                <a:pPr marL="0" indent="0">
                  <a:buNone/>
                </a:pPr>
                <a:r>
                  <a:rPr lang="en-IN" sz="2200" dirty="0"/>
                  <a:t>The Value of </a:t>
                </a:r>
                <a:r>
                  <a:rPr lang="en-IN" sz="2200" b="1" dirty="0"/>
                  <a:t>R</a:t>
                </a:r>
                <a:r>
                  <a:rPr lang="en-IN" sz="2200" b="1" baseline="-25000" dirty="0"/>
                  <a:t>E</a:t>
                </a:r>
                <a:r>
                  <a:rPr lang="en-IN" sz="2200" baseline="-25000" dirty="0"/>
                  <a:t> </a:t>
                </a:r>
                <a:r>
                  <a:rPr lang="en-IN" sz="22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200" dirty="0" smtClean="0"/>
                          <m:t>V</m:t>
                        </m:r>
                        <m:r>
                          <m:rPr>
                            <m:nor/>
                          </m:rPr>
                          <a:rPr lang="en-IN" sz="2200" baseline="-25000" dirty="0" smtClean="0"/>
                          <m:t>E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200" dirty="0" smtClean="0"/>
                          <m:t>I</m:t>
                        </m:r>
                        <m:r>
                          <m:rPr>
                            <m:nor/>
                          </m:rPr>
                          <a:rPr lang="en-IN" sz="2200" baseline="-25000" dirty="0" smtClean="0"/>
                          <m:t>E</m:t>
                        </m:r>
                      </m:den>
                    </m:f>
                  </m:oMath>
                </a14:m>
                <a:r>
                  <a:rPr lang="en-IN" sz="2200" dirty="0"/>
                  <a:t>  = 2.2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200" b="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IN" sz="2200" b="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IN" sz="2200" dirty="0"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200" dirty="0"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IN" sz="2200" dirty="0"/>
                  <a:t> </a:t>
                </a:r>
                <a:r>
                  <a:rPr lang="en-IN" sz="2200" b="1" dirty="0"/>
                  <a:t>= 2.189K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200" b="1" dirty="0" smtClean="0"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IN" sz="2200" b="1" dirty="0"/>
                  <a:t>  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C47CA-8574-96BD-7EDC-84E794693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75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358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79F1-46F3-82A4-F799-87C53909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DC Operating Point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20EF-E691-6869-F49D-421BD5302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700" dirty="0"/>
              <a:t>Fig-1.10-Operating point analysis of the circuit in Self-Bias Configuration with unknown resistors with BJT (2N2222)</a:t>
            </a:r>
          </a:p>
          <a:p>
            <a:pPr marL="0" indent="0" algn="ctr">
              <a:buNone/>
            </a:pPr>
            <a:r>
              <a:rPr lang="en-IN" sz="1700" dirty="0"/>
              <a:t>and coupling capacitances  </a:t>
            </a:r>
            <a:r>
              <a:rPr lang="en-IN" sz="1800" b="1" dirty="0" err="1"/>
              <a:t>V</a:t>
            </a:r>
            <a:r>
              <a:rPr lang="en-IN" sz="1800" b="1" baseline="-25000" dirty="0" err="1"/>
              <a:t>ce</a:t>
            </a:r>
            <a:r>
              <a:rPr lang="en-IN" sz="1800" b="1" baseline="-25000" dirty="0"/>
              <a:t> </a:t>
            </a:r>
            <a:r>
              <a:rPr lang="en-IN" sz="1800" b="1" dirty="0"/>
              <a:t>= 5.00019V</a:t>
            </a:r>
            <a:r>
              <a:rPr lang="en-IN" sz="1800" dirty="0"/>
              <a:t> and  </a:t>
            </a:r>
            <a:r>
              <a:rPr lang="en-IN" sz="1800" b="1" dirty="0" err="1"/>
              <a:t>I</a:t>
            </a:r>
            <a:r>
              <a:rPr lang="en-IN" sz="1800" b="1" baseline="-25000" dirty="0" err="1"/>
              <a:t>c</a:t>
            </a:r>
            <a:r>
              <a:rPr lang="en-IN" sz="1800" b="1" baseline="-25000" dirty="0"/>
              <a:t> </a:t>
            </a:r>
            <a:r>
              <a:rPr lang="en-IN" sz="1800" b="1" dirty="0"/>
              <a:t>= 1.5mA</a:t>
            </a:r>
          </a:p>
          <a:p>
            <a:pPr marL="0" indent="0" algn="ctr">
              <a:buNone/>
            </a:pPr>
            <a:endParaRPr lang="en-IN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52A8C3-4A68-D369-47F8-0FF4D537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89" y="1507194"/>
            <a:ext cx="4778154" cy="4122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D44432-9C88-7E22-6917-3558E2D4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66" y="1507194"/>
            <a:ext cx="5583658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1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ACF8-4935-8077-07F2-3B92EC5B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>
                <a:latin typeface="Bookman Old Style" panose="02050604050505020204" pitchFamily="18" charset="0"/>
              </a:rPr>
              <a:t>Gain and Phase Response of the Amplifier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9C1B-EE39-9962-BB57-DE90ABF4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51598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Fig-1.11- Small signal AC analysis of the common emitter amplifier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498D6-A103-5CA6-A718-3BD3558B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5071"/>
            <a:ext cx="10232457" cy="46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81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C223-9823-5366-CFF2-5911AC83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1"/>
            <a:ext cx="10515600" cy="1325563"/>
          </a:xfrm>
        </p:spPr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Observed Pole Frequencies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F0B5-DA6B-344B-7037-1C7C58FF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4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Fig-1.12-Circuit Diagram for calculation of poles </a:t>
            </a:r>
          </a:p>
          <a:p>
            <a:pPr marL="0" indent="0" algn="ctr">
              <a:buNone/>
            </a:pP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max_gain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: MAX(mag(v(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vout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)))=(42.6434dB,0°) FROM 10 TO 1e+012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f1: mag(v(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vout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))=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max_gain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/sqrt(2) AT 1781.33 (First Pole Frequency)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f2: mag(v(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vout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))=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max_gain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/sqrt(2) AT 9.83598e+006 (Second Pole Frequency)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029E0-092F-9EB6-B4B5-28B25D83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59" y="1518113"/>
            <a:ext cx="8689082" cy="35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5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1BCA-C04D-2938-CBEE-B9AE59D6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Calculation of Pole Frequencies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FD954-CB76-FE3C-5BEB-4796738BC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59"/>
                <a:ext cx="10515600" cy="46187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3200" u="sng" dirty="0"/>
                  <a:t>First Pole Frequency </a:t>
                </a:r>
                <a:r>
                  <a:rPr lang="en-IN" sz="3200" dirty="0"/>
                  <a:t>(</a:t>
                </a:r>
                <a:r>
                  <a:rPr lang="en-IN" sz="3200" dirty="0" err="1"/>
                  <a:t>f</a:t>
                </a:r>
                <a:r>
                  <a:rPr lang="en-IN" sz="3200" baseline="-25000" dirty="0" err="1"/>
                  <a:t>L</a:t>
                </a:r>
                <a:r>
                  <a:rPr lang="en-IN" sz="3200" dirty="0"/>
                  <a:t>)</a:t>
                </a:r>
              </a:p>
              <a:p>
                <a:pPr marL="0" indent="0">
                  <a:buNone/>
                </a:pPr>
                <a:r>
                  <a:rPr lang="en-IN" sz="2400" dirty="0"/>
                  <a:t>The first pole frequency is mainly due to the coupling and by-pass capacitances.</a:t>
                </a:r>
              </a:p>
              <a:p>
                <a:pPr marL="0" indent="0">
                  <a:buNone/>
                </a:pPr>
                <a:endParaRPr lang="en-IN" sz="900" dirty="0"/>
              </a:p>
              <a:p>
                <a:pPr marL="0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1 </a:t>
                </a: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𝛱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=17.838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IN" sz="2400" b="0" dirty="0"/>
                  <a:t>      (Pole due to capacitance C</a:t>
                </a:r>
                <a:r>
                  <a:rPr lang="en-IN" sz="2400" b="0" baseline="-25000" dirty="0"/>
                  <a:t>1</a:t>
                </a:r>
                <a:r>
                  <a:rPr lang="en-IN" sz="2400" b="0" dirty="0"/>
                  <a:t>)</a:t>
                </a:r>
              </a:p>
              <a:p>
                <a:pPr marL="0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2 </a:t>
                </a: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||(</m:t>
                        </m:r>
                        <m:f>
                          <m:f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𝑔𝑚</m:t>
                            </m:r>
                          </m:den>
                        </m:f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    =1853.417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(Pole due to capacitance C</a:t>
                </a:r>
                <a:r>
                  <a:rPr lang="en-IN" sz="2400" baseline="-25000" dirty="0"/>
                  <a:t>X</a:t>
                </a:r>
                <a:r>
                  <a:rPr lang="en-IN" sz="2400" dirty="0"/>
                  <a:t>)</a:t>
                </a:r>
                <a:endParaRPr lang="en-IN" sz="2400" b="0" dirty="0"/>
              </a:p>
              <a:p>
                <a:pPr marL="0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3 </a:t>
                </a: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      =13.3805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IN" sz="2400" dirty="0"/>
                  <a:t>(Pole due to capacitance C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)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dirty="0" err="1"/>
                  <a:t>f</a:t>
                </a:r>
                <a:r>
                  <a:rPr lang="en-IN" baseline="-25000" dirty="0" err="1"/>
                  <a:t>L</a:t>
                </a:r>
                <a:r>
                  <a:rPr lang="en-IN" baseline="-25000" dirty="0"/>
                  <a:t> </a:t>
                </a:r>
                <a:r>
                  <a:rPr lang="en-IN" dirty="0"/>
                  <a:t>= max(f</a:t>
                </a:r>
                <a:r>
                  <a:rPr lang="en-IN" baseline="-25000" dirty="0"/>
                  <a:t>1</a:t>
                </a:r>
                <a:r>
                  <a:rPr lang="en-IN" dirty="0"/>
                  <a:t>,f</a:t>
                </a:r>
                <a:r>
                  <a:rPr lang="en-IN" baseline="-25000" dirty="0"/>
                  <a:t>2</a:t>
                </a:r>
                <a:r>
                  <a:rPr lang="en-IN" dirty="0"/>
                  <a:t>,f</a:t>
                </a:r>
                <a:r>
                  <a:rPr lang="en-IN" baseline="-25000" dirty="0"/>
                  <a:t>3</a:t>
                </a:r>
                <a:r>
                  <a:rPr lang="en-IN" dirty="0"/>
                  <a:t>) = 1853.417 Hz (which is close to 1781.33Hz)</a:t>
                </a: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FD954-CB76-FE3C-5BEB-4796738BC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59"/>
                <a:ext cx="10515600" cy="4618751"/>
              </a:xfrm>
              <a:blipFill>
                <a:blip r:embed="rId2"/>
                <a:stretch>
                  <a:fillRect l="-1507" t="-27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302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ACC1-5DA3-BFEA-A202-A516E015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Calculation of Pole Frequencies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D8257-DDA8-7EFA-6F02-AF2DFD79A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5535"/>
                <a:ext cx="10515600" cy="45814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3200" u="sng" dirty="0"/>
                  <a:t>Second Pole Frequency </a:t>
                </a:r>
                <a:r>
                  <a:rPr lang="en-IN" sz="3200" dirty="0"/>
                  <a:t>(</a:t>
                </a:r>
                <a:r>
                  <a:rPr lang="en-IN" sz="3200" dirty="0" err="1"/>
                  <a:t>f</a:t>
                </a:r>
                <a:r>
                  <a:rPr lang="en-IN" sz="3200" baseline="-25000" dirty="0" err="1"/>
                  <a:t>H</a:t>
                </a:r>
                <a:r>
                  <a:rPr lang="en-IN" sz="3200" dirty="0"/>
                  <a:t>) </a:t>
                </a:r>
              </a:p>
              <a:p>
                <a:pPr marL="0" indent="0">
                  <a:buNone/>
                </a:pPr>
                <a:r>
                  <a:rPr lang="en-IN" sz="2800" dirty="0"/>
                  <a:t>The </a:t>
                </a:r>
                <a:r>
                  <a:rPr lang="en-IN" dirty="0"/>
                  <a:t>second</a:t>
                </a:r>
                <a:r>
                  <a:rPr lang="en-IN" sz="2800" dirty="0"/>
                  <a:t> pole frequency is mainly due to the parasitic capacitances.</a:t>
                </a:r>
              </a:p>
              <a:p>
                <a:pPr marL="0" indent="0">
                  <a:buNone/>
                </a:pPr>
                <a:r>
                  <a:rPr lang="en-IN" dirty="0"/>
                  <a:t>f</a:t>
                </a:r>
                <a:r>
                  <a:rPr lang="en-IN" baseline="-25000" dirty="0"/>
                  <a:t>H1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jc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𝐴𝑣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𝛱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= 79.808KHz</a:t>
                </a:r>
              </a:p>
              <a:p>
                <a:pPr marL="0" indent="0">
                  <a:buNone/>
                </a:pPr>
                <a:r>
                  <a:rPr lang="en-IN" dirty="0"/>
                  <a:t>f</a:t>
                </a:r>
                <a:r>
                  <a:rPr lang="en-IN" baseline="-25000" dirty="0"/>
                  <a:t>H2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jc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𝐴𝑣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8.3MHz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D8257-DDA8-7EFA-6F02-AF2DFD79A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5535"/>
                <a:ext cx="10515600" cy="4581428"/>
              </a:xfrm>
              <a:blipFill>
                <a:blip r:embed="rId2"/>
                <a:stretch>
                  <a:fillRect l="-1507" t="-2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792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EED2-4088-D3D4-1122-3839CBD0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4685-1F02-5937-1CED-1D187492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Self-bias configuration of common emitter amplifier is the most stable configuration, as change in beta of the transistor doesn’t effect the operating point much, keeping the amplifier in a stable operating point.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by-pass capacitor is generally used to increase the gain at high frequencies making the R</a:t>
            </a:r>
            <a:r>
              <a:rPr lang="en-IN" baseline="-25000" dirty="0"/>
              <a:t>E</a:t>
            </a:r>
            <a:r>
              <a:rPr lang="en-IN" dirty="0"/>
              <a:t> short.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843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5EB1-D074-5607-5544-32A68843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8271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74603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1EC7-4FB0-7D0D-8E64-07F6D4DF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5602"/>
          </a:xfrm>
        </p:spPr>
        <p:txBody>
          <a:bodyPr>
            <a:normAutofit/>
          </a:bodyPr>
          <a:lstStyle/>
          <a:p>
            <a:r>
              <a:rPr lang="en-US" sz="3200" b="0" i="0" u="sng" dirty="0">
                <a:effectLst/>
                <a:latin typeface="Bookman Old Style" panose="02050604050505020204" pitchFamily="18" charset="0"/>
              </a:rPr>
              <a:t>Part A: Compare bias point stability of CE amplifier with Fixed-bias and that with Self-bias</a:t>
            </a:r>
            <a:endParaRPr lang="en-IN" sz="3200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C095-6B31-76B5-5FC3-E8100E54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u="sng" dirty="0"/>
              <a:t>Procedure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resistors of the common emitter amplifier with fixed-bias configuration (circuit-diagram-1)were chosen in such a way that the </a:t>
            </a:r>
            <a:r>
              <a:rPr lang="en-US" sz="2400" b="0" i="0" dirty="0" err="1">
                <a:effectLst/>
              </a:rPr>
              <a:t>V</a:t>
            </a:r>
            <a:r>
              <a:rPr lang="en-US" sz="2400" b="0" i="0" baseline="-25000" dirty="0" err="1">
                <a:effectLst/>
              </a:rPr>
              <a:t>ce</a:t>
            </a:r>
            <a:r>
              <a:rPr lang="en-US" sz="2400" b="0" i="0" dirty="0">
                <a:effectLst/>
              </a:rPr>
              <a:t> is around 6V and </a:t>
            </a:r>
            <a:r>
              <a:rPr lang="en-US" sz="2400" b="0" i="0" dirty="0" err="1">
                <a:effectLst/>
              </a:rPr>
              <a:t>I</a:t>
            </a:r>
            <a:r>
              <a:rPr lang="en-US" sz="2400" b="0" i="0" baseline="-25000" dirty="0" err="1">
                <a:effectLst/>
              </a:rPr>
              <a:t>c</a:t>
            </a:r>
            <a:r>
              <a:rPr lang="en-US" sz="2400" b="0" i="0" dirty="0">
                <a:effectLst/>
              </a:rPr>
              <a:t> in 1- 2mA current range.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he transistor was replaced with another one having significantly different </a:t>
            </a:r>
            <a:r>
              <a:rPr lang="en-US" sz="2400" b="0" i="0" dirty="0">
                <a:effectLst/>
                <a:ea typeface="Cambria Math" panose="02040503050406030204" pitchFamily="18" charset="0"/>
              </a:rPr>
              <a:t>𝛽</a:t>
            </a:r>
            <a:r>
              <a:rPr lang="en-US" sz="2400" b="0" i="0" baseline="-25000" dirty="0">
                <a:effectLst/>
                <a:ea typeface="Cambria Math" panose="02040503050406030204" pitchFamily="18" charset="0"/>
              </a:rPr>
              <a:t>F </a:t>
            </a:r>
            <a:r>
              <a:rPr lang="en-US" sz="2400" b="0" i="0" dirty="0">
                <a:effectLst/>
                <a:ea typeface="Cambria Math" panose="02040503050406030204" pitchFamily="18" charset="0"/>
              </a:rPr>
              <a:t>.</a:t>
            </a:r>
            <a:r>
              <a:rPr lang="en-US" sz="2400" b="0" i="0" dirty="0">
                <a:effectLst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change in DC operating point of the circuit was observed and analyzed.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experiment steps 1-3 were repeated for a common emitter amplifier with self-bias configuration (circuit-diagram-2).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284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DB7-9B40-3073-CAB4-5A6E7810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Circuit Diagram-1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6530CB-4443-A34C-62CA-6F642C01C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5845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Fig-1.1-Circuit with unknown resistors with BJT (2N2222) in fixed-bias configuration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18EAE-CF04-52C1-838D-C8E02FFE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58" y="1549257"/>
            <a:ext cx="4625883" cy="42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1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D455-5DFB-CF9B-22E2-D2EB9452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/>
              </a:rPr>
              <a:t>Values of Biasing Resistances 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A5A63F-46DF-EFCA-0EFC-3CE42AFFA1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4803"/>
                <a:ext cx="10515600" cy="45534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value of </a:t>
                </a:r>
                <a:r>
                  <a:rPr lang="en-IN" dirty="0" err="1"/>
                  <a:t>R</a:t>
                </a:r>
                <a:r>
                  <a:rPr lang="en-IN" baseline="-25000" dirty="0" err="1"/>
                  <a:t>c</a:t>
                </a:r>
                <a:r>
                  <a:rPr lang="en-IN" baseline="-25000" dirty="0"/>
                  <a:t> </a:t>
                </a:r>
                <a:r>
                  <a:rPr lang="en-IN" dirty="0" err="1"/>
                  <a:t>wil</a:t>
                </a:r>
                <a:r>
                  <a:rPr lang="en-IN" dirty="0"/>
                  <a:t> be nearly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 smtClean="0"/>
                          <m:t>V</m:t>
                        </m:r>
                        <m:r>
                          <m:rPr>
                            <m:nor/>
                          </m:rPr>
                          <a:rPr lang="en-IN" baseline="-25000" dirty="0" smtClean="0"/>
                          <m:t>cc</m:t>
                        </m:r>
                        <m:r>
                          <m:rPr>
                            <m:nor/>
                          </m:rPr>
                          <a:rPr lang="en-IN" dirty="0" smtClean="0"/>
                          <m:t>−</m:t>
                        </m:r>
                        <m:r>
                          <m:rPr>
                            <m:nor/>
                          </m:rPr>
                          <a:rPr lang="en-IN" dirty="0" smtClean="0"/>
                          <m:t>Vc</m:t>
                        </m:r>
                        <m:r>
                          <m:rPr>
                            <m:nor/>
                          </m:rPr>
                          <a:rPr lang="en-IN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 smtClean="0"/>
                          <m:t>I</m:t>
                        </m:r>
                        <m:r>
                          <m:rPr>
                            <m:nor/>
                          </m:rPr>
                          <a:rPr lang="en-IN" baseline="-25000" dirty="0" smtClean="0"/>
                          <m:t>c</m:t>
                        </m:r>
                        <m:r>
                          <m:rPr>
                            <m:nor/>
                          </m:rPr>
                          <a:rPr lang="en-IN" dirty="0" smtClean="0"/>
                          <m:t> </m:t>
                        </m:r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12−6</m:t>
                        </m:r>
                      </m:num>
                      <m:den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0.0015</m:t>
                        </m:r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dirty="0"/>
              </a:p>
              <a:p>
                <a:pPr marL="0" indent="0">
                  <a:buNone/>
                </a:pPr>
                <a:endParaRPr lang="en-IN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A5A63F-46DF-EFCA-0EFC-3CE42AFFA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4803"/>
                <a:ext cx="10515600" cy="455343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183D826-CB3D-3E90-482C-EC883D7E65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115817"/>
                  </p:ext>
                </p:extLst>
              </p:nvPr>
            </p:nvGraphicFramePr>
            <p:xfrm>
              <a:off x="2032000" y="2837715"/>
              <a:ext cx="8128000" cy="31593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95598146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31506796"/>
                        </a:ext>
                      </a:extLst>
                    </a:gridCol>
                  </a:tblGrid>
                  <a:tr h="450363">
                    <a:tc>
                      <a:txBody>
                        <a:bodyPr/>
                        <a:lstStyle/>
                        <a:p>
                          <a:r>
                            <a:rPr lang="en-IN" sz="2400" b="1" dirty="0"/>
                            <a:t>R</a:t>
                          </a:r>
                          <a:r>
                            <a:rPr lang="en-IN" sz="2400" b="1" baseline="-25000" dirty="0"/>
                            <a:t>b </a:t>
                          </a:r>
                          <a:r>
                            <a:rPr lang="en-IN" sz="2400" b="1" baseline="0" dirty="0"/>
                            <a:t>(in </a:t>
                          </a:r>
                          <a14:m>
                            <m:oMath xmlns:m="http://schemas.openxmlformats.org/officeDocument/2006/math"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𝜴</m:t>
                              </m:r>
                            </m:oMath>
                          </a14:m>
                          <a:r>
                            <a:rPr lang="en-IN" sz="2400" b="1" baseline="0" dirty="0"/>
                            <a:t>)</a:t>
                          </a:r>
                          <a:endParaRPr lang="en-IN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b="1" dirty="0" err="1"/>
                            <a:t>V</a:t>
                          </a:r>
                          <a:r>
                            <a:rPr lang="en-IN" sz="2400" b="1" baseline="-25000" dirty="0" err="1"/>
                            <a:t>ce</a:t>
                          </a:r>
                          <a:r>
                            <a:rPr lang="en-IN" sz="2400" b="1" baseline="0" dirty="0"/>
                            <a:t>( in volt)</a:t>
                          </a:r>
                          <a:endParaRPr lang="en-IN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556973"/>
                      </a:ext>
                    </a:extLst>
                  </a:tr>
                  <a:tr h="45036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0.128733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8558683"/>
                      </a:ext>
                    </a:extLst>
                  </a:tr>
                  <a:tr h="45036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0.176792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1010743"/>
                      </a:ext>
                    </a:extLst>
                  </a:tr>
                  <a:tr h="45036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2.8165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2625984"/>
                      </a:ext>
                    </a:extLst>
                  </a:tr>
                  <a:tr h="45036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1400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5.26318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5793598"/>
                      </a:ext>
                    </a:extLst>
                  </a:tr>
                  <a:tr h="45036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5.68369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015904"/>
                      </a:ext>
                    </a:extLst>
                  </a:tr>
                  <a:tr h="4503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1585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6.00187</a:t>
                          </a:r>
                          <a:endParaRPr lang="en-IN" b="0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5379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183D826-CB3D-3E90-482C-EC883D7E65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115817"/>
                  </p:ext>
                </p:extLst>
              </p:nvPr>
            </p:nvGraphicFramePr>
            <p:xfrm>
              <a:off x="2032000" y="2837715"/>
              <a:ext cx="8128000" cy="31593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95598146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3150679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" t="-9333" r="-10030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b="1" err="1"/>
                            <a:t>V</a:t>
                          </a:r>
                          <a:r>
                            <a:rPr lang="en-IN" sz="2400" b="1" baseline="-25000" err="1"/>
                            <a:t>ce</a:t>
                          </a:r>
                          <a:r>
                            <a:rPr lang="en-IN" sz="2400" b="1" baseline="0"/>
                            <a:t>( in volt)</a:t>
                          </a:r>
                          <a:endParaRPr lang="en-IN" sz="24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556973"/>
                      </a:ext>
                    </a:extLst>
                  </a:tr>
                  <a:tr h="450363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0.128733</a:t>
                          </a:r>
                          <a:endParaRPr lang="en-IN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8558683"/>
                      </a:ext>
                    </a:extLst>
                  </a:tr>
                  <a:tr h="450363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0.176792</a:t>
                          </a:r>
                          <a:endParaRPr lang="en-IN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1010743"/>
                      </a:ext>
                    </a:extLst>
                  </a:tr>
                  <a:tr h="450363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2.8165</a:t>
                          </a:r>
                          <a:endParaRPr lang="en-IN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2625984"/>
                      </a:ext>
                    </a:extLst>
                  </a:tr>
                  <a:tr h="450363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1400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5.26318</a:t>
                          </a:r>
                          <a:endParaRPr lang="en-IN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5793598"/>
                      </a:ext>
                    </a:extLst>
                  </a:tr>
                  <a:tr h="450363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5.68369</a:t>
                          </a:r>
                          <a:endParaRPr lang="en-IN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015904"/>
                      </a:ext>
                    </a:extLst>
                  </a:tr>
                  <a:tr h="4503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/>
                            <a:t>1585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6.00187</a:t>
                          </a:r>
                          <a:endParaRPr lang="en-IN" b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53793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270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F9D6-AD8C-2671-8BAB-4EA150DD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DC Operating Point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D8F57-D321-139F-8951-24CCF390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53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1600" dirty="0"/>
              <a:t>Fig-1.2-Operating point analysis of the circuit with BJT (2N2222) in fixed-bias configuration</a:t>
            </a:r>
          </a:p>
          <a:p>
            <a:pPr marL="0" indent="0" algn="ctr">
              <a:buNone/>
            </a:pPr>
            <a:r>
              <a:rPr lang="en-IN" sz="1600" b="1" dirty="0" err="1"/>
              <a:t>V</a:t>
            </a:r>
            <a:r>
              <a:rPr lang="en-IN" sz="1600" b="1" baseline="-25000" dirty="0" err="1"/>
              <a:t>ce</a:t>
            </a:r>
            <a:r>
              <a:rPr lang="en-IN" sz="1600" b="1" baseline="-25000" dirty="0"/>
              <a:t> </a:t>
            </a:r>
            <a:r>
              <a:rPr lang="en-IN" sz="1600" b="1" dirty="0"/>
              <a:t>= 6.00187V</a:t>
            </a:r>
            <a:r>
              <a:rPr lang="en-IN" sz="1600" dirty="0"/>
              <a:t> and  </a:t>
            </a:r>
            <a:r>
              <a:rPr lang="en-IN" sz="1600" b="1" dirty="0" err="1"/>
              <a:t>I</a:t>
            </a:r>
            <a:r>
              <a:rPr lang="en-IN" sz="1600" b="1" baseline="-25000" dirty="0" err="1"/>
              <a:t>c</a:t>
            </a:r>
            <a:r>
              <a:rPr lang="en-IN" sz="1600" b="1" baseline="-25000" dirty="0"/>
              <a:t> </a:t>
            </a:r>
            <a:r>
              <a:rPr lang="en-IN" sz="1600" b="1" dirty="0"/>
              <a:t>= 1.49953mA</a:t>
            </a:r>
          </a:p>
          <a:p>
            <a:pPr marL="0" indent="0" algn="ctr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04776-E1C6-964E-D86F-36059991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82" y="1676692"/>
            <a:ext cx="3997889" cy="3688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C07E1-573E-06CD-7D9D-6ED676EC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6692"/>
            <a:ext cx="4878571" cy="22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7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3AE5-04B0-132F-8346-668B71D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DC Operating Point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083F5-A755-BAE5-0A80-C10E6150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259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Fig-1.3-Operating point analysis of the circuit with BJT (2N3904) in fixed-bias configuration</a:t>
            </a:r>
          </a:p>
          <a:p>
            <a:pPr marL="0" indent="0" algn="ctr">
              <a:buNone/>
            </a:pPr>
            <a:r>
              <a:rPr lang="en-IN" sz="1600" b="1" dirty="0" err="1"/>
              <a:t>V</a:t>
            </a:r>
            <a:r>
              <a:rPr lang="en-IN" sz="1600" b="1" baseline="-25000" dirty="0" err="1"/>
              <a:t>ce</a:t>
            </a:r>
            <a:r>
              <a:rPr lang="en-IN" sz="1600" b="1" baseline="-25000" dirty="0"/>
              <a:t> </a:t>
            </a:r>
            <a:r>
              <a:rPr lang="en-IN" sz="1600" b="1" dirty="0"/>
              <a:t>= 3.25174V</a:t>
            </a:r>
            <a:r>
              <a:rPr lang="en-IN" sz="1600" dirty="0"/>
              <a:t> and  </a:t>
            </a:r>
            <a:r>
              <a:rPr lang="en-IN" sz="1600" b="1" dirty="0" err="1"/>
              <a:t>I</a:t>
            </a:r>
            <a:r>
              <a:rPr lang="en-IN" sz="1600" b="1" baseline="-25000" dirty="0" err="1"/>
              <a:t>c</a:t>
            </a:r>
            <a:r>
              <a:rPr lang="en-IN" sz="1600" b="1" baseline="-25000" dirty="0"/>
              <a:t> </a:t>
            </a:r>
            <a:r>
              <a:rPr lang="en-IN" sz="1600" b="1" dirty="0"/>
              <a:t>= 2.18706mA</a:t>
            </a:r>
          </a:p>
          <a:p>
            <a:pPr marL="0" indent="0" algn="ctr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FF76D-B3AC-B000-77DF-4120F1A8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73" y="1630039"/>
            <a:ext cx="4353754" cy="3921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F418E-5E23-9D7D-F2F4-03DDB897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16" y="1630039"/>
            <a:ext cx="5066884" cy="235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70A4-2288-28B2-9247-B9E6B0A2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Change in Operating point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E6C8-196B-212E-4731-8267F5C8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751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2000" dirty="0"/>
              <a:t>There is a significant change in the DC operating point after the changing the BJT(2N2222) to BJT(2N3904).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14C849-4F04-FACA-21BC-E824425DD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61091"/>
              </p:ext>
            </p:extLst>
          </p:nvPr>
        </p:nvGraphicFramePr>
        <p:xfrm>
          <a:off x="1963057" y="1754154"/>
          <a:ext cx="8265885" cy="3349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5295">
                  <a:extLst>
                    <a:ext uri="{9D8B030D-6E8A-4147-A177-3AD203B41FA5}">
                      <a16:colId xmlns:a16="http://schemas.microsoft.com/office/drawing/2014/main" val="3885223932"/>
                    </a:ext>
                  </a:extLst>
                </a:gridCol>
                <a:gridCol w="2755295">
                  <a:extLst>
                    <a:ext uri="{9D8B030D-6E8A-4147-A177-3AD203B41FA5}">
                      <a16:colId xmlns:a16="http://schemas.microsoft.com/office/drawing/2014/main" val="4144868433"/>
                    </a:ext>
                  </a:extLst>
                </a:gridCol>
                <a:gridCol w="2755295">
                  <a:extLst>
                    <a:ext uri="{9D8B030D-6E8A-4147-A177-3AD203B41FA5}">
                      <a16:colId xmlns:a16="http://schemas.microsoft.com/office/drawing/2014/main" val="2579853024"/>
                    </a:ext>
                  </a:extLst>
                </a:gridCol>
              </a:tblGrid>
              <a:tr h="837423">
                <a:tc>
                  <a:txBody>
                    <a:bodyPr/>
                    <a:lstStyle/>
                    <a:p>
                      <a:r>
                        <a:rPr lang="en-IN" sz="20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Operating Point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Circuit with BJT (2N2222)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Circuit with BJT (2N3904)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747857"/>
                  </a:ext>
                </a:extLst>
              </a:tr>
              <a:tr h="837423">
                <a:tc>
                  <a:txBody>
                    <a:bodyPr/>
                    <a:lstStyle/>
                    <a:p>
                      <a:r>
                        <a:rPr lang="en-IN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𝛽</a:t>
                      </a:r>
                      <a:endParaRPr lang="en-IN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200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300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336623"/>
                  </a:ext>
                </a:extLst>
              </a:tr>
              <a:tr h="837423">
                <a:tc>
                  <a:txBody>
                    <a:bodyPr/>
                    <a:lstStyle/>
                    <a:p>
                      <a:r>
                        <a:rPr lang="en-IN" sz="2800" b="0"/>
                        <a:t>V</a:t>
                      </a:r>
                      <a:r>
                        <a:rPr lang="en-IN" sz="2800" b="0" baseline="-25000"/>
                        <a:t>ce </a:t>
                      </a:r>
                      <a:r>
                        <a:rPr lang="en-IN" sz="2000" b="0" baseline="0"/>
                        <a:t>(in V)</a:t>
                      </a:r>
                      <a:endParaRPr lang="en-IN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6.00187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3.25174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540242"/>
                  </a:ext>
                </a:extLst>
              </a:tr>
              <a:tr h="837423">
                <a:tc>
                  <a:txBody>
                    <a:bodyPr/>
                    <a:lstStyle/>
                    <a:p>
                      <a:r>
                        <a:rPr lang="en-IN" sz="2800" b="0"/>
                        <a:t>I</a:t>
                      </a:r>
                      <a:r>
                        <a:rPr lang="en-IN" sz="2800" b="0" baseline="-25000"/>
                        <a:t>c      </a:t>
                      </a:r>
                      <a:r>
                        <a:rPr lang="en-IN" sz="2000" b="0" baseline="0"/>
                        <a:t>(in mA)</a:t>
                      </a:r>
                      <a:endParaRPr lang="en-IN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1.499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2.187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49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63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7E2-5FAD-DFA4-1A28-9E7220E8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Changing Values of Resistances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92E09-3D1A-5D56-59B2-3BF31614A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value of </a:t>
                </a:r>
                <a:r>
                  <a:rPr lang="en-IN" dirty="0" err="1"/>
                  <a:t>R</a:t>
                </a:r>
                <a:r>
                  <a:rPr lang="en-IN" baseline="-25000" dirty="0" err="1"/>
                  <a:t>c</a:t>
                </a:r>
                <a:r>
                  <a:rPr lang="en-IN" baseline="-25000" dirty="0"/>
                  <a:t> </a:t>
                </a:r>
                <a:r>
                  <a:rPr lang="en-IN" dirty="0" err="1"/>
                  <a:t>wil</a:t>
                </a:r>
                <a:r>
                  <a:rPr lang="en-IN" dirty="0"/>
                  <a:t> be nearly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 smtClean="0"/>
                          <m:t>V</m:t>
                        </m:r>
                        <m:r>
                          <m:rPr>
                            <m:nor/>
                          </m:rPr>
                          <a:rPr lang="en-IN" baseline="-25000" dirty="0" smtClean="0"/>
                          <m:t>cc</m:t>
                        </m:r>
                        <m:r>
                          <m:rPr>
                            <m:nor/>
                          </m:rPr>
                          <a:rPr lang="en-IN" dirty="0" smtClean="0"/>
                          <m:t>−</m:t>
                        </m:r>
                        <m:r>
                          <m:rPr>
                            <m:nor/>
                          </m:rPr>
                          <a:rPr lang="en-IN" dirty="0" smtClean="0"/>
                          <m:t>Vc</m:t>
                        </m:r>
                        <m:r>
                          <m:rPr>
                            <m:nor/>
                          </m:rPr>
                          <a:rPr lang="en-IN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 smtClean="0"/>
                          <m:t>I</m:t>
                        </m:r>
                        <m:r>
                          <m:rPr>
                            <m:nor/>
                          </m:rPr>
                          <a:rPr lang="en-IN" baseline="-25000" dirty="0" smtClean="0"/>
                          <m:t>c</m:t>
                        </m:r>
                        <m:r>
                          <m:rPr>
                            <m:nor/>
                          </m:rPr>
                          <a:rPr lang="en-IN" dirty="0" smtClean="0"/>
                          <m:t> </m:t>
                        </m:r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12−6</m:t>
                        </m:r>
                      </m:num>
                      <m:den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0.0015</m:t>
                        </m:r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92E09-3D1A-5D56-59B2-3BF31614A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FF139FB-B750-0110-1BD2-228228389A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990339"/>
                  </p:ext>
                </p:extLst>
              </p:nvPr>
            </p:nvGraphicFramePr>
            <p:xfrm>
              <a:off x="2032000" y="2800392"/>
              <a:ext cx="8128000" cy="30953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1656133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175961376"/>
                        </a:ext>
                      </a:extLst>
                    </a:gridCol>
                  </a:tblGrid>
                  <a:tr h="439699">
                    <a:tc>
                      <a:txBody>
                        <a:bodyPr/>
                        <a:lstStyle/>
                        <a:p>
                          <a:r>
                            <a:rPr lang="en-IN" sz="2400" b="1" dirty="0"/>
                            <a:t>R</a:t>
                          </a:r>
                          <a:r>
                            <a:rPr lang="en-IN" sz="2400" b="1" baseline="-25000" dirty="0"/>
                            <a:t>b </a:t>
                          </a:r>
                          <a:r>
                            <a:rPr lang="en-IN" sz="2400" b="1" baseline="0" dirty="0"/>
                            <a:t>(in </a:t>
                          </a:r>
                          <a14:m>
                            <m:oMath xmlns:m="http://schemas.openxmlformats.org/officeDocument/2006/math"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𝜴</m:t>
                              </m:r>
                            </m:oMath>
                          </a14:m>
                          <a:r>
                            <a:rPr lang="en-IN" sz="2400" b="1" baseline="0" dirty="0"/>
                            <a:t>)</a:t>
                          </a:r>
                          <a:endParaRPr lang="en-IN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b="1" dirty="0" err="1"/>
                            <a:t>V</a:t>
                          </a:r>
                          <a:r>
                            <a:rPr lang="en-IN" sz="2400" b="1" baseline="-25000" dirty="0" err="1"/>
                            <a:t>ce</a:t>
                          </a:r>
                          <a:r>
                            <a:rPr lang="en-IN" sz="2400" b="1" baseline="0" dirty="0"/>
                            <a:t>( in volt)</a:t>
                          </a:r>
                          <a:endParaRPr lang="en-IN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282157"/>
                      </a:ext>
                    </a:extLst>
                  </a:tr>
                  <a:tr h="4396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0.164937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0837398"/>
                      </a:ext>
                    </a:extLst>
                  </a:tr>
                  <a:tr h="4396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2.8007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127086"/>
                      </a:ext>
                    </a:extLst>
                  </a:tr>
                  <a:tr h="4396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2000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4.94092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7924656"/>
                      </a:ext>
                    </a:extLst>
                  </a:tr>
                  <a:tr h="4396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2100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5.25465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1872802"/>
                      </a:ext>
                    </a:extLst>
                  </a:tr>
                  <a:tr h="4396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2300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5.8052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7169975"/>
                      </a:ext>
                    </a:extLst>
                  </a:tr>
                  <a:tr h="4396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2380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6.00102</a:t>
                          </a:r>
                          <a:endParaRPr lang="en-IN" b="0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8921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FF139FB-B750-0110-1BD2-228228389A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990339"/>
                  </p:ext>
                </p:extLst>
              </p:nvPr>
            </p:nvGraphicFramePr>
            <p:xfrm>
              <a:off x="2032000" y="2800392"/>
              <a:ext cx="8128000" cy="30953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1656133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17596137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667" r="-100300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b="1" err="1"/>
                            <a:t>V</a:t>
                          </a:r>
                          <a:r>
                            <a:rPr lang="en-IN" sz="2400" b="1" baseline="-25000" err="1"/>
                            <a:t>ce</a:t>
                          </a:r>
                          <a:r>
                            <a:rPr lang="en-IN" sz="2400" b="1" baseline="0"/>
                            <a:t>( in volt)</a:t>
                          </a:r>
                          <a:endParaRPr lang="en-IN" sz="24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282157"/>
                      </a:ext>
                    </a:extLst>
                  </a:tr>
                  <a:tr h="439699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0.164937</a:t>
                          </a:r>
                          <a:endParaRPr lang="en-IN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0837398"/>
                      </a:ext>
                    </a:extLst>
                  </a:tr>
                  <a:tr h="439699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2.8007</a:t>
                          </a:r>
                          <a:endParaRPr lang="en-IN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127086"/>
                      </a:ext>
                    </a:extLst>
                  </a:tr>
                  <a:tr h="439699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4.94092</a:t>
                          </a:r>
                          <a:endParaRPr lang="en-IN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7924656"/>
                      </a:ext>
                    </a:extLst>
                  </a:tr>
                  <a:tr h="439699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5.25465</a:t>
                          </a:r>
                          <a:endParaRPr lang="en-IN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1872802"/>
                      </a:ext>
                    </a:extLst>
                  </a:tr>
                  <a:tr h="439699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2300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5.8052</a:t>
                          </a:r>
                          <a:endParaRPr lang="en-IN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7169975"/>
                      </a:ext>
                    </a:extLst>
                  </a:tr>
                  <a:tr h="4396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/>
                            <a:t>2380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6.00102</a:t>
                          </a:r>
                          <a:endParaRPr lang="en-IN" b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89212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017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</TotalTime>
  <Words>1235</Words>
  <Application>Microsoft Office PowerPoint</Application>
  <PresentationFormat>Widescreen</PresentationFormat>
  <Paragraphs>318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Electronics Lab (Experiment-2)</vt:lpstr>
      <vt:lpstr> Design and simulation of common emitter amplifier with stable operating point</vt:lpstr>
      <vt:lpstr>Part A: Compare bias point stability of CE amplifier with Fixed-bias and that with Self-bias</vt:lpstr>
      <vt:lpstr>Circuit Diagram-1</vt:lpstr>
      <vt:lpstr>Values of Biasing Resistances </vt:lpstr>
      <vt:lpstr>DC Operating Point Analysis</vt:lpstr>
      <vt:lpstr>DC Operating Point Analysis</vt:lpstr>
      <vt:lpstr>Change in Operating point Analysis</vt:lpstr>
      <vt:lpstr>Changing Values of Resistances</vt:lpstr>
      <vt:lpstr>DC Operating Point Analysis</vt:lpstr>
      <vt:lpstr>Circuit Diagram-2</vt:lpstr>
      <vt:lpstr>Values of Biasing Resistances </vt:lpstr>
      <vt:lpstr>Values of Biasing Resistances </vt:lpstr>
      <vt:lpstr>DC Operating Point Analysis</vt:lpstr>
      <vt:lpstr>DC Operating Point Analysis</vt:lpstr>
      <vt:lpstr>Change in Operating point Analysis</vt:lpstr>
      <vt:lpstr>DC Operating Point Analysis</vt:lpstr>
      <vt:lpstr>Part B: Design and simulation of a CE amplifier with Self-bias</vt:lpstr>
      <vt:lpstr>Circuit Diagram</vt:lpstr>
      <vt:lpstr>Values of Biasing Resistances </vt:lpstr>
      <vt:lpstr>DC Operating Point Analysis</vt:lpstr>
      <vt:lpstr>Gain and Phase Response of the Amplifier</vt:lpstr>
      <vt:lpstr>Observed Pole Frequencies</vt:lpstr>
      <vt:lpstr>Calculation of Pole Frequencies</vt:lpstr>
      <vt:lpstr>Calculation of Pole Frequencies</vt:lpstr>
      <vt:lpstr>Observations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Lab (Experiment-2)</dc:title>
  <dc:creator>P Manoj Kumar</dc:creator>
  <cp:lastModifiedBy>P Manoj Kumar</cp:lastModifiedBy>
  <cp:revision>2</cp:revision>
  <dcterms:created xsi:type="dcterms:W3CDTF">2023-03-07T11:15:07Z</dcterms:created>
  <dcterms:modified xsi:type="dcterms:W3CDTF">2023-03-18T17:23:55Z</dcterms:modified>
</cp:coreProperties>
</file>