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2" r:id="rId8"/>
    <p:sldId id="272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B40830-6C65-4ABE-AC85-F81DD759A2C3}">
          <p14:sldIdLst>
            <p14:sldId id="256"/>
            <p14:sldId id="257"/>
            <p14:sldId id="258"/>
            <p14:sldId id="259"/>
            <p14:sldId id="270"/>
            <p14:sldId id="260"/>
            <p14:sldId id="262"/>
            <p14:sldId id="272"/>
            <p14:sldId id="263"/>
            <p14:sldId id="261"/>
            <p14:sldId id="264"/>
            <p14:sldId id="265"/>
            <p14:sldId id="266"/>
            <p14:sldId id="267"/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EC56D0-585E-4CB0-9FBE-908D499F7AC7}" v="687" dt="2023-02-13T12:47:47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BE33-BA42-AB9F-5C0B-88D28931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01115-3BDF-B95B-60E8-801B1AC71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28BC-ADE4-5188-0B9D-7F0E00B8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B30A-3503-4719-B713-FE0319CA296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C189-F22B-A389-349F-2AA640A2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CED5-A7B0-4C64-2137-F257C986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0BC8-F6ED-4554-9D66-0DCD322C6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15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09D9-C1B7-AD05-7517-A11F92A8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ADF78-7611-D76A-9579-E01DB893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8046-2E20-D0AB-EEBB-7AC0C023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B30A-3503-4719-B713-FE0319CA296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29B35-88E6-7163-FE49-A9055955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9B5CE-E8DA-89D0-60EC-3C4782F1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0BC8-F6ED-4554-9D66-0DCD322C6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7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00E03-3E3A-3667-DC82-3FDE12996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5122D-E0FB-4BF8-95BC-6FB758B2B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CCA9-0138-B4A1-C81E-03360CF4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B30A-3503-4719-B713-FE0319CA296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D752-8CEF-7427-7F9A-55CD1A70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8E499-8A5D-D942-52F6-4D84F5AC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0BC8-F6ED-4554-9D66-0DCD322C6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1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1C38-887D-34BC-C0A7-1A85A1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6566-DE5B-6C4D-10B6-034B7E18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F7E27-8F3A-2D58-C95F-5B3C3C8C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B30A-3503-4719-B713-FE0319CA296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12C7A-0DC8-FC1F-48AF-8A1FB080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0EF15-1CE5-279A-EC83-BEE771F0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0BC8-F6ED-4554-9D66-0DCD322C6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98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69D3-132F-E8FA-5EBD-AF6C46DE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BCB13-6485-5B48-A424-A3ABF747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8371-DFD0-C0C0-7F70-FCF9C2E1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B30A-3503-4719-B713-FE0319CA296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467B-4B8D-B94D-F051-15E9BC37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4228C-B31F-D09A-1F19-152DF1F2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0BC8-F6ED-4554-9D66-0DCD322C6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CF96-5EFF-E31E-FC8D-1E14CD71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47A18-C67F-CBDB-7F88-383E13440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EB996-BA74-1C80-2AB1-670676778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3EE98-F36E-C898-C3FB-FF5BC2D7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B30A-3503-4719-B713-FE0319CA296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7D040-4F89-FE42-A235-4728826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2F126-0750-CDF0-3FBE-F803B4E1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0BC8-F6ED-4554-9D66-0DCD322C6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41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5103-22C2-7A09-B36A-AEF1C739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C48BE-C7CB-9B18-9D3D-4CBD730E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5DF3C-F479-34E7-D96D-FAD36F8BB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2D1BE-3968-74E9-54DB-D86253F77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26A08-59A8-22DA-419D-FBCB23ACB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02627-6034-1886-580B-83516E09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B30A-3503-4719-B713-FE0319CA296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B946A-0681-740C-0EB0-7AB84F24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07B7D-BC22-2E7F-BDDC-33379BD0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0BC8-F6ED-4554-9D66-0DCD322C6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3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7452-FF43-4B79-7184-EA1A5562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F6AB7-810A-BE65-B4DE-5EA79C45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B30A-3503-4719-B713-FE0319CA296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23669-A37F-5CA0-A319-4B62DA7E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A1852-8816-6E57-8CD9-7BE17542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0BC8-F6ED-4554-9D66-0DCD322C6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52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D76AD-CFE9-8A4B-9958-985FFB06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B30A-3503-4719-B713-FE0319CA296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35A2C-026C-9C0D-3E00-1DB2399C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59A11-9EE0-AC94-41F9-FD088417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0BC8-F6ED-4554-9D66-0DCD322C6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8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C6DF-2525-A82E-1CD5-0F7057F7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FCE9-CE70-61FE-97CB-ACBEF49A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0E01A-3E17-D65E-E3BD-4B3200EE3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F0723-930A-D501-62F6-4AD6A5A5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B30A-3503-4719-B713-FE0319CA296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D063E-1552-BB74-4EA7-6722C0FB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AC66F-F0DD-41C1-03C0-95363D72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0BC8-F6ED-4554-9D66-0DCD322C6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3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9CD5-CBD0-4C73-4BE1-9F471E4F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60134-6012-5964-32BE-16A10FC24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C5E8E-0E91-BE5C-18E1-E44409F0C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E902C-1BEF-2DF7-4EF8-BB2D6456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B30A-3503-4719-B713-FE0319CA296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F50E7-C0A5-35EB-D4FD-2D0B78F1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BDB72-CA5A-C664-DA9B-08C04C07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0BC8-F6ED-4554-9D66-0DCD322C6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15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EF124-5DCF-DE85-E114-7E6D9AC1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258A-F6FA-B9A5-C80C-B0B841136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F084-A725-E1B1-B459-5E50B3CBF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B30A-3503-4719-B713-FE0319CA296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542EF-567C-D89B-F286-A5199FBE5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52F5-8346-0C20-3E98-85C99C993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10BC8-F6ED-4554-9D66-0DCD322C6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3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FB4D-9716-8C67-3508-69DE7A77C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9600" dirty="0"/>
              <a:t>Electronics Lab</a:t>
            </a:r>
            <a:br>
              <a:rPr lang="en-IN" sz="9600" dirty="0"/>
            </a:br>
            <a:r>
              <a:rPr lang="en-IN" sz="4800" dirty="0"/>
              <a:t>(</a:t>
            </a:r>
            <a:r>
              <a:rPr lang="en-IN" sz="4800" b="1" dirty="0">
                <a:solidFill>
                  <a:schemeClr val="accent4">
                    <a:lumMod val="75000"/>
                  </a:schemeClr>
                </a:solidFill>
              </a:rPr>
              <a:t>Experiment-1A</a:t>
            </a:r>
            <a:r>
              <a:rPr lang="en-IN" sz="48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2966D-DFF4-703E-DD4C-C297D970F9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latin typeface="Bookman Old Style" panose="02050604050505020204" pitchFamily="18" charset="0"/>
            </a:endParaRPr>
          </a:p>
          <a:p>
            <a:r>
              <a:rPr lang="en-IN" sz="3200" dirty="0">
                <a:latin typeface="Bookman Old Style" panose="02050604050505020204" pitchFamily="18" charset="0"/>
              </a:rPr>
              <a:t>P . Manoj Kumar</a:t>
            </a:r>
            <a:r>
              <a:rPr lang="en-IN" dirty="0">
                <a:latin typeface="Bookman Old Style" panose="02050604050505020204" pitchFamily="18" charset="0"/>
              </a:rPr>
              <a:t> </a:t>
            </a:r>
          </a:p>
          <a:p>
            <a:r>
              <a:rPr lang="en-IN" dirty="0">
                <a:latin typeface="Century Schoolbook" panose="02040604050505020304" pitchFamily="18" charset="0"/>
              </a:rPr>
              <a:t>Roll no : 21IE10027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236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E13B-D06C-BE10-137D-088A417C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Circuit Diagram-2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DDB1-389B-BB49-2649-8FF6E08C2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50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Fig-2.1- BJT Circuit Diagram</a:t>
            </a:r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E7ACAA-BB2C-9AD8-1882-7470D504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51" y="1586204"/>
            <a:ext cx="8042988" cy="47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1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158E-D819-54BE-B9E4-080CD1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Graph-2.1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74D3-A5F0-E9B3-D380-B0F359F89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6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Fig-2.2- Trans-characteristics (</a:t>
            </a:r>
            <a:r>
              <a:rPr lang="en-US" sz="1600" dirty="0" err="1"/>
              <a:t>I</a:t>
            </a:r>
            <a:r>
              <a:rPr lang="en-US" sz="1600" baseline="-25000" dirty="0" err="1"/>
              <a:t>c</a:t>
            </a:r>
            <a:r>
              <a:rPr lang="en-US" sz="1600" dirty="0"/>
              <a:t> vs </a:t>
            </a:r>
            <a:r>
              <a:rPr lang="en-US" sz="1600" dirty="0" err="1"/>
              <a:t>V</a:t>
            </a:r>
            <a:r>
              <a:rPr lang="en-US" sz="1600" baseline="-25000" dirty="0" err="1"/>
              <a:t>be</a:t>
            </a:r>
            <a:r>
              <a:rPr lang="en-US" sz="1600" dirty="0"/>
              <a:t>) of BJT</a:t>
            </a:r>
          </a:p>
          <a:p>
            <a:pPr marL="0" indent="0" algn="ctr">
              <a:buNone/>
            </a:pPr>
            <a:r>
              <a:rPr lang="en-US" sz="1600" dirty="0"/>
              <a:t>The characteristics is same as the I-V characteristics of PN Junction in forward-bias region.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82949-CF28-14D6-B6AC-359C9259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70" y="1319893"/>
            <a:ext cx="10162860" cy="46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7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F7C0-F73F-4065-DEAF-12DF1559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Calculations-2.1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8F112-3152-2D04-CFFD-9CA9840FF6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value of collector current at DC operating point = 3.62741 mA</a:t>
                </a:r>
              </a:p>
              <a:p>
                <a:pPr marL="0" indent="0">
                  <a:buNone/>
                </a:pPr>
                <a:r>
                  <a:rPr lang="en-US" dirty="0"/>
                  <a:t> The value of transconductance =  </a:t>
                </a:r>
                <a:r>
                  <a:rPr lang="en-US" b="1" dirty="0"/>
                  <a:t>g</a:t>
                </a:r>
                <a:r>
                  <a:rPr lang="en-US" b="1" baseline="-25000" dirty="0"/>
                  <a:t>m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1" dirty="0"/>
                          <m:t>I</m:t>
                        </m:r>
                        <m:r>
                          <m:rPr>
                            <m:nor/>
                          </m:rPr>
                          <a:rPr lang="en-IN" b="1" baseline="-25000" dirty="0"/>
                          <m:t>c</m:t>
                        </m:r>
                        <m:r>
                          <m:rPr>
                            <m:nor/>
                          </m:rPr>
                          <a:rPr lang="en-IN" b="1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/>
                          <m:t>V</m:t>
                        </m:r>
                        <m:r>
                          <m:rPr>
                            <m:nor/>
                          </m:rPr>
                          <a:rPr lang="en-US" b="1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𝟎𝟎𝟑𝟔𝟐𝟕𝟒𝟏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𝟎𝟐𝟔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𝟏𝟑𝟗𝟓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8F112-3152-2D04-CFFD-9CA9840FF6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55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8222-EA2C-34DD-BD7C-A0386769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Graph-2.2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A2FD-6505-9D08-5BE5-3DA4738D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Fig-2.3- Input Characteristics (</a:t>
            </a:r>
            <a:r>
              <a:rPr lang="en-US" sz="1600" dirty="0" err="1"/>
              <a:t>I</a:t>
            </a:r>
            <a:r>
              <a:rPr lang="en-US" sz="1600" baseline="-25000" dirty="0" err="1"/>
              <a:t>b</a:t>
            </a:r>
            <a:r>
              <a:rPr lang="en-US" sz="1600" dirty="0"/>
              <a:t> vs </a:t>
            </a:r>
            <a:r>
              <a:rPr lang="en-US" sz="1600" dirty="0" err="1"/>
              <a:t>V</a:t>
            </a:r>
            <a:r>
              <a:rPr lang="en-US" sz="1600" baseline="-25000" dirty="0" err="1"/>
              <a:t>be</a:t>
            </a:r>
            <a:r>
              <a:rPr lang="en-US" sz="1600" dirty="0"/>
              <a:t>) of BJT</a:t>
            </a:r>
          </a:p>
          <a:p>
            <a:pPr marL="0" indent="0" algn="ctr">
              <a:buNone/>
            </a:pPr>
            <a:r>
              <a:rPr lang="en-US" sz="1600" dirty="0"/>
              <a:t>The characteristics is same as the I-V characteristics of PN Junction in forward-bias region.</a:t>
            </a:r>
            <a:endParaRPr lang="en-IN" sz="1600" dirty="0"/>
          </a:p>
          <a:p>
            <a:pPr marL="0" indent="0" algn="ctr">
              <a:buNone/>
            </a:pP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96CD6-CCC2-C0EB-EB4B-503AA275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81" y="1413004"/>
            <a:ext cx="10005238" cy="454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4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4683-5268-F756-2D61-F2D65D20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Calculations-2.2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B869D-890D-A9F7-AA34-EC1DF6272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1559"/>
                <a:ext cx="10515600" cy="46654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The value of 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  </a:t>
                </a:r>
                <a:r>
                  <a:rPr lang="en-IN" dirty="0">
                    <a:ea typeface="Cambria Math" panose="02040503050406030204" pitchFamily="18" charset="0"/>
                  </a:rPr>
                  <a:t>for 2N2222 transistor = 200</a:t>
                </a:r>
              </a:p>
              <a:p>
                <a:pPr marL="0" indent="0"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The value of  </a:t>
                </a:r>
                <a:r>
                  <a:rPr lang="en-IN" b="1" dirty="0">
                    <a:ea typeface="Cambria Math" panose="02040503050406030204" pitchFamily="18" charset="0"/>
                  </a:rPr>
                  <a:t>r</a:t>
                </a:r>
                <a:r>
                  <a:rPr lang="en-IN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 </a:t>
                </a:r>
                <a:r>
                  <a:rPr lang="en-I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/>
                          <m:t>g</m:t>
                        </m:r>
                        <m:r>
                          <m:rPr>
                            <m:nor/>
                          </m:rPr>
                          <a:rPr lang="en-US" b="1" baseline="-25000" dirty="0"/>
                          <m:t>m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𝟒𝟑𝟒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From the DC operating analysis , </a:t>
                </a:r>
                <a:r>
                  <a:rPr lang="en-IN" dirty="0" err="1"/>
                  <a:t>V</a:t>
                </a:r>
                <a:r>
                  <a:rPr lang="en-IN" baseline="-25000" dirty="0" err="1"/>
                  <a:t>be</a:t>
                </a:r>
                <a:r>
                  <a:rPr lang="en-IN" dirty="0"/>
                  <a:t>=0.688723 V and </a:t>
                </a:r>
                <a:r>
                  <a:rPr lang="en-IN" dirty="0" err="1"/>
                  <a:t>I</a:t>
                </a:r>
                <a:r>
                  <a:rPr lang="en-IN" baseline="-25000" dirty="0" err="1"/>
                  <a:t>c</a:t>
                </a:r>
                <a:r>
                  <a:rPr lang="en-IN" dirty="0"/>
                  <a:t>=3.6274 mA</a:t>
                </a:r>
              </a:p>
              <a:p>
                <a:pPr marL="0" indent="0">
                  <a:buNone/>
                </a:pPr>
                <a:r>
                  <a:rPr lang="en-IN" dirty="0"/>
                  <a:t>The Value of </a:t>
                </a:r>
                <a:r>
                  <a:rPr lang="en-IN" b="1" dirty="0"/>
                  <a:t>I</a:t>
                </a:r>
                <a:r>
                  <a:rPr lang="en-IN" b="1" baseline="-25000" dirty="0"/>
                  <a:t>S   </a:t>
                </a:r>
                <a:r>
                  <a:rPr lang="en-IN" b="1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Ic</m:t>
                        </m:r>
                      </m:num>
                      <m:den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f>
                              <m:f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𝑽𝒃𝒆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𝑽𝑻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𝟏𝟒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B869D-890D-A9F7-AA34-EC1DF6272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1559"/>
                <a:ext cx="10515600" cy="4665404"/>
              </a:xfrm>
              <a:blipFill>
                <a:blip r:embed="rId2"/>
                <a:stretch>
                  <a:fillRect l="-1217" t="-26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17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1D5F-EF1F-46A0-F9B7-02FA8A49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Graph-2.3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1B01-CCB7-4B7B-BAB9-968E8797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175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Fig-2.4- Combination of Trans-characteristics and Input characteristics of BJT</a:t>
            </a:r>
          </a:p>
          <a:p>
            <a:pPr marL="0" indent="0" algn="ctr">
              <a:buNone/>
            </a:pPr>
            <a:r>
              <a:rPr lang="en-US" sz="1600" dirty="0"/>
              <a:t> </a:t>
            </a:r>
          </a:p>
          <a:p>
            <a:pPr marL="0" indent="0" algn="ctr">
              <a:buNone/>
            </a:pPr>
            <a:r>
              <a:rPr lang="en-US" sz="1600" dirty="0"/>
              <a:t>The plot ( </a:t>
            </a:r>
            <a:r>
              <a:rPr lang="en-US" sz="1600" dirty="0" err="1"/>
              <a:t>I</a:t>
            </a:r>
            <a:r>
              <a:rPr lang="en-US" sz="1600" baseline="-25000" dirty="0" err="1"/>
              <a:t>c</a:t>
            </a:r>
            <a:r>
              <a:rPr lang="en-US" sz="1600" baseline="-25000" dirty="0"/>
              <a:t> </a:t>
            </a:r>
            <a:r>
              <a:rPr lang="en-US" sz="1600" dirty="0"/>
              <a:t>vs </a:t>
            </a:r>
            <a:r>
              <a:rPr lang="en-US" sz="1600" dirty="0" err="1"/>
              <a:t>I</a:t>
            </a:r>
            <a:r>
              <a:rPr lang="en-US" sz="1600" baseline="-25000" dirty="0" err="1"/>
              <a:t>b</a:t>
            </a:r>
            <a:r>
              <a:rPr lang="en-US" sz="1600" dirty="0"/>
              <a:t>) is straight line for small values of </a:t>
            </a:r>
            <a:r>
              <a:rPr lang="en-US" sz="1600" dirty="0" err="1"/>
              <a:t>I</a:t>
            </a:r>
            <a:r>
              <a:rPr lang="en-US" sz="1600" baseline="-25000" dirty="0" err="1"/>
              <a:t>b</a:t>
            </a:r>
            <a:r>
              <a:rPr lang="en-US" sz="1600" baseline="-25000" dirty="0"/>
              <a:t> </a:t>
            </a:r>
            <a:r>
              <a:rPr lang="en-US" sz="1600" dirty="0"/>
              <a:t>. </a:t>
            </a:r>
          </a:p>
          <a:p>
            <a:pPr marL="0" indent="0" algn="ctr">
              <a:buNone/>
            </a:pPr>
            <a:r>
              <a:rPr lang="en-US" sz="1600" dirty="0"/>
              <a:t> The small signal current gain can be found by simply finding the slope of the curve .</a:t>
            </a:r>
          </a:p>
          <a:p>
            <a:pPr marL="0" indent="0" algn="ctr">
              <a:buNone/>
            </a:pPr>
            <a:r>
              <a:rPr lang="en-US" sz="1600" dirty="0"/>
              <a:t>For large values of base current , the collector current doesn’t change and </a:t>
            </a:r>
          </a:p>
          <a:p>
            <a:pPr marL="0" indent="0" algn="ctr">
              <a:buNone/>
            </a:pPr>
            <a:r>
              <a:rPr lang="en-US" sz="1600" dirty="0"/>
              <a:t>the collector current reaches to the maximum value.</a:t>
            </a: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06345-A5F1-B2E4-226D-7B73B114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2" y="1535483"/>
            <a:ext cx="5748812" cy="2616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1D7472-BDD4-AC7A-BAEB-0B45102D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94" y="1535483"/>
            <a:ext cx="5752404" cy="261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9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0CC0-4D10-2B41-EE0B-1B1401C4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Calculations-2.3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1C9C2-D8B2-2F73-AE89-E5FA5028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At DC operating point , </a:t>
                </a:r>
              </a:p>
              <a:p>
                <a:pPr marL="0" indent="0">
                  <a:buNone/>
                </a:pPr>
                <a:r>
                  <a:rPr lang="en-US" dirty="0"/>
                  <a:t>The value of base current = </a:t>
                </a:r>
                <a:r>
                  <a:rPr lang="en-US" b="1" dirty="0" err="1"/>
                  <a:t>I</a:t>
                </a:r>
                <a:r>
                  <a:rPr lang="en-US" b="1" baseline="-25000" dirty="0" err="1"/>
                  <a:t>b</a:t>
                </a:r>
                <a:r>
                  <a:rPr lang="en-US" b="1" baseline="-25000" dirty="0"/>
                  <a:t> </a:t>
                </a:r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𝟕𝟕𝟎𝟏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IN" dirty="0"/>
                  <a:t>The value of collector current = </a:t>
                </a:r>
                <a:r>
                  <a:rPr lang="en-IN" b="1" dirty="0" err="1"/>
                  <a:t>I</a:t>
                </a:r>
                <a:r>
                  <a:rPr lang="en-IN" b="1" baseline="-25000" dirty="0" err="1"/>
                  <a:t>c</a:t>
                </a:r>
                <a:r>
                  <a:rPr lang="en-IN" b="1" dirty="0"/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𝟔𝟐𝟕𝟒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0" dirty="0"/>
                  <a:t>The value of large signal current gain = </a:t>
                </a:r>
                <a:r>
                  <a:rPr lang="en-I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</a:t>
                </a:r>
                <a:r>
                  <a:rPr lang="en-IN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I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200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IN" dirty="0"/>
                  <a:t>The value of small signal current gain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</a:t>
                </a:r>
                <a:r>
                  <a:rPr lang="en-IN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/>
                          <m:t>I</m:t>
                        </m:r>
                        <m:r>
                          <m:rPr>
                            <m:nor/>
                          </m:rPr>
                          <a:rPr lang="en-IN" baseline="-25000" dirty="0"/>
                          <m:t>c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b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=204.923≈200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𝑝𝑟𝑜𝑣𝑒𝑑</m:t>
                        </m:r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Also from the plot , the slope</a:t>
                </a:r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I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</a:t>
                </a:r>
                <a:r>
                  <a:rPr lang="en-IN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I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200 </a:t>
                </a: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1C9C2-D8B2-2F73-AE89-E5FA5028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21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A099-128B-01BF-ED87-C5DFDD90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0D85-4E00-53CA-E3EC-D7001909B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A very high resistance R</a:t>
            </a:r>
            <a:r>
              <a:rPr lang="en-IN" baseline="-25000" dirty="0"/>
              <a:t>b</a:t>
            </a:r>
            <a:r>
              <a:rPr lang="en-IN" dirty="0"/>
              <a:t> is used to prevent the transistor from burning out 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collector current becomes constant for larger values of base current 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28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D201-B28D-F27C-FAB6-A8926C62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4" y="225167"/>
            <a:ext cx="11989836" cy="1482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DC Characterization of Bipolar Junction Transistor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65BB-B86C-8F4A-F0D6-8A7C98B4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49" y="1520891"/>
            <a:ext cx="10515600" cy="4693396"/>
          </a:xfrm>
        </p:spPr>
        <p:txBody>
          <a:bodyPr/>
          <a:lstStyle/>
          <a:p>
            <a:pPr marL="0" indent="0">
              <a:buNone/>
            </a:pPr>
            <a:r>
              <a:rPr lang="en-IN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Objective of the Experiment</a:t>
            </a:r>
          </a:p>
          <a:p>
            <a:pPr marL="0" indent="0">
              <a:buNone/>
            </a:pPr>
            <a:endParaRPr lang="en-IN" sz="1400" b="1" u="sng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observe I-V characteristics of a bipolar junction transistor.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extract values of device model parameters from the observed I-V characteristics.</a:t>
            </a:r>
          </a:p>
          <a:p>
            <a:pPr marL="0" indent="0">
              <a:buNone/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5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F3F2-390D-91A8-59BD-62955167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Theory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9E280-A472-5D0B-54F6-2EC47B188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9551"/>
                <a:ext cx="10515600" cy="463741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b="0" i="0" dirty="0">
                    <a:solidFill>
                      <a:srgbClr val="111111"/>
                    </a:solidFill>
                    <a:effectLst/>
                  </a:rPr>
                  <a:t>Early voltage is a parameter describing the variation of the transistor collector current in the active</a:t>
                </a:r>
              </a:p>
              <a:p>
                <a:pPr marL="0" indent="0">
                  <a:buNone/>
                </a:pPr>
                <a:r>
                  <a:rPr lang="en-US" sz="2000" b="0" i="0" dirty="0">
                    <a:solidFill>
                      <a:srgbClr val="111111"/>
                    </a:solidFill>
                    <a:effectLst/>
                  </a:rPr>
                  <a:t> region of operation with the VCE. For ideal transistors , V</a:t>
                </a:r>
                <a:r>
                  <a:rPr lang="en-US" sz="2000" b="0" i="0" baseline="-25000" dirty="0">
                    <a:solidFill>
                      <a:srgbClr val="111111"/>
                    </a:solidFill>
                    <a:effectLst/>
                  </a:rPr>
                  <a:t>A</a:t>
                </a:r>
                <a:r>
                  <a:rPr lang="en-US" sz="2000" b="0" i="0" dirty="0">
                    <a:solidFill>
                      <a:srgbClr val="111111"/>
                    </a:solidFill>
                    <a:effectLst/>
                  </a:rPr>
                  <a:t>=0. </a:t>
                </a:r>
              </a:p>
              <a:p>
                <a:pPr marL="0" indent="0">
                  <a:buNone/>
                </a:pPr>
                <a:endParaRPr lang="en-US" sz="2000" b="0" i="0" dirty="0">
                  <a:solidFill>
                    <a:srgbClr val="111111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IN" sz="2000" dirty="0"/>
                  <a:t>The value of collector-emitter resistance = </a:t>
                </a:r>
                <a:r>
                  <a:rPr lang="en-IN" sz="2000" b="1" dirty="0" err="1"/>
                  <a:t>r</a:t>
                </a:r>
                <a:r>
                  <a:rPr lang="en-IN" sz="2000" b="1" baseline="-25000" dirty="0" err="1"/>
                  <a:t>o</a:t>
                </a:r>
                <a:r>
                  <a:rPr lang="en-IN" sz="20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000" b="1" dirty="0"/>
                          <m:t>V</m:t>
                        </m:r>
                        <m:r>
                          <m:rPr>
                            <m:nor/>
                          </m:rPr>
                          <a:rPr lang="en-IN" sz="2000" b="1" baseline="-25000" dirty="0"/>
                          <m:t>A</m:t>
                        </m:r>
                        <m:r>
                          <m:rPr>
                            <m:nor/>
                          </m:rPr>
                          <a:rPr lang="en-IN" sz="2000" b="1" dirty="0"/>
                          <m:t>+</m:t>
                        </m:r>
                        <m:r>
                          <m:rPr>
                            <m:nor/>
                          </m:rPr>
                          <a:rPr lang="en-IN" sz="2000" b="1" dirty="0"/>
                          <m:t>Vce</m:t>
                        </m:r>
                        <m:r>
                          <m:rPr>
                            <m:nor/>
                          </m:rPr>
                          <a:rPr lang="en-IN" sz="2000" b="1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000" b="1" dirty="0"/>
                          <m:t>I</m:t>
                        </m:r>
                        <m:r>
                          <m:rPr>
                            <m:nor/>
                          </m:rPr>
                          <a:rPr lang="en-IN" sz="2000" b="1" baseline="-25000" dirty="0"/>
                          <m:t>c</m:t>
                        </m:r>
                        <m:r>
                          <m:rPr>
                            <m:nor/>
                          </m:rPr>
                          <a:rPr lang="en-IN" sz="2000" b="1" dirty="0"/>
                          <m:t> </m:t>
                        </m:r>
                      </m:den>
                    </m:f>
                  </m:oMath>
                </a14:m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dirty="0"/>
                  <a:t>The value of transconductance </a:t>
                </a:r>
                <a:r>
                  <a:rPr lang="en-US" sz="2000" dirty="0"/>
                  <a:t>=  </a:t>
                </a:r>
                <a:r>
                  <a:rPr lang="en-US" sz="2000" b="1" dirty="0"/>
                  <a:t>g</a:t>
                </a:r>
                <a:r>
                  <a:rPr lang="en-US" sz="2000" b="1" baseline="-25000" dirty="0"/>
                  <a:t>m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000" b="1" dirty="0"/>
                          <m:t>I</m:t>
                        </m:r>
                        <m:r>
                          <m:rPr>
                            <m:nor/>
                          </m:rPr>
                          <a:rPr lang="en-IN" sz="2000" b="1" baseline="-25000" dirty="0"/>
                          <m:t>ce</m:t>
                        </m:r>
                        <m:r>
                          <m:rPr>
                            <m:nor/>
                          </m:rPr>
                          <a:rPr lang="en-IN" sz="2000" b="1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dirty="0"/>
                          <m:t>V</m:t>
                        </m:r>
                        <m:r>
                          <m:rPr>
                            <m:nor/>
                          </m:rPr>
                          <a:rPr lang="en-US" sz="2000" b="1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</m:den>
                    </m:f>
                  </m:oMath>
                </a14:m>
                <a:r>
                  <a:rPr lang="en-IN" sz="2000" dirty="0"/>
                  <a:t>, I</a:t>
                </a:r>
                <a:r>
                  <a:rPr lang="en-IN" sz="2000" baseline="-25000" dirty="0"/>
                  <a:t>ce</a:t>
                </a:r>
                <a:r>
                  <a:rPr lang="en-IN" sz="2000" dirty="0"/>
                  <a:t> is the collector current at DC operating point </a:t>
                </a:r>
              </a:p>
              <a:p>
                <a:pPr marL="0" indent="0">
                  <a:buNone/>
                </a:pPr>
                <a:r>
                  <a:rPr lang="en-IN" sz="2000" dirty="0"/>
                  <a:t>Collector current depends on </a:t>
                </a:r>
                <a:r>
                  <a:rPr lang="en-IN" sz="2000" dirty="0" err="1"/>
                  <a:t>V</a:t>
                </a:r>
                <a:r>
                  <a:rPr lang="en-IN" sz="2000" baseline="-25000" dirty="0" err="1"/>
                  <a:t>be</a:t>
                </a:r>
                <a:r>
                  <a:rPr lang="en-IN" sz="2000" dirty="0"/>
                  <a:t> as it is reverse-biased junction. The expression of </a:t>
                </a:r>
                <a:r>
                  <a:rPr lang="en-IN" sz="2000" dirty="0" err="1"/>
                  <a:t>I</a:t>
                </a:r>
                <a:r>
                  <a:rPr lang="en-IN" sz="2000" baseline="-25000" dirty="0" err="1"/>
                  <a:t>c</a:t>
                </a:r>
                <a:r>
                  <a:rPr lang="en-IN" sz="2000" dirty="0"/>
                  <a:t> is given by ,</a:t>
                </a:r>
              </a:p>
              <a:p>
                <a:pPr marL="0" indent="0" algn="ctr">
                  <a:buNone/>
                </a:pPr>
                <a:r>
                  <a:rPr lang="en-IN" sz="2000" b="1" dirty="0" err="1"/>
                  <a:t>I</a:t>
                </a:r>
                <a:r>
                  <a:rPr lang="en-IN" sz="2000" b="1" baseline="-25000" dirty="0" err="1"/>
                  <a:t>c</a:t>
                </a:r>
                <a:r>
                  <a:rPr lang="en-IN" sz="2000" b="1" dirty="0"/>
                  <a:t>=I</a:t>
                </a:r>
                <a:r>
                  <a:rPr lang="en-IN" sz="2000" b="1" baseline="-25000" dirty="0"/>
                  <a:t>S</a:t>
                </a:r>
                <a:r>
                  <a:rPr lang="en-IN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en-I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𝑽𝒃𝒆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𝑽𝑻</m:t>
                            </m:r>
                          </m:den>
                        </m:f>
                      </m:sup>
                    </m:sSup>
                  </m:oMath>
                </a14:m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dirty="0"/>
                  <a:t>Where I</a:t>
                </a:r>
                <a:r>
                  <a:rPr lang="en-IN" sz="2000" baseline="-25000" dirty="0"/>
                  <a:t>S </a:t>
                </a:r>
                <a:r>
                  <a:rPr lang="en-IN" sz="2000" dirty="0" err="1"/>
                  <a:t>is</a:t>
                </a:r>
                <a:r>
                  <a:rPr lang="en-IN" sz="2000" dirty="0"/>
                  <a:t> the reverse saturation current and V</a:t>
                </a:r>
                <a:r>
                  <a:rPr lang="en-IN" sz="2000" baseline="-25000" dirty="0"/>
                  <a:t>T</a:t>
                </a:r>
                <a:r>
                  <a:rPr lang="en-IN" sz="2000" dirty="0"/>
                  <a:t> is the thermal voltage at 300K. V</a:t>
                </a:r>
                <a:r>
                  <a:rPr lang="en-IN" sz="2000" baseline="-25000" dirty="0"/>
                  <a:t>T</a:t>
                </a:r>
                <a:r>
                  <a:rPr lang="en-IN" sz="2000" dirty="0"/>
                  <a:t>=26 mV</a:t>
                </a:r>
              </a:p>
              <a:p>
                <a:pPr marL="0" indent="0">
                  <a:buNone/>
                </a:pPr>
                <a:r>
                  <a:rPr lang="en-IN" sz="2000" dirty="0"/>
                  <a:t>The value of base-emitter resistance  </a:t>
                </a:r>
                <a:r>
                  <a:rPr lang="en-IN" sz="2000" b="1" dirty="0">
                    <a:ea typeface="Cambria Math" panose="02040503050406030204" pitchFamily="18" charset="0"/>
                  </a:rPr>
                  <a:t>r</a:t>
                </a:r>
                <a:r>
                  <a:rPr lang="en-IN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 </a:t>
                </a:r>
                <a:r>
                  <a:rPr lang="en-I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dirty="0"/>
                          <m:t>g</m:t>
                        </m:r>
                        <m:r>
                          <m:rPr>
                            <m:nor/>
                          </m:rPr>
                          <a:rPr lang="en-US" sz="2000" b="1" baseline="-25000" dirty="0"/>
                          <m:t>m</m:t>
                        </m:r>
                      </m:den>
                    </m:f>
                  </m:oMath>
                </a14:m>
                <a:endParaRPr lang="en-IN" sz="2000" b="1" baseline="-25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000" baseline="-25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/>
                  <a:t> The base current amplification gain </a:t>
                </a:r>
                <a14:m>
                  <m:oMath xmlns:m="http://schemas.openxmlformats.org/officeDocument/2006/math">
                    <m:r>
                      <a:rPr lang="en-IN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IN" sz="2000" b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IN" sz="20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I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𝑰𝒄</m:t>
                        </m:r>
                      </m:num>
                      <m:den>
                        <m:r>
                          <a:rPr lang="en-I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𝑰𝒃</m:t>
                        </m:r>
                      </m:den>
                    </m:f>
                  </m:oMath>
                </a14:m>
                <a:endParaRPr lang="en-IN" sz="20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A9E280-A472-5D0B-54F6-2EC47B188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9551"/>
                <a:ext cx="10515600" cy="4637412"/>
              </a:xfrm>
              <a:blipFill>
                <a:blip r:embed="rId2"/>
                <a:stretch>
                  <a:fillRect l="-580" t="-17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88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5632-167D-05D6-0CB7-9CC0085E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List of Components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33FDA2-E5E5-5F3F-B250-4F40A9ECC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403619"/>
              </p:ext>
            </p:extLst>
          </p:nvPr>
        </p:nvGraphicFramePr>
        <p:xfrm>
          <a:off x="838200" y="1690688"/>
          <a:ext cx="10515600" cy="3341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204">
                  <a:extLst>
                    <a:ext uri="{9D8B030D-6E8A-4147-A177-3AD203B41FA5}">
                      <a16:colId xmlns:a16="http://schemas.microsoft.com/office/drawing/2014/main" val="1366698085"/>
                    </a:ext>
                  </a:extLst>
                </a:gridCol>
                <a:gridCol w="4052596">
                  <a:extLst>
                    <a:ext uri="{9D8B030D-6E8A-4147-A177-3AD203B41FA5}">
                      <a16:colId xmlns:a16="http://schemas.microsoft.com/office/drawing/2014/main" val="36933926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544479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098842"/>
                    </a:ext>
                  </a:extLst>
                </a:gridCol>
              </a:tblGrid>
              <a:tr h="437503">
                <a:tc>
                  <a:txBody>
                    <a:bodyPr/>
                    <a:lstStyle/>
                    <a:p>
                      <a:r>
                        <a:rPr lang="en-US" b="1" dirty="0"/>
                        <a:t>SL No.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Component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Rating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Quantity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14319"/>
                  </a:ext>
                </a:extLst>
              </a:tr>
              <a:tr h="50304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BJT transistor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2N2222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24112"/>
                  </a:ext>
                </a:extLst>
              </a:tr>
              <a:tr h="57849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35332"/>
                  </a:ext>
                </a:extLst>
              </a:tr>
              <a:tr h="86774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Resistors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𝛺,100𝛺,2</a:t>
                      </a:r>
                      <a:r>
                        <a:rPr lang="en-US" dirty="0"/>
                        <a:t>00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𝛺</a:t>
                      </a:r>
                      <a:r>
                        <a:rPr lang="en-US" dirty="0"/>
                        <a:t>,300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𝛺,  </a:t>
                      </a:r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100k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𝛺,200k𝛺,300k𝛺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651600"/>
                  </a:ext>
                </a:extLst>
              </a:tr>
              <a:tr h="57849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Connecting Wires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358669"/>
                  </a:ext>
                </a:extLst>
              </a:tr>
              <a:tr h="376383">
                <a:tc gridSpan="4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65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5F7B-1FAA-0F5C-0413-F4085461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Procedure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49CC-7006-4F79-31AB-83FD87C4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Both the circuits were drawn in </a:t>
            </a:r>
            <a:r>
              <a:rPr lang="en-US" sz="2400" dirty="0" err="1"/>
              <a:t>LTSpice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the first circuit , the collector-emitter voltage was varied and the output characteristics was plotted with three different values of base current.  ( Here the base current was changed by taking three different values of R</a:t>
            </a:r>
            <a:r>
              <a:rPr lang="en-US" sz="2400" baseline="-25000" dirty="0"/>
              <a:t>b</a:t>
            </a:r>
            <a:r>
              <a:rPr lang="en-US" sz="2400" dirty="0"/>
              <a:t> ) .</a:t>
            </a:r>
            <a:r>
              <a:rPr lang="en-US" sz="2400" dirty="0">
                <a:ea typeface="Cambria Math" panose="02040503050406030204" pitchFamily="18" charset="0"/>
              </a:rPr>
              <a:t>  The values of asked parameters were calculated.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the second circuit , the base-emitter voltage was varied and the trans-characteristics and input-characteristics were plotted by taking R</a:t>
            </a:r>
            <a:r>
              <a:rPr lang="en-US" sz="2400" baseline="-25000" dirty="0"/>
              <a:t>b</a:t>
            </a:r>
            <a:r>
              <a:rPr lang="en-US" sz="2400" dirty="0"/>
              <a:t> value as 300k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𝛺 </a:t>
            </a:r>
            <a:r>
              <a:rPr lang="en-US" sz="2400" dirty="0">
                <a:ea typeface="Cambria Math" panose="02040503050406030204" pitchFamily="18" charset="0"/>
              </a:rPr>
              <a:t>and the values of asked parameters were calculated.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ea typeface="Cambria Math" panose="02040503050406030204" pitchFamily="18" charset="0"/>
              </a:rPr>
              <a:t>Then the </a:t>
            </a:r>
            <a:r>
              <a:rPr lang="en-US" sz="2400" dirty="0"/>
              <a:t> trans-characteristics and input-characteristics were combined and     </a:t>
            </a:r>
            <a:r>
              <a:rPr lang="en-US" sz="2400" dirty="0" err="1"/>
              <a:t>I</a:t>
            </a:r>
            <a:r>
              <a:rPr lang="en-US" sz="2400" baseline="-25000" dirty="0" err="1"/>
              <a:t>c</a:t>
            </a:r>
            <a:r>
              <a:rPr lang="en-US" sz="2400" baseline="-25000" dirty="0"/>
              <a:t> </a:t>
            </a:r>
            <a:r>
              <a:rPr lang="en-US" sz="2400" dirty="0"/>
              <a:t>vs </a:t>
            </a:r>
            <a:r>
              <a:rPr lang="en-US" sz="2400" dirty="0" err="1"/>
              <a:t>I</a:t>
            </a:r>
            <a:r>
              <a:rPr lang="en-US" sz="2400" baseline="-25000" dirty="0" err="1"/>
              <a:t>b</a:t>
            </a:r>
            <a:r>
              <a:rPr lang="en-IN" sz="2400" baseline="-25000" dirty="0"/>
              <a:t> </a:t>
            </a:r>
            <a:r>
              <a:rPr lang="en-US" sz="2400" dirty="0"/>
              <a:t>characteristics was plotted . The values of gains were calculated .</a:t>
            </a:r>
          </a:p>
        </p:txBody>
      </p:sp>
    </p:spTree>
    <p:extLst>
      <p:ext uri="{BB962C8B-B14F-4D97-AF65-F5344CB8AC3E}">
        <p14:creationId xmlns:p14="http://schemas.microsoft.com/office/powerpoint/2010/main" val="12342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0A8C-DA0F-ADCD-BD5E-1DD38FD9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Circuit Diagram-1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B346-620E-3E0D-C9E6-23F14465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49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Fig-1.1- BJT circuit diagram</a:t>
            </a:r>
          </a:p>
          <a:p>
            <a:pPr marL="0" indent="0" algn="ctr">
              <a:buNone/>
            </a:pPr>
            <a:r>
              <a:rPr lang="en-US" sz="1600" dirty="0"/>
              <a:t>The value of R</a:t>
            </a:r>
            <a:r>
              <a:rPr lang="en-US" sz="1600" baseline="-25000" dirty="0"/>
              <a:t>b </a:t>
            </a:r>
            <a:r>
              <a:rPr lang="en-US" sz="1600" dirty="0"/>
              <a:t>was varied from 100k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𝛺</a:t>
            </a:r>
            <a:r>
              <a:rPr lang="en-US" sz="1600" dirty="0"/>
              <a:t> to 300k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𝛺</a:t>
            </a:r>
            <a:r>
              <a:rPr lang="en-US" sz="1600" dirty="0"/>
              <a:t> by 100k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𝛺.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FBB86-5F44-09D0-3C8F-4E58C298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033" y="1393706"/>
            <a:ext cx="6823934" cy="43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6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D1A-B73E-DA28-6166-2B9E18C4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Graph-1.1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B248-17A4-1F3F-8508-32B76F8F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6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Fig-1.2-Output Characteristics (</a:t>
            </a:r>
            <a:r>
              <a:rPr lang="en-US" sz="1600" dirty="0" err="1"/>
              <a:t>I</a:t>
            </a:r>
            <a:r>
              <a:rPr lang="en-US" sz="1600" baseline="-25000" dirty="0" err="1"/>
              <a:t>c</a:t>
            </a:r>
            <a:r>
              <a:rPr lang="en-US" sz="1600" baseline="-25000" dirty="0"/>
              <a:t> </a:t>
            </a:r>
            <a:r>
              <a:rPr lang="en-US" sz="1600" dirty="0"/>
              <a:t>vs </a:t>
            </a:r>
            <a:r>
              <a:rPr lang="en-US" sz="1600" dirty="0" err="1"/>
              <a:t>V</a:t>
            </a:r>
            <a:r>
              <a:rPr lang="en-US" sz="1600" baseline="-25000" dirty="0" err="1"/>
              <a:t>ce</a:t>
            </a:r>
            <a:r>
              <a:rPr lang="en-US" sz="1600" dirty="0"/>
              <a:t>) of BJT for three different values of Rb</a:t>
            </a:r>
          </a:p>
          <a:p>
            <a:pPr marL="0" indent="0" algn="ctr">
              <a:buNone/>
            </a:pPr>
            <a:r>
              <a:rPr lang="en-US" sz="1600" dirty="0"/>
              <a:t>For early voltage calculation,  two points on the graph (Rb=100k) were chosen.</a:t>
            </a:r>
          </a:p>
          <a:p>
            <a:pPr marL="0" indent="0" algn="ctr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B3F79-7C78-3309-70E4-18425B3F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99" y="1403480"/>
            <a:ext cx="9473201" cy="45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1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7945-99EB-29FA-5E49-F96397B1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Calculations-1.1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9AE03-1A41-8CF6-194C-85F549C04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Early Voltage of 2N2222 transistor = 100 V</a:t>
                </a:r>
              </a:p>
              <a:p>
                <a:pPr marL="0" indent="0">
                  <a:buNone/>
                </a:pPr>
                <a:r>
                  <a:rPr lang="en-US" sz="2000" dirty="0"/>
                  <a:t>The value of early voltage can be found out by extrapolating the saturation curve.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negative of the x-intercept is the value of  early voltage.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points : </a:t>
                </a:r>
                <a:r>
                  <a:rPr lang="en-US" sz="2000" b="1" dirty="0"/>
                  <a:t>P1 (1.60259V , 21.22271mA)  </a:t>
                </a:r>
                <a:r>
                  <a:rPr lang="en-US" sz="2000" dirty="0"/>
                  <a:t>and</a:t>
                </a:r>
                <a:r>
                  <a:rPr lang="en-US" sz="2000" b="1" dirty="0"/>
                  <a:t> P2 (4.7948V , 21.89356mA)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836967"/>
                    </a:solidFill>
                  </a:rPr>
                  <a:t> </a:t>
                </a:r>
                <a:r>
                  <a:rPr lang="en-US" sz="2000" dirty="0"/>
                  <a:t>The equation of line 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IN" sz="2000" dirty="0"/>
                  <a:t>For the x-intercept , y should be equal to zero.</a:t>
                </a:r>
              </a:p>
              <a:p>
                <a:pPr marL="0" indent="0">
                  <a:buNone/>
                </a:pPr>
                <a:r>
                  <a:rPr lang="en-IN" sz="2000" dirty="0"/>
                  <a:t>X-intercept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sz="2000" b="1" i="0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IN" sz="20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b="1" i="0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IN" sz="2000" b="1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b="1" i="0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2000" b="1" i="0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IN" sz="2000" b="1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000" b="1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2000" b="1" i="0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IN" sz="2000" b="1" i="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b="1" i="0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IN" sz="2000" dirty="0"/>
                  <a:t>After putting the values of  x1 , x2 , y1 and y2 , </a:t>
                </a:r>
                <a:r>
                  <a:rPr lang="en-IN" sz="2000" b="1" dirty="0"/>
                  <a:t>the X-intercept = -99.3 ( approx. -100)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The value of Early voltage = -(X-intercept) = </a:t>
                </a:r>
                <a:r>
                  <a:rPr lang="en-IN" sz="2000" b="1" dirty="0"/>
                  <a:t>100V</a:t>
                </a:r>
                <a:r>
                  <a:rPr lang="en-IN" sz="2000" dirty="0"/>
                  <a:t> (proved)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9AE03-1A41-8CF6-194C-85F549C04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638" t="-13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58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135E-0AD4-C690-5059-5BCF0FAC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Calculations-1.1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ADA16-0495-38C4-B77D-CBBF25146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401"/>
            <a:ext cx="10515600" cy="5234474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values of </a:t>
            </a:r>
            <a:r>
              <a:rPr lang="en-US" sz="2000" dirty="0" err="1"/>
              <a:t>V</a:t>
            </a:r>
            <a:r>
              <a:rPr lang="en-US" sz="2000" baseline="-25000" dirty="0" err="1"/>
              <a:t>ce</a:t>
            </a:r>
            <a:r>
              <a:rPr lang="en-US" sz="2000" dirty="0"/>
              <a:t> and </a:t>
            </a:r>
            <a:r>
              <a:rPr lang="en-US" sz="2000" dirty="0" err="1"/>
              <a:t>I</a:t>
            </a:r>
            <a:r>
              <a:rPr lang="en-US" sz="2000" baseline="-25000" dirty="0" err="1"/>
              <a:t>c</a:t>
            </a:r>
            <a:r>
              <a:rPr lang="en-US" sz="2000" baseline="-25000" dirty="0"/>
              <a:t> </a:t>
            </a:r>
            <a:r>
              <a:rPr lang="en-US" sz="2000" dirty="0"/>
              <a:t>were calculated from the operating point analysis for </a:t>
            </a:r>
          </a:p>
          <a:p>
            <a:pPr marL="0" indent="0">
              <a:buNone/>
            </a:pPr>
            <a:r>
              <a:rPr lang="en-US" sz="2000" dirty="0"/>
              <a:t>three different values of Rb.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94D671-3D72-9669-B83D-A21489EDF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11708"/>
              </p:ext>
            </p:extLst>
          </p:nvPr>
        </p:nvGraphicFramePr>
        <p:xfrm>
          <a:off x="923731" y="3060440"/>
          <a:ext cx="10049071" cy="3276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2268">
                  <a:extLst>
                    <a:ext uri="{9D8B030D-6E8A-4147-A177-3AD203B41FA5}">
                      <a16:colId xmlns:a16="http://schemas.microsoft.com/office/drawing/2014/main" val="2296165371"/>
                    </a:ext>
                  </a:extLst>
                </a:gridCol>
                <a:gridCol w="2554566">
                  <a:extLst>
                    <a:ext uri="{9D8B030D-6E8A-4147-A177-3AD203B41FA5}">
                      <a16:colId xmlns:a16="http://schemas.microsoft.com/office/drawing/2014/main" val="2725827622"/>
                    </a:ext>
                  </a:extLst>
                </a:gridCol>
                <a:gridCol w="2469969">
                  <a:extLst>
                    <a:ext uri="{9D8B030D-6E8A-4147-A177-3AD203B41FA5}">
                      <a16:colId xmlns:a16="http://schemas.microsoft.com/office/drawing/2014/main" val="440444442"/>
                    </a:ext>
                  </a:extLst>
                </a:gridCol>
                <a:gridCol w="2512268">
                  <a:extLst>
                    <a:ext uri="{9D8B030D-6E8A-4147-A177-3AD203B41FA5}">
                      <a16:colId xmlns:a16="http://schemas.microsoft.com/office/drawing/2014/main" val="2190746285"/>
                    </a:ext>
                  </a:extLst>
                </a:gridCol>
              </a:tblGrid>
              <a:tr h="7757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Value of Rb</a:t>
                      </a:r>
                    </a:p>
                    <a:p>
                      <a:pPr algn="ctr"/>
                      <a:r>
                        <a:rPr lang="en-US" sz="2000" b="1" dirty="0"/>
                        <a:t>(in k</a:t>
                      </a:r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𝝮)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V</a:t>
                      </a:r>
                      <a:r>
                        <a:rPr lang="en-US" sz="2000" b="1" baseline="-25000" dirty="0" err="1"/>
                        <a:t>ce</a:t>
                      </a:r>
                      <a:r>
                        <a:rPr lang="en-US" sz="2000" b="1" baseline="-25000" dirty="0"/>
                        <a:t>  </a:t>
                      </a:r>
                    </a:p>
                    <a:p>
                      <a:pPr algn="ctr"/>
                      <a:r>
                        <a:rPr lang="en-US" sz="2000" b="1" baseline="0" dirty="0"/>
                        <a:t>(in volts</a:t>
                      </a:r>
                      <a:r>
                        <a:rPr lang="en-US" sz="2000" baseline="0" dirty="0"/>
                        <a:t>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I</a:t>
                      </a:r>
                      <a:r>
                        <a:rPr lang="en-US" sz="2000" b="1" baseline="-25000" dirty="0" err="1"/>
                        <a:t>c</a:t>
                      </a:r>
                      <a:endParaRPr lang="en-IN" sz="2000" b="1" baseline="0" dirty="0"/>
                    </a:p>
                    <a:p>
                      <a:pPr algn="ctr"/>
                      <a:r>
                        <a:rPr lang="en-IN" sz="2000" b="1" baseline="0" dirty="0"/>
                        <a:t>(in A)</a:t>
                      </a:r>
                      <a:endParaRPr lang="en-US" sz="20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r</a:t>
                      </a:r>
                      <a:r>
                        <a:rPr lang="en-US" sz="2000" b="1" baseline="-25000" dirty="0" err="1"/>
                        <a:t>o</a:t>
                      </a:r>
                      <a:endParaRPr lang="en-IN" sz="2000" b="1" baseline="0" dirty="0"/>
                    </a:p>
                    <a:p>
                      <a:pPr algn="ctr"/>
                      <a:r>
                        <a:rPr lang="en-IN" sz="2000" b="1" baseline="0" dirty="0"/>
                        <a:t>(in </a:t>
                      </a:r>
                      <a:r>
                        <a:rPr lang="en-US" sz="2000" b="1" dirty="0"/>
                        <a:t>k</a:t>
                      </a:r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𝝮)</a:t>
                      </a:r>
                      <a:endParaRPr lang="en-US" sz="2000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152294"/>
                  </a:ext>
                </a:extLst>
              </a:tr>
              <a:tr h="7638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2.1332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0.0213344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4.787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54282"/>
                  </a:ext>
                </a:extLst>
              </a:tr>
              <a:tr h="8490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3.40298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0.0111762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9.252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63229"/>
                  </a:ext>
                </a:extLst>
              </a:tr>
              <a:tr h="8882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3.85274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0.00757806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13.704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2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4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863</Words>
  <Application>Microsoft Office PowerPoint</Application>
  <PresentationFormat>Widescreen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Calibri</vt:lpstr>
      <vt:lpstr>Calibri Light</vt:lpstr>
      <vt:lpstr>Cambria Math</vt:lpstr>
      <vt:lpstr>Century Schoolbook</vt:lpstr>
      <vt:lpstr>Office Theme</vt:lpstr>
      <vt:lpstr>Electronics Lab (Experiment-1A)</vt:lpstr>
      <vt:lpstr>DC Characterization of Bipolar Junction Transistor </vt:lpstr>
      <vt:lpstr>Theory  </vt:lpstr>
      <vt:lpstr>List of Components</vt:lpstr>
      <vt:lpstr>Procedure</vt:lpstr>
      <vt:lpstr>Circuit Diagram-1</vt:lpstr>
      <vt:lpstr>Graph-1.1</vt:lpstr>
      <vt:lpstr>Calculations-1.1</vt:lpstr>
      <vt:lpstr>Calculations-1.1</vt:lpstr>
      <vt:lpstr>Circuit Diagram-2</vt:lpstr>
      <vt:lpstr>Graph-2.1</vt:lpstr>
      <vt:lpstr>Calculations-2.1</vt:lpstr>
      <vt:lpstr>Graph-2.2</vt:lpstr>
      <vt:lpstr>Calculations-2.2</vt:lpstr>
      <vt:lpstr>Graph-2.3</vt:lpstr>
      <vt:lpstr>Calculations-2.3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Manoj Kumar</dc:creator>
  <cp:lastModifiedBy>P Manoj Kumar</cp:lastModifiedBy>
  <cp:revision>2</cp:revision>
  <dcterms:created xsi:type="dcterms:W3CDTF">2023-02-03T10:19:19Z</dcterms:created>
  <dcterms:modified xsi:type="dcterms:W3CDTF">2023-02-13T13:21:19Z</dcterms:modified>
</cp:coreProperties>
</file>