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0" r:id="rId8"/>
    <p:sldId id="261" r:id="rId9"/>
    <p:sldId id="262" r:id="rId10"/>
    <p:sldId id="263" r:id="rId11"/>
    <p:sldId id="272" r:id="rId12"/>
    <p:sldId id="271" r:id="rId13"/>
    <p:sldId id="264" r:id="rId14"/>
    <p:sldId id="265" r:id="rId15"/>
    <p:sldId id="269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468-5744-4ABE-67D7-52641737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827E-8980-0274-5085-BD2B582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5ADF-AE3F-E2D2-06EA-AC05FCCB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3E75-3EA9-7510-E179-546B98F6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F6FF-0423-F78C-C4C3-3ABED1F1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1B8E-19EE-4279-2CAC-26091DA7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3E174-718A-332F-1CFA-9881084CC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F3E6-9D57-ABDF-CAD3-48D9AD68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19E1-C822-7471-AFF1-49A8DAB5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5DA0-E805-D136-4294-E2B3A44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52F0A-0ECA-A963-8F92-813B0BD54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67E70-49DA-203F-6886-FA8D4165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007-9A20-F2A0-B0C4-92E44EF8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A3EA-2892-5C9C-743C-57560B0D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CCEE-E77F-3696-DEC5-1EDE7AF9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2C6D-0193-7331-D78C-6387DFA3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135F-AB81-DCB4-95DC-E53F6F70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958D-0A44-FBD7-7971-90C975DB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6968-E579-9BD4-57EC-86ADAB7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9FAC-5637-85FB-F39B-A0FCE088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BB02-F81C-5327-3053-571BE85A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5D56-263D-7890-67D3-D743CC29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28B2-0311-1330-37B8-4C394959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9261-9FB8-13F6-D090-02A0D088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479B-3DD8-84B9-9CF4-53D08681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E8A5-5235-B633-5E26-B41AD6A0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98A4-CF3A-F97E-7439-D710CABC9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F2379-5881-297F-F775-6EB40922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9DB3-D58E-14EA-1E35-42FD08D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050D-6FC1-73C0-D2ED-7FCE93BE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563DB-85C7-1566-03E5-9665299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3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1DC3-9343-9A42-F558-5A61E52E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7A874-5099-23FD-F7B5-B21CCDBC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D26C8-E825-67EB-D643-7AC15BD0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39435-57A1-AE1F-656A-6F35E3981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3912-76D7-5719-B123-53B576419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10F60-25E8-3111-22C7-A2330FC7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2FB1B-EA7C-E1DD-CBD4-30811060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1066A-D59C-D794-8297-C8519B0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AFD1-1B61-DBBF-64DE-F68117BE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09C53-F6E6-18F6-8A2F-3644394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FB410-8670-A5B2-D9F8-74AD76D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796E6-F6DB-DB43-228A-B99376D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9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CA47B-ABC4-5961-0BCA-8BC5873B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2A9D6-83EE-2238-1818-8CD538B8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94B4E-993B-09DB-0330-98F91FA2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950E-46DD-84E1-1A7E-93D4E30C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F262-4D5E-5709-50B7-AB8E3639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097A4-C147-8C68-EAE4-D6CCFDD7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37AF-99DC-D34F-EB3B-EF0B5ED5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1C16-C3C2-8468-82D8-E83028C6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624C-3C46-AA71-214E-1C187670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BEC-D5C5-DA5B-CA21-9A44C4F4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37054-6D29-99AD-A84E-BEB980C9C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200A-74E8-E9A9-2FDB-5B5EE4BD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39EB1-8CBC-CA3A-3653-91DE8D64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9963-9F62-A993-5E38-BEFB4641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70CAE-5D0A-14BF-15DC-10F3C3C2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61EF7-CA67-7202-C1B0-27755E0A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3E53-AFE2-1145-D5E3-2214BEE1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D41C-1760-5364-4AE6-A3BA9D83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2DAC-8B10-4D50-A892-93EF5C27A24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60B3-7D77-E34F-6F0A-3A3A269B4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F20A-6728-989D-9E87-6E34BD85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879B-4F2E-45F3-999B-0FD3D5342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0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6862-8B64-28F9-C48C-A5C837DCB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dirty="0"/>
              <a:t>Electronics Lab</a:t>
            </a:r>
            <a:br>
              <a:rPr lang="en-IN" sz="6000" dirty="0"/>
            </a:br>
            <a:r>
              <a:rPr lang="en-IN" sz="4800" dirty="0"/>
              <a:t>(</a:t>
            </a:r>
            <a:r>
              <a:rPr lang="en-IN" sz="4800" b="1" dirty="0">
                <a:solidFill>
                  <a:schemeClr val="accent4">
                    <a:lumMod val="75000"/>
                  </a:schemeClr>
                </a:solidFill>
              </a:rPr>
              <a:t>Experiment-1B</a:t>
            </a:r>
            <a:r>
              <a:rPr lang="en-IN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DFA91-647A-8F0C-EEBF-9F967147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543"/>
            <a:ext cx="9144000" cy="1772815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P . Manoj Kumar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Roll no : 21IE10027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34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9AD2-2ABF-600A-DA16-5451117F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365125"/>
            <a:ext cx="10467392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Bookman Old Style" panose="02050604050505020204" pitchFamily="18" charset="0"/>
              </a:rPr>
              <a:t>Observing Gain(V/V) at 1KHz Frequency</a:t>
            </a:r>
            <a:endParaRPr lang="en-IN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D3B3C-08C9-9CF5-E641-38F0D19B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6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Fig-1.4-Frequency response of the common emitter amplifier</a:t>
            </a:r>
          </a:p>
          <a:p>
            <a:pPr marL="0" indent="0" algn="ctr">
              <a:buNone/>
            </a:pPr>
            <a:r>
              <a:rPr lang="en-IN" sz="1600" dirty="0"/>
              <a:t>After running the above command , the output will be </a:t>
            </a:r>
            <a:r>
              <a:rPr lang="fr-FR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res</a:t>
            </a:r>
            <a:r>
              <a:rPr lang="fr-FR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: v(</a:t>
            </a:r>
            <a:r>
              <a:rPr lang="fr-FR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vout</a:t>
            </a:r>
            <a:r>
              <a:rPr lang="fr-FR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)=(33.0615dB,-179.123°) at 1000.</a:t>
            </a:r>
          </a:p>
          <a:p>
            <a:pPr marL="0" indent="0" algn="ctr">
              <a:buNone/>
            </a:pPr>
            <a:r>
              <a:rPr lang="fr-FR" sz="1600" dirty="0"/>
              <a:t>The gain is </a:t>
            </a:r>
            <a:r>
              <a:rPr lang="fr-FR" sz="1600" b="1" dirty="0"/>
              <a:t>33.0615dB</a:t>
            </a:r>
            <a:r>
              <a:rPr lang="fr-FR" sz="1600" dirty="0"/>
              <a:t> and the phase of gain is </a:t>
            </a:r>
            <a:r>
              <a:rPr lang="fr-FR" sz="1600" b="1" dirty="0"/>
              <a:t>-179.123°. 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B38A4-FE46-B29B-F545-8DB8D05C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81" y="1474432"/>
            <a:ext cx="5024038" cy="40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9AEE-33A2-680F-8D40-74B85E0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Bookman Old Style" panose="02050604050505020204" pitchFamily="18" charset="0"/>
              </a:rPr>
              <a:t>Small Signal AC analysis (Gain and Phase Plot)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1E499-E892-BDF3-57C1-2CC07277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993" y="1825625"/>
            <a:ext cx="9550014" cy="4351338"/>
          </a:xfrm>
        </p:spPr>
      </p:pic>
    </p:spTree>
    <p:extLst>
      <p:ext uri="{BB962C8B-B14F-4D97-AF65-F5344CB8AC3E}">
        <p14:creationId xmlns:p14="http://schemas.microsoft.com/office/powerpoint/2010/main" val="262371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5E8A-912A-1C8A-981B-C776A3DB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Bookman Old Style" panose="02050604050505020204" pitchFamily="18" charset="0"/>
              </a:rPr>
              <a:t>Verification of Gain using a Sinusoidal Input Signal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0AF887-A572-DE27-4998-48CD8DAE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600" dirty="0"/>
              <a:t>Fig-1.5-Input and Output waveforms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0EBC4E-21F6-4D08-A035-D185799B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6" y="1368424"/>
            <a:ext cx="7986488" cy="36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98EB-1C1B-E216-AE1E-39411BB4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Calculations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BFCDD-F3D0-8374-11FB-1A29515B8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maximum output signal swing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1" dirty="0" smtClean="0"/>
                          <m:t>V</m:t>
                        </m:r>
                        <m:r>
                          <m:rPr>
                            <m:nor/>
                          </m:rPr>
                          <a:rPr lang="en-IN" b="1" baseline="-25000" dirty="0" smtClean="0"/>
                          <m:t>cc</m:t>
                        </m:r>
                        <m:r>
                          <m:rPr>
                            <m:nor/>
                          </m:rPr>
                          <a:rPr lang="en-IN" b="1" dirty="0" smtClean="0"/>
                          <m:t>−</m:t>
                        </m:r>
                        <m:r>
                          <m:rPr>
                            <m:nor/>
                          </m:rPr>
                          <a:rPr lang="en-IN" b="1" dirty="0" smtClean="0"/>
                          <m:t>Vc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					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𝟎𝟎𝟏𝟖𝟕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b="1" dirty="0"/>
                  <a:t> V</a:t>
                </a:r>
              </a:p>
              <a:p>
                <a:pPr marL="0" indent="0">
                  <a:buNone/>
                </a:pPr>
                <a:r>
                  <a:rPr lang="en-IN" dirty="0"/>
                  <a:t>					      =  </a:t>
                </a:r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2.999065 V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BFCDD-F3D0-8374-11FB-1A29515B8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95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552E-3915-384D-52F9-0166B38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Input and Output Waveforms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20538C-0483-03A8-FC17-620B8724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7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Fig-1.5-Output waveform and Input Waveform (1KHz ramp input)</a:t>
            </a:r>
          </a:p>
          <a:p>
            <a:pPr marL="0" indent="0" algn="ctr">
              <a:buNone/>
            </a:pPr>
            <a:r>
              <a:rPr lang="en-IN" sz="1600" dirty="0"/>
              <a:t>The 1KHz ramp input can be given as </a:t>
            </a:r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PULSE(0 1m 0 1m 0 0 1m 10).</a:t>
            </a:r>
            <a:r>
              <a:rPr lang="nb-NO" sz="1600" dirty="0">
                <a:cs typeface="Courier New" panose="02070309020205020404" pitchFamily="49" charset="0"/>
              </a:rPr>
              <a:t>From the graph this can be concluded that</a:t>
            </a:r>
          </a:p>
          <a:p>
            <a:pPr marL="0" indent="0" algn="ctr">
              <a:buNone/>
            </a:pPr>
            <a:r>
              <a:rPr lang="nb-NO" sz="1600" dirty="0">
                <a:cs typeface="Courier New" panose="02070309020205020404" pitchFamily="49" charset="0"/>
              </a:rPr>
              <a:t>The gain is negative and the output signal is nearly 180° out of phase with input signal.</a:t>
            </a:r>
          </a:p>
          <a:p>
            <a:pPr marL="0" indent="0" algn="ctr">
              <a:buNone/>
            </a:pP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B8D46-B4DE-DB15-DFD2-4C8BF9A5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47" y="1470512"/>
            <a:ext cx="8596705" cy="39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DF36-D729-C575-1DD7-07FF437E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Input to Output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12F8-599C-624B-75AD-F0EE2AA5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Fig-1.6-Input to Output characteristics for a 1KHz ramp input</a:t>
            </a:r>
          </a:p>
          <a:p>
            <a:pPr marL="0" indent="0" algn="ctr">
              <a:buNone/>
            </a:pPr>
            <a:r>
              <a:rPr lang="en-IN" sz="1600" dirty="0"/>
              <a:t>This characteristics can be obtained by taking single ramp signal (only one pulse). </a:t>
            </a:r>
          </a:p>
          <a:p>
            <a:pPr marL="0" indent="0" algn="ctr">
              <a:buNone/>
            </a:pPr>
            <a:r>
              <a:rPr lang="en-IN" sz="1600" dirty="0"/>
              <a:t>The plot is linear having slope of  </a:t>
            </a:r>
            <a:r>
              <a:rPr lang="en-IN" sz="1600" b="1" dirty="0"/>
              <a:t>-44.3226 (V/V).</a:t>
            </a:r>
          </a:p>
          <a:p>
            <a:pPr marL="0" indent="0" algn="ctr">
              <a:buNone/>
            </a:pPr>
            <a:r>
              <a:rPr lang="en-IN" sz="1600" dirty="0"/>
              <a:t>The gain (in dB) = </a:t>
            </a:r>
            <a:r>
              <a:rPr lang="en-IN" sz="1600" b="1" dirty="0"/>
              <a:t>20log(44.3226) </a:t>
            </a:r>
            <a:r>
              <a:rPr lang="en-IN" sz="1600" dirty="0"/>
              <a:t>= </a:t>
            </a:r>
            <a:r>
              <a:rPr lang="en-IN" sz="1600" b="1" dirty="0"/>
              <a:t>32.9325dB </a:t>
            </a:r>
            <a:r>
              <a:rPr lang="en-IN" sz="1600" dirty="0"/>
              <a:t>( nearly equal to which was obtained from AC analysis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B4BFA-9F3C-8935-98A5-E9F5003D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37" y="1428508"/>
            <a:ext cx="8422125" cy="38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435C-6842-8AD6-0F71-F8006A31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4232-9B80-4870-4B92-1AEBC65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43948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gain of the amplifier is nearly constant (maximum)from 100Hz to 10MHz and the phase of the gain changes from -15° to -360°.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change in coupling capacitance will not affect the gain when the frequency is in the above range and at other frequencies , the increase in frequency increases the 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 conclude that increase in coupling capacitance decreases the cut-off frequency.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57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487C-C8AB-5EB9-FC80-AE200B71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344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964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B8A-9EAA-02BB-ED2E-07936E7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Design a Simple Common Emitter Amplifier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E723-5E45-9100-8A31-C4126A7B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Objective of the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Use the model parameters to design a simple common emitter amplifier.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Simulate performance of the amplifier.</a:t>
            </a:r>
          </a:p>
        </p:txBody>
      </p:sp>
    </p:spTree>
    <p:extLst>
      <p:ext uri="{BB962C8B-B14F-4D97-AF65-F5344CB8AC3E}">
        <p14:creationId xmlns:p14="http://schemas.microsoft.com/office/powerpoint/2010/main" val="219919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33B1-8981-BE4D-D7E4-67754843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Theory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6476-AE78-9443-6AAC-0F53360B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6"/>
            <a:ext cx="10515600" cy="44134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A common emitter amplifier is a configuration in which the base is the input terminal  and collector is the  output terminal. The emitter is common for  both input and output terminals.</a:t>
            </a:r>
          </a:p>
          <a:p>
            <a:pPr marL="0" indent="0">
              <a:buNone/>
            </a:pPr>
            <a:r>
              <a:rPr lang="en-IN" dirty="0"/>
              <a:t>	The gain of the amplifier depends on the transconductance of the BJT and the total output resistance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369117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9EBF-3A36-EFE0-2FC6-2E2624D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List of Components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15E3F5-CEB2-C0D9-F3CE-F718E1E43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049929"/>
              </p:ext>
            </p:extLst>
          </p:nvPr>
        </p:nvGraphicFramePr>
        <p:xfrm>
          <a:off x="838200" y="1996752"/>
          <a:ext cx="10515600" cy="300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04">
                  <a:extLst>
                    <a:ext uri="{9D8B030D-6E8A-4147-A177-3AD203B41FA5}">
                      <a16:colId xmlns:a16="http://schemas.microsoft.com/office/drawing/2014/main" val="3507868373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865013277"/>
                    </a:ext>
                  </a:extLst>
                </a:gridCol>
                <a:gridCol w="3070549">
                  <a:extLst>
                    <a:ext uri="{9D8B030D-6E8A-4147-A177-3AD203B41FA5}">
                      <a16:colId xmlns:a16="http://schemas.microsoft.com/office/drawing/2014/main" val="26923299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2523837"/>
                    </a:ext>
                  </a:extLst>
                </a:gridCol>
              </a:tblGrid>
              <a:tr h="63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SL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Component </a:t>
                      </a:r>
                      <a:endParaRPr lang="en-IN" b="1" dirty="0"/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Rating </a:t>
                      </a:r>
                      <a:endParaRPr lang="en-IN" b="1" dirty="0"/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Quantity</a:t>
                      </a:r>
                      <a:endParaRPr lang="en-IN" b="1" dirty="0"/>
                    </a:p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88774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BJT Transistor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2N2222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192812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Voltage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12V , 100m 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713594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Resistors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1K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𝛺</a:t>
                      </a:r>
                      <a:r>
                        <a:rPr lang="en-IN" dirty="0"/>
                        <a:t> , 5K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𝛺</a:t>
                      </a:r>
                      <a:r>
                        <a:rPr lang="en-IN" dirty="0"/>
                        <a:t> , 1585K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𝛺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649753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5µF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747742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Connecting wires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61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0339-27E9-2B82-1206-80C60C52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Circuit Diagram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EC111-9F46-E0E1-C9A4-A3B1EDA9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Fig–1.1-Common Emitter configuration with unknown R</a:t>
            </a:r>
            <a:r>
              <a:rPr lang="en-IN" sz="1600" baseline="-25000" dirty="0"/>
              <a:t>b </a:t>
            </a:r>
            <a:r>
              <a:rPr lang="en-IN" sz="1600" dirty="0"/>
              <a:t>and </a:t>
            </a:r>
            <a:r>
              <a:rPr lang="en-IN" sz="1600" dirty="0" err="1"/>
              <a:t>R</a:t>
            </a:r>
            <a:r>
              <a:rPr lang="en-IN" sz="1600" baseline="-25000" dirty="0" err="1"/>
              <a:t>c</a:t>
            </a:r>
            <a:r>
              <a:rPr lang="en-IN" sz="1600" dirty="0"/>
              <a:t>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A0A51E1-946C-7074-6C56-A9361DB4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13" y="1415078"/>
            <a:ext cx="5333420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4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0084-C916-E020-B361-5295E3FC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Procedure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176B73-3018-742C-428B-5745E311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given circuit was created on </a:t>
            </a:r>
            <a:r>
              <a:rPr lang="en-IN" sz="2400" dirty="0" err="1"/>
              <a:t>LTSpice</a:t>
            </a:r>
            <a:r>
              <a:rPr lang="en-IN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values of R</a:t>
            </a:r>
            <a:r>
              <a:rPr lang="en-IN" sz="2400" baseline="-25000" dirty="0"/>
              <a:t>b </a:t>
            </a:r>
            <a:r>
              <a:rPr lang="en-IN" sz="2400" dirty="0"/>
              <a:t>and </a:t>
            </a:r>
            <a:r>
              <a:rPr lang="en-IN" sz="2400" dirty="0" err="1"/>
              <a:t>R</a:t>
            </a:r>
            <a:r>
              <a:rPr lang="en-IN" sz="2400" baseline="-25000" dirty="0" err="1"/>
              <a:t>c</a:t>
            </a:r>
            <a:r>
              <a:rPr lang="en-IN" sz="2400" baseline="-25000" dirty="0"/>
              <a:t> </a:t>
            </a:r>
            <a:r>
              <a:rPr lang="en-IN" sz="2400" dirty="0"/>
              <a:t>was adjusted so that </a:t>
            </a:r>
            <a:r>
              <a:rPr lang="en-US" sz="2400" dirty="0"/>
              <a:t>such that IC is in the </a:t>
            </a:r>
            <a:r>
              <a:rPr lang="en-IN" sz="2400" dirty="0"/>
              <a:t>range of 1-2mA (nearly 1.5 mA)and </a:t>
            </a:r>
            <a:r>
              <a:rPr lang="en-IN" sz="2400" dirty="0" err="1"/>
              <a:t>V</a:t>
            </a:r>
            <a:r>
              <a:rPr lang="en-IN" sz="2400" baseline="-25000" dirty="0" err="1"/>
              <a:t>ce</a:t>
            </a:r>
            <a:r>
              <a:rPr lang="en-IN" sz="2400" baseline="-25000" dirty="0"/>
              <a:t> </a:t>
            </a:r>
            <a:r>
              <a:rPr lang="en-IN" sz="2400" dirty="0"/>
              <a:t>is around 6V.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operating point was measured.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values of gain at 1KHz was found by the AC analysis of the amplifier.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The input-output characteristics was plotted by exciting the circuit using 1KHz ramp input.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59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9A72-2B9F-2F9D-668D-40A10E75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u="sng" dirty="0">
                <a:latin typeface="Bookman Old Style" panose="02050604050505020204" pitchFamily="18" charset="0"/>
              </a:rPr>
              <a:t>Values of R</a:t>
            </a:r>
            <a:r>
              <a:rPr lang="en-IN" u="sng" baseline="-25000" dirty="0">
                <a:latin typeface="Bookman Old Style" panose="02050604050505020204" pitchFamily="18" charset="0"/>
              </a:rPr>
              <a:t>b </a:t>
            </a:r>
            <a:r>
              <a:rPr lang="en-IN" u="sng" dirty="0">
                <a:latin typeface="Bookman Old Style" panose="02050604050505020204" pitchFamily="18" charset="0"/>
              </a:rPr>
              <a:t>and </a:t>
            </a:r>
            <a:r>
              <a:rPr lang="en-IN" u="sng" dirty="0" err="1">
                <a:latin typeface="Bookman Old Style" panose="02050604050505020204" pitchFamily="18" charset="0"/>
              </a:rPr>
              <a:t>R</a:t>
            </a:r>
            <a:r>
              <a:rPr lang="en-IN" u="sng" baseline="-25000" dirty="0" err="1">
                <a:latin typeface="Bookman Old Style" panose="02050604050505020204" pitchFamily="18" charset="0"/>
              </a:rPr>
              <a:t>c</a:t>
            </a:r>
            <a:r>
              <a:rPr lang="en-IN" u="sng" dirty="0">
                <a:latin typeface="Bookman Old Style" panose="0205060405050502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F1E45-92C1-9C68-B611-2C0796D7C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5535"/>
                <a:ext cx="10515600" cy="46280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value of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c</a:t>
                </a:r>
                <a:r>
                  <a:rPr lang="en-IN" baseline="-25000" dirty="0"/>
                  <a:t> </a:t>
                </a:r>
                <a:r>
                  <a:rPr lang="en-IN" dirty="0" err="1"/>
                  <a:t>wil</a:t>
                </a:r>
                <a:r>
                  <a:rPr lang="en-IN" dirty="0"/>
                  <a:t> be nearly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 smtClean="0"/>
                          <m:t>V</m:t>
                        </m:r>
                        <m:r>
                          <m:rPr>
                            <m:nor/>
                          </m:rPr>
                          <a:rPr lang="en-IN" baseline="-25000" dirty="0" smtClean="0"/>
                          <m:t>cc</m:t>
                        </m:r>
                        <m:r>
                          <m:rPr>
                            <m:nor/>
                          </m:rPr>
                          <a:rPr lang="en-IN" dirty="0" smtClean="0"/>
                          <m:t>−</m:t>
                        </m:r>
                        <m:r>
                          <m:rPr>
                            <m:nor/>
                          </m:rPr>
                          <a:rPr lang="en-IN" dirty="0" smtClean="0"/>
                          <m:t>Vc</m:t>
                        </m:r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 smtClean="0"/>
                          <m:t>I</m:t>
                        </m:r>
                        <m:r>
                          <m:rPr>
                            <m:nor/>
                          </m:rPr>
                          <a:rPr lang="en-IN" baseline="-25000" dirty="0" smtClean="0"/>
                          <m:t>c</m:t>
                        </m:r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12−6</m:t>
                        </m:r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0.0015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F1E45-92C1-9C68-B611-2C0796D7C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5535"/>
                <a:ext cx="10515600" cy="462808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4FC327-B020-B063-6A21-FC7FE68289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897624"/>
                  </p:ext>
                </p:extLst>
              </p:nvPr>
            </p:nvGraphicFramePr>
            <p:xfrm>
              <a:off x="2032000" y="2537927"/>
              <a:ext cx="8128000" cy="34896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2395438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05152414"/>
                        </a:ext>
                      </a:extLst>
                    </a:gridCol>
                  </a:tblGrid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sz="2400" b="1" dirty="0"/>
                            <a:t>R</a:t>
                          </a:r>
                          <a:r>
                            <a:rPr lang="en-IN" sz="2400" b="1" baseline="-25000" dirty="0"/>
                            <a:t>b </a:t>
                          </a:r>
                          <a:r>
                            <a:rPr lang="en-IN" sz="2400" b="1" baseline="0" dirty="0"/>
                            <a:t>(in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</m:oMath>
                          </a14:m>
                          <a:r>
                            <a:rPr lang="en-IN" sz="2400" b="1" baseline="0" dirty="0"/>
                            <a:t>)</a:t>
                          </a:r>
                          <a:endParaRPr lang="en-IN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b="1" dirty="0" err="1"/>
                            <a:t>V</a:t>
                          </a:r>
                          <a:r>
                            <a:rPr lang="en-IN" sz="2400" b="1" baseline="-25000" dirty="0" err="1"/>
                            <a:t>ce</a:t>
                          </a:r>
                          <a:r>
                            <a:rPr lang="en-IN" sz="2400" b="1" baseline="0" dirty="0"/>
                            <a:t>( in volt)</a:t>
                          </a:r>
                          <a:endParaRPr lang="en-IN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100011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0.128733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551746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0.176792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2529275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2.8165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4822911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5.26318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6395533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5.68369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9571507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1585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6.00187</a:t>
                          </a:r>
                          <a:endParaRPr lang="en-IN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3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4FC327-B020-B063-6A21-FC7FE68289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897624"/>
                  </p:ext>
                </p:extLst>
              </p:nvPr>
            </p:nvGraphicFramePr>
            <p:xfrm>
              <a:off x="2032000" y="2537927"/>
              <a:ext cx="8128000" cy="34896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2395438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05152414"/>
                        </a:ext>
                      </a:extLst>
                    </a:gridCol>
                  </a:tblGrid>
                  <a:tr h="4985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9756" r="-100300" b="-6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b="1" dirty="0" err="1"/>
                            <a:t>V</a:t>
                          </a:r>
                          <a:r>
                            <a:rPr lang="en-IN" sz="2400" b="1" baseline="-25000" dirty="0" err="1"/>
                            <a:t>ce</a:t>
                          </a:r>
                          <a:r>
                            <a:rPr lang="en-IN" sz="2400" b="1" baseline="0" dirty="0"/>
                            <a:t>( in volt)</a:t>
                          </a:r>
                          <a:endParaRPr lang="en-IN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100011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0.128733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551746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0.176792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2529275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2.8165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4822911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5.26318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6395533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5.68369</a:t>
                          </a:r>
                          <a:endParaRPr lang="en-I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9571507"/>
                      </a:ext>
                    </a:extLst>
                  </a:tr>
                  <a:tr h="498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1585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6.00187</a:t>
                          </a:r>
                          <a:endParaRPr lang="en-IN" b="0" dirty="0"/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30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000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B0FE-6F67-1D5E-A070-702CD8B2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Circuit Diagram (After Biasing)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9BD0A6-3A3C-14D9-EAFA-F047615A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700" dirty="0"/>
              <a:t>Fig-1.2-Common Emitter configuration after adjusting the operating point</a:t>
            </a:r>
          </a:p>
          <a:p>
            <a:pPr marL="0" indent="0" algn="ctr">
              <a:buNone/>
            </a:pPr>
            <a:r>
              <a:rPr lang="en-IN" sz="1700" b="1" dirty="0"/>
              <a:t>R</a:t>
            </a:r>
            <a:r>
              <a:rPr lang="en-IN" sz="1700" b="1" baseline="-25000" dirty="0"/>
              <a:t>b</a:t>
            </a:r>
            <a:r>
              <a:rPr lang="en-IN" sz="1700" b="1" dirty="0"/>
              <a:t>=1585K</a:t>
            </a:r>
            <a:r>
              <a:rPr lang="en-IN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𝛺</a:t>
            </a:r>
            <a:r>
              <a:rPr lang="en-IN" sz="1700" b="1" dirty="0"/>
              <a:t>  and </a:t>
            </a:r>
            <a:r>
              <a:rPr lang="en-IN" sz="1700" b="1" dirty="0" err="1"/>
              <a:t>R</a:t>
            </a:r>
            <a:r>
              <a:rPr lang="en-IN" sz="1700" b="1" baseline="-25000" dirty="0" err="1"/>
              <a:t>c</a:t>
            </a:r>
            <a:r>
              <a:rPr lang="en-IN" sz="1700" b="1" dirty="0"/>
              <a:t>=4K</a:t>
            </a:r>
            <a:r>
              <a:rPr lang="en-IN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𝛺</a:t>
            </a:r>
            <a:endParaRPr lang="en-IN" sz="1700" b="1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7B9AE04-07EB-19CE-1962-73869108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58" y="1405748"/>
            <a:ext cx="5586443" cy="41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5183-4927-B0E0-E21C-F3147145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Operating point analysis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D20172-EA76-E855-1DA8-C89F5341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700" dirty="0"/>
              <a:t>Fig-1.3-Operating point values of the common emitter amplifier</a:t>
            </a:r>
          </a:p>
          <a:p>
            <a:pPr marL="0" indent="0" algn="ctr">
              <a:buNone/>
            </a:pPr>
            <a:r>
              <a:rPr lang="en-IN" sz="1700" b="1" dirty="0" err="1"/>
              <a:t>V</a:t>
            </a:r>
            <a:r>
              <a:rPr lang="en-IN" sz="1700" b="1" baseline="-25000" dirty="0" err="1"/>
              <a:t>ce</a:t>
            </a:r>
            <a:r>
              <a:rPr lang="en-IN" sz="1700" b="1" baseline="-25000" dirty="0"/>
              <a:t> </a:t>
            </a:r>
            <a:r>
              <a:rPr lang="en-IN" sz="1700" b="1" dirty="0"/>
              <a:t>= 6V </a:t>
            </a:r>
            <a:r>
              <a:rPr lang="en-IN" sz="1700" dirty="0"/>
              <a:t>and </a:t>
            </a:r>
            <a:r>
              <a:rPr lang="en-IN" sz="1700" b="1" dirty="0" err="1"/>
              <a:t>I</a:t>
            </a:r>
            <a:r>
              <a:rPr lang="en-IN" sz="1700" b="1" baseline="-25000" dirty="0" err="1"/>
              <a:t>c</a:t>
            </a:r>
            <a:r>
              <a:rPr lang="en-IN" sz="1700" b="1" baseline="-25000" dirty="0"/>
              <a:t> </a:t>
            </a:r>
            <a:r>
              <a:rPr lang="en-IN" sz="1700" b="1" dirty="0"/>
              <a:t>= 1.5mA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A989C5-E1D2-8A6D-EEEE-7CECD1E7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42" y="1667361"/>
            <a:ext cx="5723116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11730</TotalTime>
  <Words>616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Cambria Math</vt:lpstr>
      <vt:lpstr>Century Schoolbook</vt:lpstr>
      <vt:lpstr>Courier New</vt:lpstr>
      <vt:lpstr>Office Theme</vt:lpstr>
      <vt:lpstr>Electronics Lab (Experiment-1B)</vt:lpstr>
      <vt:lpstr>Design a Simple Common Emitter Amplifier</vt:lpstr>
      <vt:lpstr>Theory </vt:lpstr>
      <vt:lpstr>List of Components</vt:lpstr>
      <vt:lpstr>Circuit Diagram</vt:lpstr>
      <vt:lpstr>Procedure</vt:lpstr>
      <vt:lpstr> Values of Rb and Rc </vt:lpstr>
      <vt:lpstr>Circuit Diagram (After Biasing)</vt:lpstr>
      <vt:lpstr>Operating point analysis</vt:lpstr>
      <vt:lpstr>Observing Gain(V/V) at 1KHz Frequency</vt:lpstr>
      <vt:lpstr>Small Signal AC analysis (Gain and Phase Plot) </vt:lpstr>
      <vt:lpstr>Verification of Gain using a Sinusoidal Input Signal </vt:lpstr>
      <vt:lpstr>Calculations</vt:lpstr>
      <vt:lpstr>Input and Output Waveforms</vt:lpstr>
      <vt:lpstr>Input to Output Characteristics</vt:lpstr>
      <vt:lpstr>Observations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Manoj Kumar</dc:creator>
  <cp:lastModifiedBy>P Manoj Kumar</cp:lastModifiedBy>
  <cp:revision>7</cp:revision>
  <dcterms:created xsi:type="dcterms:W3CDTF">2023-02-23T16:59:19Z</dcterms:created>
  <dcterms:modified xsi:type="dcterms:W3CDTF">2023-03-04T00:44:23Z</dcterms:modified>
</cp:coreProperties>
</file>