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3" r:id="rId6"/>
    <p:sldId id="274" r:id="rId7"/>
    <p:sldId id="263" r:id="rId8"/>
    <p:sldId id="272" r:id="rId9"/>
    <p:sldId id="271" r:id="rId10"/>
    <p:sldId id="277" r:id="rId11"/>
    <p:sldId id="264" r:id="rId12"/>
    <p:sldId id="276" r:id="rId13"/>
    <p:sldId id="27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EA79F-C40C-4931-B35A-1E81AE429C8F}" v="1566" dt="2023-03-06T07:13:44.082"/>
    <p1510:client id="{601678C7-A2DE-43B7-8621-0315F1C76AE9}" v="4" dt="2023-03-05T15:27:11.930"/>
    <p1510:client id="{6EDDDC39-FE0B-4F4F-AE78-002BF278F4C1}" v="1" dt="2023-03-05T10:38:22.918"/>
    <p1510:client id="{D9DE85CB-D74C-478E-B8EC-CB52A40260E7}" v="3" dt="2023-03-06T10:24:18.639"/>
    <p1510:client id="{DA4F5C51-79D1-4A58-9B1C-2C7AF4F2CEAC}" v="2" dt="2023-03-05T16:37:49.828"/>
    <p1510:client id="{E859CD51-F449-4568-AB26-E2B307AE8444}" v="759" dt="2023-03-06T04:58:43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2468-5744-4ABE-67D7-52641737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0827E-8980-0274-5085-BD2B58250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85ADF-AE3F-E2D2-06EA-AC05FCCB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13E75-3EA9-7510-E179-546B98F6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6F6FF-0423-F78C-C4C3-3ABED1F1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2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1B8E-19EE-4279-2CAC-26091DA7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3E174-718A-332F-1CFA-9881084CC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F3E6-9D57-ABDF-CAD3-48D9AD68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19E1-C822-7471-AFF1-49A8DAB5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5DA0-E805-D136-4294-E2B3A443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68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52F0A-0ECA-A963-8F92-813B0BD54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67E70-49DA-203F-6886-FA8D4165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007-9A20-F2A0-B0C4-92E44EF8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A3EA-2892-5C9C-743C-57560B0D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BCCEE-E77F-3696-DEC5-1EDE7AF9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3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2C6D-0193-7331-D78C-6387DFA3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7135F-AB81-DCB4-95DC-E53F6F70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958D-0A44-FBD7-7971-90C975DB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A6968-E579-9BD4-57EC-86ADAB7B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9FAC-5637-85FB-F39B-A0FCE088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BB02-F81C-5327-3053-571BE85A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5D56-263D-7890-67D3-D743CC298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E28B2-0311-1330-37B8-4C394959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9261-9FB8-13F6-D090-02A0D088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6479B-3DD8-84B9-9CF4-53D08681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1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E8A5-5235-B633-5E26-B41AD6A0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98A4-CF3A-F97E-7439-D710CABC9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F2379-5881-297F-F775-6EB40922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49DB3-D58E-14EA-1E35-42FD08DF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3050D-6FC1-73C0-D2ED-7FCE93BE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563DB-85C7-1566-03E5-9665299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3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1DC3-9343-9A42-F558-5A61E52E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7A874-5099-23FD-F7B5-B21CCDBC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D26C8-E825-67EB-D643-7AC15BD02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39435-57A1-AE1F-656A-6F35E3981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F3912-76D7-5719-B123-53B576419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10F60-25E8-3111-22C7-A2330FC7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2FB1B-EA7C-E1DD-CBD4-30811060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1066A-D59C-D794-8297-C8519B05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AFD1-1B61-DBBF-64DE-F68117BE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09C53-F6E6-18F6-8A2F-3644394E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FB410-8670-A5B2-D9F8-74AD76D2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796E6-F6DB-DB43-228A-B99376D4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9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CA47B-ABC4-5961-0BCA-8BC5873B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2A9D6-83EE-2238-1818-8CD538B8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94B4E-993B-09DB-0330-98F91FA2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97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950E-46DD-84E1-1A7E-93D4E30C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F262-4D5E-5709-50B7-AB8E3639A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097A4-C147-8C68-EAE4-D6CCFDD78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537AF-99DC-D34F-EB3B-EF0B5ED5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F1C16-C3C2-8468-82D8-E83028C6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F624C-3C46-AA71-214E-1C187670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7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1BEC-D5C5-DA5B-CA21-9A44C4F4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37054-6D29-99AD-A84E-BEB980C9C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C200A-74E8-E9A9-2FDB-5B5EE4BD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39EB1-8CBC-CA3A-3653-91DE8D64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29963-9F62-A993-5E38-BEFB4641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70CAE-5D0A-14BF-15DC-10F3C3C2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82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61EF7-CA67-7202-C1B0-27755E0A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63E53-AFE2-1145-D5E3-2214BEE1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BD41C-1760-5364-4AE6-A3BA9D83A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2DAC-8B10-4D50-A892-93EF5C27A24C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560B3-7D77-E34F-6F0A-3A3A269B4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1F20A-6728-989D-9E87-6E34BD85C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90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6862-8B64-28F9-C48C-A5C837DCB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9600" dirty="0"/>
              <a:t>Electronics Lab</a:t>
            </a:r>
            <a:br>
              <a:rPr lang="en-IN" sz="6000" dirty="0"/>
            </a:br>
            <a:r>
              <a:rPr lang="en-IN" sz="4800" dirty="0"/>
              <a:t>(</a:t>
            </a:r>
            <a:r>
              <a:rPr lang="en-IN" sz="4800" b="1" dirty="0">
                <a:solidFill>
                  <a:schemeClr val="accent4">
                    <a:lumMod val="75000"/>
                  </a:schemeClr>
                </a:solidFill>
              </a:rPr>
              <a:t>Experiment-1C</a:t>
            </a:r>
            <a:r>
              <a:rPr lang="en-IN" sz="48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DFA91-647A-8F0C-EEBF-9F9671476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3543"/>
            <a:ext cx="9144000" cy="1772815"/>
          </a:xfrm>
        </p:spPr>
        <p:txBody>
          <a:bodyPr>
            <a:normAutofit/>
          </a:bodyPr>
          <a:lstStyle/>
          <a:p>
            <a:r>
              <a:rPr lang="en-IN">
                <a:latin typeface="Bookman Old Style" panose="02050604050505020204" pitchFamily="18" charset="0"/>
              </a:rPr>
              <a:t>Nikhil Bharat Rajani (</a:t>
            </a:r>
            <a:r>
              <a:rPr lang="en-IN">
                <a:latin typeface="Century Schoolbook" panose="02040604050505020304" pitchFamily="18" charset="0"/>
              </a:rPr>
              <a:t>21IE10026)</a:t>
            </a:r>
            <a:endParaRPr lang="en-IN">
              <a:latin typeface="Bookman Old Style" panose="02050604050505020204" pitchFamily="18" charset="0"/>
            </a:endParaRPr>
          </a:p>
          <a:p>
            <a:r>
              <a:rPr lang="en-IN">
                <a:latin typeface="Bookman Old Style" panose="02050604050505020204" pitchFamily="18" charset="0"/>
              </a:rPr>
              <a:t>P . Manoj Kumar (</a:t>
            </a:r>
            <a:r>
              <a:rPr lang="en-IN">
                <a:latin typeface="Century Schoolbook" panose="02040604050505020304" pitchFamily="18" charset="0"/>
              </a:rPr>
              <a:t>21IE10027)</a:t>
            </a:r>
          </a:p>
          <a:p>
            <a:r>
              <a:rPr lang="en-IN">
                <a:latin typeface="Bookman Old Style" panose="02050604050505020204" pitchFamily="18" charset="0"/>
              </a:rPr>
              <a:t>P. </a:t>
            </a:r>
            <a:r>
              <a:rPr lang="en-IN" err="1">
                <a:latin typeface="Bookman Old Style" panose="02050604050505020204" pitchFamily="18" charset="0"/>
              </a:rPr>
              <a:t>Nethaji</a:t>
            </a:r>
            <a:r>
              <a:rPr lang="en-IN">
                <a:latin typeface="Bookman Old Style" panose="02050604050505020204" pitchFamily="18" charset="0"/>
              </a:rPr>
              <a:t> (</a:t>
            </a:r>
            <a:r>
              <a:rPr lang="en-IN">
                <a:latin typeface="Century Schoolbook" panose="02040604050505020304" pitchFamily="18" charset="0"/>
              </a:rPr>
              <a:t>21IE10029)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4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7DD-FD81-A25D-0B5E-3DDA4B47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Bookman Old Style"/>
                <a:cs typeface="Calibri Light"/>
              </a:rPr>
              <a:t>Calculation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5064-8533-94D2-5B60-6FCB4252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Here, when the input is </a:t>
            </a:r>
            <a:r>
              <a:rPr lang="en-US" sz="2400" b="1">
                <a:cs typeface="Calibri"/>
              </a:rPr>
              <a:t>1mV</a:t>
            </a:r>
            <a:r>
              <a:rPr lang="en-US" sz="2400">
                <a:cs typeface="Calibri"/>
              </a:rPr>
              <a:t>, we get an output of </a:t>
            </a:r>
            <a:r>
              <a:rPr lang="en-US" sz="2400" b="1">
                <a:cs typeface="Calibri"/>
              </a:rPr>
              <a:t>45.063mV</a:t>
            </a:r>
            <a:r>
              <a:rPr lang="en-US" sz="2400">
                <a:cs typeface="Calibri"/>
              </a:rPr>
              <a:t> which is inverted (i.e. 180 degree phase shift).</a:t>
            </a:r>
          </a:p>
          <a:p>
            <a:r>
              <a:rPr lang="en-US" sz="2400">
                <a:cs typeface="Calibri"/>
              </a:rPr>
              <a:t>Hence the amplitude gain is </a:t>
            </a:r>
            <a:r>
              <a:rPr lang="en-US" sz="2400" b="1">
                <a:cs typeface="Calibri"/>
              </a:rPr>
              <a:t>–45.603 V/V </a:t>
            </a:r>
            <a:r>
              <a:rPr lang="en-US" sz="2400">
                <a:cs typeface="Calibri"/>
              </a:rPr>
              <a:t>which is </a:t>
            </a:r>
            <a:r>
              <a:rPr lang="en-US" sz="2400" b="1">
                <a:cs typeface="Calibri"/>
              </a:rPr>
              <a:t>33.076dB</a:t>
            </a:r>
            <a:r>
              <a:rPr lang="en-US" sz="2400">
                <a:cs typeface="Calibri"/>
              </a:rPr>
              <a:t>.</a:t>
            </a:r>
          </a:p>
          <a:p>
            <a:r>
              <a:rPr lang="en-US" sz="2400">
                <a:cs typeface="Calibri"/>
              </a:rPr>
              <a:t>At the operating frequency of 1kHz, we get an amplitude gain of </a:t>
            </a:r>
            <a:r>
              <a:rPr lang="en-US" sz="2400" b="1">
                <a:cs typeface="Calibri"/>
              </a:rPr>
              <a:t>33.061dB</a:t>
            </a:r>
            <a:r>
              <a:rPr lang="en-US" sz="2400">
                <a:cs typeface="Calibri"/>
              </a:rPr>
              <a:t>, which comes out to be </a:t>
            </a:r>
            <a:r>
              <a:rPr lang="en-US" sz="2400" b="1">
                <a:cs typeface="Calibri"/>
              </a:rPr>
              <a:t>–44.983 V/V</a:t>
            </a:r>
            <a:r>
              <a:rPr lang="en-US" sz="2400">
                <a:cs typeface="Calibri"/>
              </a:rPr>
              <a:t>.</a:t>
            </a:r>
          </a:p>
          <a:p>
            <a:r>
              <a:rPr lang="en-US" sz="2400">
                <a:cs typeface="Calibri"/>
              </a:rPr>
              <a:t>Since the calculated gain and the gain observed from the graph is nearly the same, the output is verified.</a:t>
            </a:r>
          </a:p>
        </p:txBody>
      </p:sp>
    </p:spTree>
    <p:extLst>
      <p:ext uri="{BB962C8B-B14F-4D97-AF65-F5344CB8AC3E}">
        <p14:creationId xmlns:p14="http://schemas.microsoft.com/office/powerpoint/2010/main" val="172928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98EB-1C1B-E216-AE1E-39411BB4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r>
              <a:rPr lang="en-US" u="sng">
                <a:latin typeface="Bookman Old Style" panose="02050604050505020204" pitchFamily="18" charset="0"/>
              </a:rPr>
              <a:t>Maximum Output Swing</a:t>
            </a:r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E04F81-43F2-11A8-6A44-4C43E080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>
              <a:cs typeface="Calibri"/>
            </a:endParaRPr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Fig-1.6-Maximum Output Swing from Transient analysis(without distortion) </a:t>
            </a:r>
          </a:p>
          <a:p>
            <a:pPr marL="0" indent="0" algn="ctr">
              <a:buNone/>
            </a:pPr>
            <a:r>
              <a:rPr lang="en-IN" sz="1600"/>
              <a:t>The maximum output swing was found at the input of 20mV of sinusoidal signal. </a:t>
            </a:r>
            <a:endParaRPr lang="en-IN" sz="1600">
              <a:cs typeface="Calibri"/>
            </a:endParaRPr>
          </a:p>
          <a:p>
            <a:pPr marL="0" indent="0" algn="ctr">
              <a:buNone/>
            </a:pPr>
            <a:r>
              <a:rPr lang="en-IN" sz="1600"/>
              <a:t>The maximum output swing is about </a:t>
            </a:r>
            <a:r>
              <a:rPr lang="en-IN" sz="1600" b="1"/>
              <a:t>3.0358V</a:t>
            </a:r>
            <a:r>
              <a:rPr lang="en-IN" sz="1600"/>
              <a:t>.</a:t>
            </a:r>
            <a:endParaRPr lang="en-IN" sz="1600">
              <a:cs typeface="Calibri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3548A12-E086-C8B9-3829-4DF1D1C0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42" y="1344532"/>
            <a:ext cx="9112715" cy="416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5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5EE5-159F-F45E-D845-A0C2E192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Filter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F8B4-E460-AB1D-2E19-12CB1DB8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7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 algn="ctr">
              <a:buNone/>
            </a:pPr>
            <a:endParaRPr lang="en-US" sz="1600"/>
          </a:p>
          <a:p>
            <a:pPr marL="0" indent="0" algn="ctr">
              <a:buNone/>
            </a:pPr>
            <a:endParaRPr lang="en-US" sz="1700"/>
          </a:p>
          <a:p>
            <a:pPr marL="0" indent="0" algn="ctr">
              <a:buNone/>
            </a:pPr>
            <a:r>
              <a:rPr lang="en-US" sz="1700"/>
              <a:t>Fig-1.5- Filter Characteristics (AC Analysis) When C1 = 100pF</a:t>
            </a:r>
          </a:p>
          <a:p>
            <a:pPr marL="0" indent="0" algn="ctr">
              <a:buNone/>
            </a:pPr>
            <a:r>
              <a:rPr lang="en-IN" sz="1700"/>
              <a:t>As from the graph when we use C2 = 1pF , the filter won’t achieve 0 dB gain at any frequency. </a:t>
            </a:r>
          </a:p>
          <a:p>
            <a:pPr marL="0" indent="0" algn="ctr">
              <a:buNone/>
            </a:pPr>
            <a:r>
              <a:rPr lang="en-IN" sz="1700"/>
              <a:t>The final gain of both the filters are same ( </a:t>
            </a:r>
            <a:r>
              <a:rPr lang="en-IN" sz="1700" b="1"/>
              <a:t>-34.156 dB</a:t>
            </a:r>
            <a:r>
              <a:rPr lang="en-IN" sz="1700"/>
              <a:t> , </a:t>
            </a:r>
            <a:r>
              <a:rPr lang="en-IN" sz="1700" b="1"/>
              <a:t>-359.8</a:t>
            </a:r>
            <a:r>
              <a:rPr lang="en-US" sz="1700" b="1"/>
              <a:t>° </a:t>
            </a:r>
            <a:r>
              <a:rPr lang="en-IN" sz="1700"/>
              <a:t>).</a:t>
            </a:r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6EF31-0748-277F-6145-0E044865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72" y="1387895"/>
            <a:ext cx="8978055" cy="40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3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3BDC-8FF0-88C4-153C-D1AAB7F5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Filter Characteristics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D419-2058-5B82-56D1-E58C6A291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374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  <a:p>
            <a:pPr marL="0" indent="0" algn="ctr">
              <a:buNone/>
            </a:pPr>
            <a:endParaRPr lang="en-US" sz="1600"/>
          </a:p>
          <a:p>
            <a:pPr marL="0" indent="0" algn="ctr">
              <a:buNone/>
            </a:pPr>
            <a:r>
              <a:rPr lang="en-US" sz="1600"/>
              <a:t>Fig-1.5- Filter Characteristics (AC Analysis) When C1 = 1pF</a:t>
            </a:r>
          </a:p>
          <a:p>
            <a:pPr marL="0" indent="0" algn="ctr">
              <a:buNone/>
            </a:pPr>
            <a:r>
              <a:rPr lang="en-IN" sz="1600"/>
              <a:t>As from the graph when we use C2 = 1pF , the filter won’t achieve 0 dB gain at any frequency. </a:t>
            </a:r>
          </a:p>
          <a:p>
            <a:pPr marL="0" indent="0" algn="ctr">
              <a:buNone/>
            </a:pPr>
            <a:r>
              <a:rPr lang="en-IN" sz="1600"/>
              <a:t>The final gain of both the filters are same ( </a:t>
            </a:r>
            <a:r>
              <a:rPr lang="en-IN" sz="1600" b="1"/>
              <a:t>-34.156 dB</a:t>
            </a:r>
            <a:r>
              <a:rPr lang="en-IN" sz="1600"/>
              <a:t> , </a:t>
            </a:r>
            <a:r>
              <a:rPr lang="en-IN" sz="1600" b="1"/>
              <a:t>-359.8</a:t>
            </a:r>
            <a:r>
              <a:rPr lang="en-US" sz="1600" b="1"/>
              <a:t>° </a:t>
            </a:r>
            <a:r>
              <a:rPr lang="en-IN" sz="1600"/>
              <a:t>).</a:t>
            </a:r>
            <a:endParaRPr lang="en-US" sz="16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B08E9-C550-3474-CEE6-CE8ADD06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69" y="1437319"/>
            <a:ext cx="9024862" cy="41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435C-6842-8AD6-0F71-F8006A31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Bookman Old Style" panose="02050604050505020204" pitchFamily="18" charset="0"/>
              </a:rPr>
              <a:t>Observations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4232-9B80-4870-4B92-1AEBC659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47"/>
            <a:ext cx="10515600" cy="4394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The change in coupling capacitance will not affect the gain in the band-width region and at other frequencies , the increase in frequency increases the gain.</a:t>
            </a:r>
            <a:endParaRPr lang="en-US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/>
              <a:t>An increase in coupling capacitance decreases the cut-off frequency.</a:t>
            </a:r>
          </a:p>
          <a:p>
            <a:pPr marL="514350" indent="-514350">
              <a:buFont typeface="+mj-lt"/>
              <a:buAutoNum type="arabicPeriod"/>
            </a:pPr>
            <a:endParaRPr lang="en-US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7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487C-C8AB-5EB9-FC80-AE200B71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344"/>
          </a:xfrm>
        </p:spPr>
        <p:txBody>
          <a:bodyPr>
            <a:normAutofit/>
          </a:bodyPr>
          <a:lstStyle/>
          <a:p>
            <a:pPr algn="ctr"/>
            <a:r>
              <a:rPr lang="en-IN" sz="960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79646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AB8A-9EAA-02BB-ED2E-07936E73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u="sng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Objective of the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E723-5E45-9100-8A31-C4126A7B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IN">
                <a:cs typeface="Calibri"/>
              </a:rPr>
              <a:t>Find and plot the emission coefficient of a diode as a function of Id at different temperatures.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>
                <a:cs typeface="Calibri"/>
              </a:rPr>
              <a:t>Observe changes in the filter characteristics with C1 and C2 and match the observations with hand calculations.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/>
              <a:t>Simulate performance of the amplifier and verify its small signal AC analysis with the observed transient analysis.</a:t>
            </a:r>
            <a:endParaRPr lang="en-IN">
              <a:cs typeface="Calibri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>
              <a:cs typeface="Calibri"/>
            </a:endParaRPr>
          </a:p>
          <a:p>
            <a:pPr marL="514350" indent="-514350">
              <a:buAutoNum type="arabicPeriod"/>
            </a:pPr>
            <a:endParaRPr lang="en-IN">
              <a:cs typeface="Calibri"/>
            </a:endParaRPr>
          </a:p>
          <a:p>
            <a:pPr marL="0" indent="0">
              <a:buNone/>
            </a:pPr>
            <a:endParaRPr lang="en-I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19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33B1-8981-BE4D-D7E4-67754843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Theory 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56476-AE78-9443-6AAC-0F53360B2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3486"/>
                <a:ext cx="10515600" cy="4413477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 marL="457200" indent="-457200"/>
                <a:r>
                  <a:rPr lang="en-IN" sz="2000">
                    <a:cs typeface="Calibri"/>
                  </a:rPr>
                  <a:t>For a practical diode, 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I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en-IN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IN" sz="2000" b="1" i="0" smtClean="0"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2000" b="1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000" b="1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sz="2000" b="1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IN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𝑩𝑬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  <m:sSub>
                                        <m:sSubPr>
                                          <m:ctrlPr>
                                            <a:rPr lang="en-IN" sz="2000" b="1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IN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IN" sz="2000" b="1">
                  <a:cs typeface="Calibri"/>
                </a:endParaRPr>
              </a:p>
              <a:p>
                <a:pPr marL="0" indent="0">
                  <a:buNone/>
                </a:pPr>
                <a:r>
                  <a:rPr lang="en-IN" sz="2000">
                    <a:cs typeface="Calibri"/>
                  </a:rPr>
                  <a:t>      where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>
                    <a:cs typeface="Calibri"/>
                  </a:rPr>
                  <a:t>=emission coefficient</a:t>
                </a:r>
              </a:p>
              <a:p>
                <a:pPr marL="0" indent="0">
                  <a:buNone/>
                </a:pPr>
                <a:r>
                  <a:rPr lang="en-IN" sz="2000">
                    <a:cs typeface="Calibri"/>
                  </a:rPr>
                  <a:t> 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N" sz="2000">
                    <a:cs typeface="Calibri"/>
                  </a:rPr>
                  <a:t>= Thermal Voltage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IN" sz="2000">
                    <a:cs typeface="Calibri"/>
                  </a:rPr>
                  <a:t> (Temperature in Kelvin)</a:t>
                </a:r>
              </a:p>
              <a:p>
                <a:pPr marL="457200" indent="-457200"/>
                <a:r>
                  <a:rPr lang="en-IN" sz="2000">
                    <a:cs typeface="Calibri"/>
                  </a:rPr>
                  <a:t>The emission coefficient depends on the temperature and current through the diode.</a:t>
                </a:r>
              </a:p>
              <a:p>
                <a:pPr marL="457200" indent="-457200"/>
                <a:r>
                  <a:rPr lang="en-IN" sz="2000">
                    <a:cs typeface="Calibri"/>
                  </a:rPr>
                  <a:t>For an ideal diode,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>
                    <a:cs typeface="Calibri"/>
                  </a:rPr>
                  <a:t>= 1</a:t>
                </a:r>
              </a:p>
              <a:p>
                <a:pPr marL="457200" indent="-457200"/>
                <a:r>
                  <a:rPr lang="en-IN" sz="2000">
                    <a:cs typeface="Calibri"/>
                  </a:rPr>
                  <a:t>From the Above equation,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𝜼</m:t>
                    </m:r>
                    <m:sSub>
                      <m:sSubPr>
                        <m:ctrlPr>
                          <a:rPr lang="en-IN" sz="20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IN" sz="2000" b="1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𝑩𝑬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IN" sz="2000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IN" sz="2000" b="1" i="0" dirty="0"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sz="2000" b="1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2000" b="1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 dirty="0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IN" sz="2000" b="1" i="1" dirty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2000" b="1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 dirty="0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IN" sz="2000" b="1" i="1" dirty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IN" sz="2000" b="1">
                  <a:cs typeface="Calibri"/>
                </a:endParaRPr>
              </a:p>
              <a:p>
                <a:pPr marL="457200" indent="-457200"/>
                <a:r>
                  <a:rPr lang="en-IN" sz="2000">
                    <a:cs typeface="Calibri"/>
                  </a:rPr>
                  <a:t>I</a:t>
                </a:r>
                <a:r>
                  <a:rPr lang="en-IN" sz="2000" baseline="-25000">
                    <a:cs typeface="Calibri"/>
                  </a:rPr>
                  <a:t>s </a:t>
                </a:r>
                <a:r>
                  <a:rPr lang="en-IN" sz="2000">
                    <a:cs typeface="Calibri"/>
                  </a:rPr>
                  <a:t>can be eliminated by taking another point , (</a:t>
                </a:r>
                <a:r>
                  <a:rPr lang="en-IN" sz="2000" err="1">
                    <a:cs typeface="Calibri"/>
                  </a:rPr>
                  <a:t>V</a:t>
                </a:r>
                <a:r>
                  <a:rPr lang="en-IN" sz="2000" baseline="-25000" err="1">
                    <a:cs typeface="Calibri"/>
                  </a:rPr>
                  <a:t>ce</a:t>
                </a:r>
                <a:r>
                  <a:rPr lang="en-IN" sz="2000" baseline="-25000">
                    <a:cs typeface="Calibri"/>
                  </a:rPr>
                  <a:t> </a:t>
                </a:r>
                <a:r>
                  <a:rPr lang="en-IN" sz="2000">
                    <a:cs typeface="Calibri"/>
                  </a:rPr>
                  <a:t>, I</a:t>
                </a:r>
                <a:r>
                  <a:rPr lang="en-IN" sz="2000" baseline="-25000">
                    <a:cs typeface="Calibri"/>
                  </a:rPr>
                  <a:t>d</a:t>
                </a:r>
                <a:r>
                  <a:rPr lang="en-IN" sz="2000">
                    <a:cs typeface="Calibri"/>
                  </a:rPr>
                  <a:t> )= (0.714418 V , 100µA)</a:t>
                </a:r>
              </a:p>
              <a:p>
                <a:pPr marL="457200" indent="-457200"/>
                <a:r>
                  <a:rPr lang="en-IN" sz="2000">
                    <a:cs typeface="Calibri"/>
                  </a:rPr>
                  <a:t>The equation will be ,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𝜼</m:t>
                    </m:r>
                    <m:sSub>
                      <m:sSubPr>
                        <m:ctrlPr>
                          <a:rPr lang="en-IN" sz="20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IN" sz="2000" b="1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𝑩𝑬</m:t>
                            </m:r>
                          </m:sub>
                        </m:sSub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𝟕𝟏𝟒𝟒𝟏𝟖</m:t>
                        </m:r>
                      </m:num>
                      <m:den>
                        <m:func>
                          <m:funcPr>
                            <m:ctrlPr>
                              <a:rPr lang="en-IN" sz="2000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IN" sz="2000" b="1" i="0" dirty="0"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sz="2000" b="1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2000" b="1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 dirty="0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IN" sz="2000" b="1" i="1" dirty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IN" sz="20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  <m:sup>
                                        <m:r>
                                          <a:rPr lang="en-IN" sz="2000" b="1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sz="20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IN" sz="2000" b="1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56476-AE78-9443-6AAC-0F53360B2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3486"/>
                <a:ext cx="10515600" cy="4413477"/>
              </a:xfrm>
              <a:blipFill>
                <a:blip r:embed="rId2"/>
                <a:stretch>
                  <a:fillRect l="-522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17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0084-C916-E020-B361-5295E3FC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Bookman Old Style" panose="02050604050505020204" pitchFamily="18" charset="0"/>
              </a:rPr>
              <a:t>Procedure</a:t>
            </a:r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176B73-3018-742C-428B-5745E3111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456276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400"/>
              <a:t>The diode circuit was created on </a:t>
            </a:r>
            <a:r>
              <a:rPr lang="en-IN" sz="2400" err="1"/>
              <a:t>LTSpice</a:t>
            </a:r>
            <a:r>
              <a:rPr lang="en-IN" sz="240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/>
              <a:t>Then I</a:t>
            </a:r>
            <a:r>
              <a:rPr lang="en-IN" sz="2400" baseline="-25000"/>
              <a:t>d</a:t>
            </a:r>
            <a:r>
              <a:rPr lang="en-IN" sz="2400"/>
              <a:t> was varied till 1A and the emission coefficient was plotted against the current through the transistor.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/>
              <a:t>The value of the gain at 1KHz was found from the small signal AC analysis and transient analysis in the common emitter configuration.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/>
              <a:t>The values of gain was found by the AC analysis of the amplifier.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59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C199-9AF7-4D40-364F-DA919FA2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Bookman Old Style" panose="02050604050505020204" pitchFamily="18" charset="0"/>
              </a:rPr>
              <a:t>Circuit Diagram</a:t>
            </a:r>
            <a:endParaRPr lang="en-IN" u="sng">
              <a:latin typeface="Bookman Old Style" panose="020506040505050202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439AC3-6C6A-2FD9-4BF2-72087B99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700"/>
              <a:t>Fig-1.1-BJT in Diode Configuration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8C37C68-DC22-C23F-79BE-658E6C2F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817" y="1526143"/>
            <a:ext cx="4890365" cy="41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4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3FEA-FD41-79C3-34B6-BD2350D3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Bookman Old Style" panose="02050604050505020204" pitchFamily="18" charset="0"/>
              </a:rPr>
              <a:t>Graph</a:t>
            </a:r>
            <a:endParaRPr lang="en-IN" u="sng"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2A474CB-852C-898D-726E-69AF8ABE9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 sz="1600"/>
              </a:p>
              <a:p>
                <a:pPr marL="0" indent="0">
                  <a:buNone/>
                </a:pPr>
                <a:endParaRPr lang="en-IN" sz="1600"/>
              </a:p>
              <a:p>
                <a:pPr marL="0" indent="0">
                  <a:buNone/>
                </a:pPr>
                <a:endParaRPr lang="en-IN" sz="1600"/>
              </a:p>
              <a:p>
                <a:pPr marL="0" indent="0">
                  <a:buNone/>
                </a:pPr>
                <a:endParaRPr lang="en-IN" sz="1600"/>
              </a:p>
              <a:p>
                <a:pPr marL="0" indent="0">
                  <a:buNone/>
                </a:pPr>
                <a:endParaRPr lang="en-IN" sz="1600"/>
              </a:p>
              <a:p>
                <a:pPr marL="0" indent="0">
                  <a:buNone/>
                </a:pPr>
                <a:endParaRPr lang="en-IN" sz="1600"/>
              </a:p>
              <a:p>
                <a:pPr marL="0" indent="0">
                  <a:buNone/>
                </a:pPr>
                <a:endParaRPr lang="en-IN" sz="1600"/>
              </a:p>
              <a:p>
                <a:pPr marL="0" indent="0">
                  <a:buNone/>
                </a:pPr>
                <a:endParaRPr lang="en-IN" sz="1600"/>
              </a:p>
              <a:p>
                <a:pPr marL="0" indent="0">
                  <a:buNone/>
                </a:pPr>
                <a:endParaRPr lang="en-IN" sz="1600"/>
              </a:p>
              <a:p>
                <a:pPr marL="0" indent="0">
                  <a:buNone/>
                </a:pPr>
                <a:endParaRPr lang="en-IN" sz="1600"/>
              </a:p>
              <a:p>
                <a:pPr marL="0" indent="0">
                  <a:buNone/>
                </a:pPr>
                <a:endParaRPr lang="en-IN" sz="1600"/>
              </a:p>
              <a:p>
                <a:pPr marL="0" indent="0" algn="ctr">
                  <a:buNone/>
                </a:pPr>
                <a:r>
                  <a:rPr lang="en-IN" sz="1600"/>
                  <a:t>Fig-1.2-Emission coefficient of a diode vs current through the diode</a:t>
                </a:r>
              </a:p>
              <a:p>
                <a:pPr marL="0" indent="0" algn="ctr">
                  <a:buNone/>
                </a:pPr>
                <a:r>
                  <a:rPr lang="en-IN" sz="1600"/>
                  <a:t>From the plot , </a:t>
                </a:r>
                <a14:m>
                  <m:oMath xmlns:m="http://schemas.openxmlformats.org/officeDocument/2006/math">
                    <m:r>
                      <a:rPr lang="en-IN" sz="160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sz="1600"/>
                  <a:t> value decreases with temperature for small values of I</a:t>
                </a:r>
                <a:r>
                  <a:rPr lang="en-IN" sz="1600" baseline="-25000"/>
                  <a:t>d </a:t>
                </a:r>
                <a:r>
                  <a:rPr lang="en-IN" sz="1600"/>
                  <a:t>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2A474CB-852C-898D-726E-69AF8ABE9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B8FEA2-44DC-6BBF-8BE3-4A754B486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69" y="1435327"/>
            <a:ext cx="9056261" cy="41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8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9AD2-2ABF-600A-DA16-5451117F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8" y="365125"/>
            <a:ext cx="10467392" cy="1325563"/>
          </a:xfrm>
        </p:spPr>
        <p:txBody>
          <a:bodyPr>
            <a:normAutofit/>
          </a:bodyPr>
          <a:lstStyle/>
          <a:p>
            <a:r>
              <a:rPr lang="en-US" sz="4000" u="sng">
                <a:latin typeface="Bookman Old Style" panose="02050604050505020204" pitchFamily="18" charset="0"/>
              </a:rPr>
              <a:t>Observing Gain(V/V) at 1KHz Frequency</a:t>
            </a:r>
            <a:endParaRPr lang="en-IN" sz="40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D3B3C-08C9-9CF5-E641-38F0D19B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6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Fig-1.3-Frequency response of the common emitter amplifier</a:t>
            </a:r>
          </a:p>
          <a:p>
            <a:pPr marL="0" indent="0" algn="ctr">
              <a:buNone/>
            </a:pPr>
            <a:r>
              <a:rPr lang="en-IN" sz="1600"/>
              <a:t>After running the above command , the output will be </a:t>
            </a:r>
            <a:r>
              <a:rPr lang="fr-FR" sz="1600" b="1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res</a:t>
            </a:r>
            <a:r>
              <a:rPr lang="fr-FR" sz="1600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: v(</a:t>
            </a:r>
            <a:r>
              <a:rPr lang="fr-FR" sz="1600" b="1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vout</a:t>
            </a:r>
            <a:r>
              <a:rPr lang="fr-FR" sz="1600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)=(33.0615dB,-179.123°) at 1000.</a:t>
            </a:r>
          </a:p>
          <a:p>
            <a:pPr marL="0" indent="0" algn="ctr">
              <a:buNone/>
            </a:pPr>
            <a:r>
              <a:rPr lang="fr-FR" sz="1600"/>
              <a:t>The gain is </a:t>
            </a:r>
            <a:r>
              <a:rPr lang="fr-FR" sz="1600" b="1"/>
              <a:t>33.0615dB</a:t>
            </a:r>
            <a:r>
              <a:rPr lang="fr-FR" sz="1600"/>
              <a:t> and the phase of gain is </a:t>
            </a:r>
            <a:r>
              <a:rPr lang="fr-FR" sz="1600" b="1"/>
              <a:t>-179.123°. </a:t>
            </a:r>
          </a:p>
          <a:p>
            <a:pPr marL="0" indent="0" algn="ctr">
              <a:buNone/>
            </a:pPr>
            <a:endParaRPr lang="en-IN" sz="16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2B38A4-FE46-B29B-F545-8DB8D05C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981" y="1474432"/>
            <a:ext cx="5024038" cy="40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9AEE-33A2-680F-8D40-74B85E0A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>
                <a:latin typeface="Bookman Old Style" panose="02050604050505020204" pitchFamily="18" charset="0"/>
              </a:rPr>
              <a:t>Small Signal AC analysis (Gain and Phase Plot)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F9E99-10A6-A38D-A013-F272F5C3D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 algn="ctr">
              <a:buNone/>
            </a:pPr>
            <a:endParaRPr lang="en-US" sz="1600"/>
          </a:p>
          <a:p>
            <a:pPr marL="0" indent="0" algn="ctr">
              <a:buNone/>
            </a:pPr>
            <a:endParaRPr lang="en-US" sz="1600"/>
          </a:p>
          <a:p>
            <a:pPr marL="0" indent="0" algn="ctr">
              <a:buNone/>
            </a:pPr>
            <a:r>
              <a:rPr lang="en-US" sz="1600"/>
              <a:t>Fig-1.4-Small Signal AC analysis C</a:t>
            </a:r>
            <a:r>
              <a:rPr lang="en-US" sz="1600" baseline="-25000"/>
              <a:t>1</a:t>
            </a:r>
            <a:r>
              <a:rPr lang="en-US" sz="1600"/>
              <a:t>=5µF and C</a:t>
            </a:r>
            <a:r>
              <a:rPr lang="en-US" sz="1600" baseline="-25000"/>
              <a:t>2</a:t>
            </a:r>
            <a:r>
              <a:rPr lang="en-US" sz="1600"/>
              <a:t>=5µF</a:t>
            </a:r>
          </a:p>
          <a:p>
            <a:pPr marL="0" indent="0" algn="ctr">
              <a:buNone/>
            </a:pPr>
            <a:endParaRPr lang="en-IN" sz="160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B1803D7-A69C-A665-FF50-F35F2E0D6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45" y="1413069"/>
            <a:ext cx="9306710" cy="42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1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5E8A-912A-1C8A-981B-C776A3DB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>
                <a:latin typeface="Bookman Old Style" panose="02050604050505020204" pitchFamily="18" charset="0"/>
              </a:rPr>
              <a:t>Verification of Gain using a Sinusoidal Input Signal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0AF887-A572-DE27-4998-48CD8DAE7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Fig-1.5-Input and Output waveforms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0EBC4E-21F6-4D08-A035-D185799B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77" y="1414981"/>
            <a:ext cx="9545445" cy="434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Cambria Math</vt:lpstr>
      <vt:lpstr>Century Schoolbook</vt:lpstr>
      <vt:lpstr>Courier New</vt:lpstr>
      <vt:lpstr>Office Theme</vt:lpstr>
      <vt:lpstr>Electronics Lab (Experiment-1C)</vt:lpstr>
      <vt:lpstr>Objective of the Experiment</vt:lpstr>
      <vt:lpstr>Theory </vt:lpstr>
      <vt:lpstr>Procedure</vt:lpstr>
      <vt:lpstr>Circuit Diagram</vt:lpstr>
      <vt:lpstr>Graph</vt:lpstr>
      <vt:lpstr>Observing Gain(V/V) at 1KHz Frequency</vt:lpstr>
      <vt:lpstr>Small Signal AC analysis (Gain and Phase Plot) </vt:lpstr>
      <vt:lpstr>Verification of Gain using a Sinusoidal Input Signal </vt:lpstr>
      <vt:lpstr>Calculation</vt:lpstr>
      <vt:lpstr>Maximum Output Swing</vt:lpstr>
      <vt:lpstr>Filter Characteristics</vt:lpstr>
      <vt:lpstr>Filter Characteristics</vt:lpstr>
      <vt:lpstr>Observations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Manoj Kumar</dc:creator>
  <cp:lastModifiedBy>P Manoj Kumar</cp:lastModifiedBy>
  <cp:revision>2</cp:revision>
  <dcterms:created xsi:type="dcterms:W3CDTF">2023-02-23T16:59:19Z</dcterms:created>
  <dcterms:modified xsi:type="dcterms:W3CDTF">2023-03-16T10:59:41Z</dcterms:modified>
</cp:coreProperties>
</file>