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48" r:id="rId2"/>
  </p:sldMasterIdLst>
  <p:sldIdLst>
    <p:sldId id="256" r:id="rId3"/>
    <p:sldId id="257" r:id="rId4"/>
    <p:sldId id="269" r:id="rId5"/>
    <p:sldId id="270" r:id="rId6"/>
    <p:sldId id="258" r:id="rId7"/>
    <p:sldId id="259" r:id="rId8"/>
    <p:sldId id="261" r:id="rId9"/>
    <p:sldId id="262" r:id="rId10"/>
    <p:sldId id="263" r:id="rId11"/>
    <p:sldId id="260" r:id="rId12"/>
    <p:sldId id="264" r:id="rId13"/>
    <p:sldId id="266" r:id="rId14"/>
    <p:sldId id="267" r:id="rId15"/>
    <p:sldId id="265" r:id="rId16"/>
    <p:sldId id="274" r:id="rId17"/>
    <p:sldId id="271" r:id="rId18"/>
    <p:sldId id="273" r:id="rId19"/>
    <p:sldId id="272" r:id="rId20"/>
    <p:sldId id="277" r:id="rId21"/>
    <p:sldId id="278" r:id="rId22"/>
    <p:sldId id="279"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D228C1-511F-4906-8FE6-B3C641AA9B55}" v="327" dt="2023-04-02T21:49:25.770"/>
    <p1510:client id="{73D832F7-1C5C-4C1C-8D49-E4D783B1CF4C}" v="148" dt="2023-04-02T14:40:26.192"/>
    <p1510:client id="{7AC6605B-B440-46EA-A720-CEF80F2AB83E}" v="2364" dt="2023-04-03T07:24:29.500"/>
    <p1510:client id="{7ED06306-342F-4D62-9D4E-C064DF14D466}" v="7" dt="2023-04-03T08:09:55.746"/>
    <p1510:client id="{813A4815-05B6-4E4A-B976-114311EBC159}" v="1" dt="2023-04-03T06:54:26.630"/>
    <p1510:client id="{8D8233CE-61F3-46E6-AF36-72C76D93BA25}" v="5" dt="2023-04-03T04:32:05.151"/>
    <p1510:client id="{8DAAD544-1E56-447B-91ED-6750C9905CF5}" v="88" dt="2023-04-02T14:36:48.414"/>
    <p1510:client id="{9904740C-7DD2-4208-AEB1-BADB4FD6A74E}" v="100" dt="2023-04-03T08:50:05.839"/>
    <p1510:client id="{AF59F4E5-725E-4FC1-91BB-2EF8A36299E0}" v="113" dt="2023-04-02T14:37:54.511"/>
    <p1510:client id="{B3FDEEE3-DD21-4A28-BB79-F0571C694CAD}" v="716" dt="2023-04-02T14:15:31.053"/>
    <p1510:client id="{BCEE4AFF-854D-46F3-9006-C74589437202}" v="96" dt="2023-04-02T21:54:57.282"/>
    <p1510:client id="{CA307E23-86A1-4252-B735-598B7D85E37C}" v="1" dt="2023-04-03T02:33:35.124"/>
    <p1510:client id="{D24103C1-0876-458E-9AC4-4F7ED16E7EBF}" v="6" dt="2023-04-02T14:49:32.889"/>
    <p1510:client id="{E3B4B483-CD5A-42A2-A999-727DEA7F9E4B}" v="159" dt="2023-04-03T07:04:07.241"/>
    <p1510:client id="{E5E419A8-249B-4CE6-83F5-CD2CE6431CE1}" v="2" dt="2023-04-02T17:56:22.407"/>
    <p1510:client id="{E6FF7E74-4F65-4649-A13C-C77473E9FEF4}" v="2" dt="2023-04-02T14:41:48.602"/>
    <p1510:client id="{EFA7C669-C1C9-4C36-87CF-A35345CF4524}" v="1110" dt="2023-04-03T07:23:44.256"/>
    <p1510:client id="{F4032DF1-A89E-40FD-B99F-ED0D0F1B0548}" v="2" dt="2023-04-02T14:55:33.155"/>
    <p1510:client id="{F8563F9E-5294-4430-95B9-394E49BBDB31}" v="4" dt="2023-04-02T15:03:36.2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56A3-7699-3DCA-F0AA-569C818FC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B40F73-AD2D-30D0-F5BF-58DD25891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83A5F8-795E-BD4A-5C49-1A9E1304F017}"/>
              </a:ext>
            </a:extLst>
          </p:cNvPr>
          <p:cNvSpPr>
            <a:spLocks noGrp="1"/>
          </p:cNvSpPr>
          <p:nvPr>
            <p:ph type="dt" sz="half" idx="10"/>
          </p:nvPr>
        </p:nvSpPr>
        <p:spPr/>
        <p:txBody>
          <a:bodyPr/>
          <a:lstStyle/>
          <a:p>
            <a:fld id="{4147B789-AEEF-47CA-8FAB-49F0AF75D628}" type="datetimeFigureOut">
              <a:rPr lang="en-IN" smtClean="0"/>
              <a:t>09-04-2023</a:t>
            </a:fld>
            <a:endParaRPr lang="en-IN"/>
          </a:p>
        </p:txBody>
      </p:sp>
      <p:sp>
        <p:nvSpPr>
          <p:cNvPr id="5" name="Footer Placeholder 4">
            <a:extLst>
              <a:ext uri="{FF2B5EF4-FFF2-40B4-BE49-F238E27FC236}">
                <a16:creationId xmlns:a16="http://schemas.microsoft.com/office/drawing/2014/main" id="{EA9B077C-C0FD-973E-E23A-CD7B7B89F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28E8F0-1872-26DB-453A-44B1D7A34A36}"/>
              </a:ext>
            </a:extLst>
          </p:cNvPr>
          <p:cNvSpPr>
            <a:spLocks noGrp="1"/>
          </p:cNvSpPr>
          <p:nvPr>
            <p:ph type="sldNum" sz="quarter" idx="12"/>
          </p:nvPr>
        </p:nvSpPr>
        <p:spPr/>
        <p:txBody>
          <a:bodyPr/>
          <a:lstStyle/>
          <a:p>
            <a:fld id="{0FE8B113-34BF-4B8C-99B9-7CFC896D1AE4}" type="slidenum">
              <a:rPr lang="en-IN" smtClean="0"/>
              <a:t>‹#›</a:t>
            </a:fld>
            <a:endParaRPr lang="en-IN"/>
          </a:p>
        </p:txBody>
      </p:sp>
    </p:spTree>
    <p:extLst>
      <p:ext uri="{BB962C8B-B14F-4D97-AF65-F5344CB8AC3E}">
        <p14:creationId xmlns:p14="http://schemas.microsoft.com/office/powerpoint/2010/main" val="19784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4B41-646A-3960-F09B-A5F0465E9E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8BEAFD-FCB6-0BA7-CD17-D45EFA689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AB424-A919-8462-1178-DC5B38892A59}"/>
              </a:ext>
            </a:extLst>
          </p:cNvPr>
          <p:cNvSpPr>
            <a:spLocks noGrp="1"/>
          </p:cNvSpPr>
          <p:nvPr>
            <p:ph type="dt" sz="half" idx="10"/>
          </p:nvPr>
        </p:nvSpPr>
        <p:spPr/>
        <p:txBody>
          <a:bodyPr/>
          <a:lstStyle/>
          <a:p>
            <a:fld id="{4147B789-AEEF-47CA-8FAB-49F0AF75D628}" type="datetimeFigureOut">
              <a:rPr lang="en-IN" smtClean="0"/>
              <a:t>09-04-2023</a:t>
            </a:fld>
            <a:endParaRPr lang="en-IN"/>
          </a:p>
        </p:txBody>
      </p:sp>
      <p:sp>
        <p:nvSpPr>
          <p:cNvPr id="5" name="Footer Placeholder 4">
            <a:extLst>
              <a:ext uri="{FF2B5EF4-FFF2-40B4-BE49-F238E27FC236}">
                <a16:creationId xmlns:a16="http://schemas.microsoft.com/office/drawing/2014/main" id="{184DC471-FE37-2D9D-A225-461A990D75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459018-1B6E-C0AD-BC34-43A27911562C}"/>
              </a:ext>
            </a:extLst>
          </p:cNvPr>
          <p:cNvSpPr>
            <a:spLocks noGrp="1"/>
          </p:cNvSpPr>
          <p:nvPr>
            <p:ph type="sldNum" sz="quarter" idx="12"/>
          </p:nvPr>
        </p:nvSpPr>
        <p:spPr/>
        <p:txBody>
          <a:bodyPr/>
          <a:lstStyle/>
          <a:p>
            <a:fld id="{0FE8B113-34BF-4B8C-99B9-7CFC896D1AE4}" type="slidenum">
              <a:rPr lang="en-IN" smtClean="0"/>
              <a:t>‹#›</a:t>
            </a:fld>
            <a:endParaRPr lang="en-IN"/>
          </a:p>
        </p:txBody>
      </p:sp>
    </p:spTree>
    <p:extLst>
      <p:ext uri="{BB962C8B-B14F-4D97-AF65-F5344CB8AC3E}">
        <p14:creationId xmlns:p14="http://schemas.microsoft.com/office/powerpoint/2010/main" val="274665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F0965F-D72A-3F5A-CF25-A81DF0EF27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81A20-03E1-723E-81CD-272166EFC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96944-3E31-07D4-72DF-4DB0664456A4}"/>
              </a:ext>
            </a:extLst>
          </p:cNvPr>
          <p:cNvSpPr>
            <a:spLocks noGrp="1"/>
          </p:cNvSpPr>
          <p:nvPr>
            <p:ph type="dt" sz="half" idx="10"/>
          </p:nvPr>
        </p:nvSpPr>
        <p:spPr/>
        <p:txBody>
          <a:bodyPr/>
          <a:lstStyle/>
          <a:p>
            <a:fld id="{4147B789-AEEF-47CA-8FAB-49F0AF75D628}" type="datetimeFigureOut">
              <a:rPr lang="en-IN" smtClean="0"/>
              <a:t>09-04-2023</a:t>
            </a:fld>
            <a:endParaRPr lang="en-IN"/>
          </a:p>
        </p:txBody>
      </p:sp>
      <p:sp>
        <p:nvSpPr>
          <p:cNvPr id="5" name="Footer Placeholder 4">
            <a:extLst>
              <a:ext uri="{FF2B5EF4-FFF2-40B4-BE49-F238E27FC236}">
                <a16:creationId xmlns:a16="http://schemas.microsoft.com/office/drawing/2014/main" id="{6D32DACC-13AA-694A-71AF-44DFF268C6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3D586C-61B4-8AD3-A00D-6CB17073749B}"/>
              </a:ext>
            </a:extLst>
          </p:cNvPr>
          <p:cNvSpPr>
            <a:spLocks noGrp="1"/>
          </p:cNvSpPr>
          <p:nvPr>
            <p:ph type="sldNum" sz="quarter" idx="12"/>
          </p:nvPr>
        </p:nvSpPr>
        <p:spPr/>
        <p:txBody>
          <a:bodyPr/>
          <a:lstStyle/>
          <a:p>
            <a:fld id="{0FE8B113-34BF-4B8C-99B9-7CFC896D1AE4}" type="slidenum">
              <a:rPr lang="en-IN" smtClean="0"/>
              <a:t>‹#›</a:t>
            </a:fld>
            <a:endParaRPr lang="en-IN"/>
          </a:p>
        </p:txBody>
      </p:sp>
    </p:spTree>
    <p:extLst>
      <p:ext uri="{BB962C8B-B14F-4D97-AF65-F5344CB8AC3E}">
        <p14:creationId xmlns:p14="http://schemas.microsoft.com/office/powerpoint/2010/main" val="3807682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846F-5697-2AFB-EA63-76B584E91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F35182-8F19-E37C-D05B-59D70A31CD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82A37D-9C19-7558-CC8E-0E0B2FAF678B}"/>
              </a:ext>
            </a:extLst>
          </p:cNvPr>
          <p:cNvSpPr>
            <a:spLocks noGrp="1"/>
          </p:cNvSpPr>
          <p:nvPr>
            <p:ph type="dt" sz="half" idx="10"/>
          </p:nvPr>
        </p:nvSpPr>
        <p:spPr/>
        <p:txBody>
          <a:bodyPr/>
          <a:lstStyle/>
          <a:p>
            <a:fld id="{1CFBBF0A-2B09-40E7-A02D-3F1C47D0B1D4}" type="datetimeFigureOut">
              <a:rPr lang="en-IN" smtClean="0"/>
              <a:t>09-04-2023</a:t>
            </a:fld>
            <a:endParaRPr lang="en-IN"/>
          </a:p>
        </p:txBody>
      </p:sp>
      <p:sp>
        <p:nvSpPr>
          <p:cNvPr id="5" name="Footer Placeholder 4">
            <a:extLst>
              <a:ext uri="{FF2B5EF4-FFF2-40B4-BE49-F238E27FC236}">
                <a16:creationId xmlns:a16="http://schemas.microsoft.com/office/drawing/2014/main" id="{720ACCAA-C3AB-B098-A116-34CBEDBCE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E7416-9055-A32D-B912-464C3A444154}"/>
              </a:ext>
            </a:extLst>
          </p:cNvPr>
          <p:cNvSpPr>
            <a:spLocks noGrp="1"/>
          </p:cNvSpPr>
          <p:nvPr>
            <p:ph type="sldNum" sz="quarter" idx="12"/>
          </p:nvPr>
        </p:nvSpPr>
        <p:spPr/>
        <p:txBody>
          <a:bodyPr/>
          <a:lstStyle/>
          <a:p>
            <a:fld id="{2A89D9B7-B488-461C-9E67-8ADEEEAC1C44}" type="slidenum">
              <a:rPr lang="en-IN" smtClean="0"/>
              <a:t>‹#›</a:t>
            </a:fld>
            <a:endParaRPr lang="en-IN"/>
          </a:p>
        </p:txBody>
      </p:sp>
    </p:spTree>
    <p:extLst>
      <p:ext uri="{BB962C8B-B14F-4D97-AF65-F5344CB8AC3E}">
        <p14:creationId xmlns:p14="http://schemas.microsoft.com/office/powerpoint/2010/main" val="178750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3D54-2573-E5A8-FB56-CBEE3DB91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8E8A40-600F-AB67-B731-22E5F5678A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4BB888-DB7C-1E0D-B9C0-81A4804882DB}"/>
              </a:ext>
            </a:extLst>
          </p:cNvPr>
          <p:cNvSpPr>
            <a:spLocks noGrp="1"/>
          </p:cNvSpPr>
          <p:nvPr>
            <p:ph type="dt" sz="half" idx="10"/>
          </p:nvPr>
        </p:nvSpPr>
        <p:spPr/>
        <p:txBody>
          <a:bodyPr/>
          <a:lstStyle/>
          <a:p>
            <a:fld id="{1CFBBF0A-2B09-40E7-A02D-3F1C47D0B1D4}" type="datetimeFigureOut">
              <a:rPr lang="en-IN" smtClean="0"/>
              <a:t>09-04-2023</a:t>
            </a:fld>
            <a:endParaRPr lang="en-IN"/>
          </a:p>
        </p:txBody>
      </p:sp>
      <p:sp>
        <p:nvSpPr>
          <p:cNvPr id="5" name="Footer Placeholder 4">
            <a:extLst>
              <a:ext uri="{FF2B5EF4-FFF2-40B4-BE49-F238E27FC236}">
                <a16:creationId xmlns:a16="http://schemas.microsoft.com/office/drawing/2014/main" id="{DD844318-8384-BAAD-E50B-7B2D00732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D582E-84DA-D06A-11A2-D626F0A3E5A6}"/>
              </a:ext>
            </a:extLst>
          </p:cNvPr>
          <p:cNvSpPr>
            <a:spLocks noGrp="1"/>
          </p:cNvSpPr>
          <p:nvPr>
            <p:ph type="sldNum" sz="quarter" idx="12"/>
          </p:nvPr>
        </p:nvSpPr>
        <p:spPr/>
        <p:txBody>
          <a:bodyPr/>
          <a:lstStyle/>
          <a:p>
            <a:fld id="{2A89D9B7-B488-461C-9E67-8ADEEEAC1C44}" type="slidenum">
              <a:rPr lang="en-IN" smtClean="0"/>
              <a:t>‹#›</a:t>
            </a:fld>
            <a:endParaRPr lang="en-IN"/>
          </a:p>
        </p:txBody>
      </p:sp>
    </p:spTree>
    <p:extLst>
      <p:ext uri="{BB962C8B-B14F-4D97-AF65-F5344CB8AC3E}">
        <p14:creationId xmlns:p14="http://schemas.microsoft.com/office/powerpoint/2010/main" val="3425296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0946-F418-C66F-FAAC-D8B940562F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A08351-6992-D668-CF12-8E175F007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F00BF-06AF-FF38-60B2-662D47BB7A51}"/>
              </a:ext>
            </a:extLst>
          </p:cNvPr>
          <p:cNvSpPr>
            <a:spLocks noGrp="1"/>
          </p:cNvSpPr>
          <p:nvPr>
            <p:ph type="dt" sz="half" idx="10"/>
          </p:nvPr>
        </p:nvSpPr>
        <p:spPr/>
        <p:txBody>
          <a:bodyPr/>
          <a:lstStyle/>
          <a:p>
            <a:fld id="{1CFBBF0A-2B09-40E7-A02D-3F1C47D0B1D4}" type="datetimeFigureOut">
              <a:rPr lang="en-IN" smtClean="0"/>
              <a:t>09-04-2023</a:t>
            </a:fld>
            <a:endParaRPr lang="en-IN"/>
          </a:p>
        </p:txBody>
      </p:sp>
      <p:sp>
        <p:nvSpPr>
          <p:cNvPr id="5" name="Footer Placeholder 4">
            <a:extLst>
              <a:ext uri="{FF2B5EF4-FFF2-40B4-BE49-F238E27FC236}">
                <a16:creationId xmlns:a16="http://schemas.microsoft.com/office/drawing/2014/main" id="{12EE5561-92E1-BD6E-92CC-022E4BD1F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D3D027-491B-3DD9-2679-225FE433CD56}"/>
              </a:ext>
            </a:extLst>
          </p:cNvPr>
          <p:cNvSpPr>
            <a:spLocks noGrp="1"/>
          </p:cNvSpPr>
          <p:nvPr>
            <p:ph type="sldNum" sz="quarter" idx="12"/>
          </p:nvPr>
        </p:nvSpPr>
        <p:spPr/>
        <p:txBody>
          <a:bodyPr/>
          <a:lstStyle/>
          <a:p>
            <a:fld id="{2A89D9B7-B488-461C-9E67-8ADEEEAC1C44}" type="slidenum">
              <a:rPr lang="en-IN" smtClean="0"/>
              <a:t>‹#›</a:t>
            </a:fld>
            <a:endParaRPr lang="en-IN"/>
          </a:p>
        </p:txBody>
      </p:sp>
    </p:spTree>
    <p:extLst>
      <p:ext uri="{BB962C8B-B14F-4D97-AF65-F5344CB8AC3E}">
        <p14:creationId xmlns:p14="http://schemas.microsoft.com/office/powerpoint/2010/main" val="1423645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87D6-B520-5B53-815E-7C3B87CDAC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00C8CE-95E9-A03F-68E7-095C46A80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A6B51F-6CA1-32A6-A01E-076535E6CA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BE115A-B9BF-3BA6-DC00-A5E0895F146B}"/>
              </a:ext>
            </a:extLst>
          </p:cNvPr>
          <p:cNvSpPr>
            <a:spLocks noGrp="1"/>
          </p:cNvSpPr>
          <p:nvPr>
            <p:ph type="dt" sz="half" idx="10"/>
          </p:nvPr>
        </p:nvSpPr>
        <p:spPr/>
        <p:txBody>
          <a:bodyPr/>
          <a:lstStyle/>
          <a:p>
            <a:fld id="{1CFBBF0A-2B09-40E7-A02D-3F1C47D0B1D4}" type="datetimeFigureOut">
              <a:rPr lang="en-IN" smtClean="0"/>
              <a:t>09-04-2023</a:t>
            </a:fld>
            <a:endParaRPr lang="en-IN"/>
          </a:p>
        </p:txBody>
      </p:sp>
      <p:sp>
        <p:nvSpPr>
          <p:cNvPr id="6" name="Footer Placeholder 5">
            <a:extLst>
              <a:ext uri="{FF2B5EF4-FFF2-40B4-BE49-F238E27FC236}">
                <a16:creationId xmlns:a16="http://schemas.microsoft.com/office/drawing/2014/main" id="{2F4DBC38-55C0-4A6F-03E4-3FF3A9E4F8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1CA923-5728-8374-8C7C-BAFCB230BF8A}"/>
              </a:ext>
            </a:extLst>
          </p:cNvPr>
          <p:cNvSpPr>
            <a:spLocks noGrp="1"/>
          </p:cNvSpPr>
          <p:nvPr>
            <p:ph type="sldNum" sz="quarter" idx="12"/>
          </p:nvPr>
        </p:nvSpPr>
        <p:spPr/>
        <p:txBody>
          <a:bodyPr/>
          <a:lstStyle/>
          <a:p>
            <a:fld id="{2A89D9B7-B488-461C-9E67-8ADEEEAC1C44}" type="slidenum">
              <a:rPr lang="en-IN" smtClean="0"/>
              <a:t>‹#›</a:t>
            </a:fld>
            <a:endParaRPr lang="en-IN"/>
          </a:p>
        </p:txBody>
      </p:sp>
    </p:spTree>
    <p:extLst>
      <p:ext uri="{BB962C8B-B14F-4D97-AF65-F5344CB8AC3E}">
        <p14:creationId xmlns:p14="http://schemas.microsoft.com/office/powerpoint/2010/main" val="2871420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4A1F-43FF-8834-0F01-34DDF09809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5D69AF-566E-2D32-B846-9F109B5ED3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EA54E-97FF-FB88-C71F-56714E3C43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2E5BA7-BF05-8DDE-9D5D-B07A11B93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F9031B-DAE5-6129-118C-5D7EDE7552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873368-F060-9CEA-6981-99BD9D2CC379}"/>
              </a:ext>
            </a:extLst>
          </p:cNvPr>
          <p:cNvSpPr>
            <a:spLocks noGrp="1"/>
          </p:cNvSpPr>
          <p:nvPr>
            <p:ph type="dt" sz="half" idx="10"/>
          </p:nvPr>
        </p:nvSpPr>
        <p:spPr/>
        <p:txBody>
          <a:bodyPr/>
          <a:lstStyle/>
          <a:p>
            <a:fld id="{1CFBBF0A-2B09-40E7-A02D-3F1C47D0B1D4}" type="datetimeFigureOut">
              <a:rPr lang="en-IN" smtClean="0"/>
              <a:t>09-04-2023</a:t>
            </a:fld>
            <a:endParaRPr lang="en-IN"/>
          </a:p>
        </p:txBody>
      </p:sp>
      <p:sp>
        <p:nvSpPr>
          <p:cNvPr id="8" name="Footer Placeholder 7">
            <a:extLst>
              <a:ext uri="{FF2B5EF4-FFF2-40B4-BE49-F238E27FC236}">
                <a16:creationId xmlns:a16="http://schemas.microsoft.com/office/drawing/2014/main" id="{7BED84E1-00E0-90D2-3096-0BC342B7AA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C2DCDA-672D-5F6E-40FE-7D5689E3E1C9}"/>
              </a:ext>
            </a:extLst>
          </p:cNvPr>
          <p:cNvSpPr>
            <a:spLocks noGrp="1"/>
          </p:cNvSpPr>
          <p:nvPr>
            <p:ph type="sldNum" sz="quarter" idx="12"/>
          </p:nvPr>
        </p:nvSpPr>
        <p:spPr/>
        <p:txBody>
          <a:bodyPr/>
          <a:lstStyle/>
          <a:p>
            <a:fld id="{2A89D9B7-B488-461C-9E67-8ADEEEAC1C44}" type="slidenum">
              <a:rPr lang="en-IN" smtClean="0"/>
              <a:t>‹#›</a:t>
            </a:fld>
            <a:endParaRPr lang="en-IN"/>
          </a:p>
        </p:txBody>
      </p:sp>
    </p:spTree>
    <p:extLst>
      <p:ext uri="{BB962C8B-B14F-4D97-AF65-F5344CB8AC3E}">
        <p14:creationId xmlns:p14="http://schemas.microsoft.com/office/powerpoint/2010/main" val="2113789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BBAB-7655-9D8C-385F-8B220BBC5A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209A59-5B0A-A4A0-F289-89F14752DDF1}"/>
              </a:ext>
            </a:extLst>
          </p:cNvPr>
          <p:cNvSpPr>
            <a:spLocks noGrp="1"/>
          </p:cNvSpPr>
          <p:nvPr>
            <p:ph type="dt" sz="half" idx="10"/>
          </p:nvPr>
        </p:nvSpPr>
        <p:spPr/>
        <p:txBody>
          <a:bodyPr/>
          <a:lstStyle/>
          <a:p>
            <a:fld id="{1CFBBF0A-2B09-40E7-A02D-3F1C47D0B1D4}" type="datetimeFigureOut">
              <a:rPr lang="en-IN" smtClean="0"/>
              <a:t>09-04-2023</a:t>
            </a:fld>
            <a:endParaRPr lang="en-IN"/>
          </a:p>
        </p:txBody>
      </p:sp>
      <p:sp>
        <p:nvSpPr>
          <p:cNvPr id="4" name="Footer Placeholder 3">
            <a:extLst>
              <a:ext uri="{FF2B5EF4-FFF2-40B4-BE49-F238E27FC236}">
                <a16:creationId xmlns:a16="http://schemas.microsoft.com/office/drawing/2014/main" id="{4621835B-F43E-AAC0-3E70-3CEDE90C46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B8A579-53C5-5C10-EB08-11EC625C7224}"/>
              </a:ext>
            </a:extLst>
          </p:cNvPr>
          <p:cNvSpPr>
            <a:spLocks noGrp="1"/>
          </p:cNvSpPr>
          <p:nvPr>
            <p:ph type="sldNum" sz="quarter" idx="12"/>
          </p:nvPr>
        </p:nvSpPr>
        <p:spPr/>
        <p:txBody>
          <a:bodyPr/>
          <a:lstStyle/>
          <a:p>
            <a:fld id="{2A89D9B7-B488-461C-9E67-8ADEEEAC1C44}" type="slidenum">
              <a:rPr lang="en-IN" smtClean="0"/>
              <a:t>‹#›</a:t>
            </a:fld>
            <a:endParaRPr lang="en-IN"/>
          </a:p>
        </p:txBody>
      </p:sp>
    </p:spTree>
    <p:extLst>
      <p:ext uri="{BB962C8B-B14F-4D97-AF65-F5344CB8AC3E}">
        <p14:creationId xmlns:p14="http://schemas.microsoft.com/office/powerpoint/2010/main" val="4227502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3ABD86-322E-B9B3-A1DA-1F44E408A37E}"/>
              </a:ext>
            </a:extLst>
          </p:cNvPr>
          <p:cNvSpPr>
            <a:spLocks noGrp="1"/>
          </p:cNvSpPr>
          <p:nvPr>
            <p:ph type="dt" sz="half" idx="10"/>
          </p:nvPr>
        </p:nvSpPr>
        <p:spPr/>
        <p:txBody>
          <a:bodyPr/>
          <a:lstStyle/>
          <a:p>
            <a:fld id="{1CFBBF0A-2B09-40E7-A02D-3F1C47D0B1D4}" type="datetimeFigureOut">
              <a:rPr lang="en-IN" smtClean="0"/>
              <a:t>09-04-2023</a:t>
            </a:fld>
            <a:endParaRPr lang="en-IN"/>
          </a:p>
        </p:txBody>
      </p:sp>
      <p:sp>
        <p:nvSpPr>
          <p:cNvPr id="3" name="Footer Placeholder 2">
            <a:extLst>
              <a:ext uri="{FF2B5EF4-FFF2-40B4-BE49-F238E27FC236}">
                <a16:creationId xmlns:a16="http://schemas.microsoft.com/office/drawing/2014/main" id="{AB9C47F8-EC3E-4003-1BB8-A1D2EE1566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BDA600-B175-3445-B532-8C03D5C934CD}"/>
              </a:ext>
            </a:extLst>
          </p:cNvPr>
          <p:cNvSpPr>
            <a:spLocks noGrp="1"/>
          </p:cNvSpPr>
          <p:nvPr>
            <p:ph type="sldNum" sz="quarter" idx="12"/>
          </p:nvPr>
        </p:nvSpPr>
        <p:spPr/>
        <p:txBody>
          <a:bodyPr/>
          <a:lstStyle/>
          <a:p>
            <a:fld id="{2A89D9B7-B488-461C-9E67-8ADEEEAC1C44}" type="slidenum">
              <a:rPr lang="en-IN" smtClean="0"/>
              <a:t>‹#›</a:t>
            </a:fld>
            <a:endParaRPr lang="en-IN"/>
          </a:p>
        </p:txBody>
      </p:sp>
    </p:spTree>
    <p:extLst>
      <p:ext uri="{BB962C8B-B14F-4D97-AF65-F5344CB8AC3E}">
        <p14:creationId xmlns:p14="http://schemas.microsoft.com/office/powerpoint/2010/main" val="1602814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6B05-89A4-8F74-1BB9-AA0C85F4A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4E1147-0FA4-32EB-CEC1-26317668B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FED5D3-585C-2C14-923F-42363BABE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F64D0-8F0A-6102-1AD5-9A07275C76A9}"/>
              </a:ext>
            </a:extLst>
          </p:cNvPr>
          <p:cNvSpPr>
            <a:spLocks noGrp="1"/>
          </p:cNvSpPr>
          <p:nvPr>
            <p:ph type="dt" sz="half" idx="10"/>
          </p:nvPr>
        </p:nvSpPr>
        <p:spPr/>
        <p:txBody>
          <a:bodyPr/>
          <a:lstStyle/>
          <a:p>
            <a:fld id="{1CFBBF0A-2B09-40E7-A02D-3F1C47D0B1D4}" type="datetimeFigureOut">
              <a:rPr lang="en-IN" smtClean="0"/>
              <a:t>09-04-2023</a:t>
            </a:fld>
            <a:endParaRPr lang="en-IN"/>
          </a:p>
        </p:txBody>
      </p:sp>
      <p:sp>
        <p:nvSpPr>
          <p:cNvPr id="6" name="Footer Placeholder 5">
            <a:extLst>
              <a:ext uri="{FF2B5EF4-FFF2-40B4-BE49-F238E27FC236}">
                <a16:creationId xmlns:a16="http://schemas.microsoft.com/office/drawing/2014/main" id="{276D8DF4-F37A-BA11-4353-63E4E56544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B41924-677E-C184-43F5-9B66EF907A5B}"/>
              </a:ext>
            </a:extLst>
          </p:cNvPr>
          <p:cNvSpPr>
            <a:spLocks noGrp="1"/>
          </p:cNvSpPr>
          <p:nvPr>
            <p:ph type="sldNum" sz="quarter" idx="12"/>
          </p:nvPr>
        </p:nvSpPr>
        <p:spPr/>
        <p:txBody>
          <a:bodyPr/>
          <a:lstStyle/>
          <a:p>
            <a:fld id="{2A89D9B7-B488-461C-9E67-8ADEEEAC1C44}" type="slidenum">
              <a:rPr lang="en-IN" smtClean="0"/>
              <a:t>‹#›</a:t>
            </a:fld>
            <a:endParaRPr lang="en-IN"/>
          </a:p>
        </p:txBody>
      </p:sp>
    </p:spTree>
    <p:extLst>
      <p:ext uri="{BB962C8B-B14F-4D97-AF65-F5344CB8AC3E}">
        <p14:creationId xmlns:p14="http://schemas.microsoft.com/office/powerpoint/2010/main" val="353000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8A25-661E-A9BE-ABAB-7B35F278F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CAE36E-1097-BA38-74EB-C57C141E06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D79CA-2E34-D626-E860-862578FE6F33}"/>
              </a:ext>
            </a:extLst>
          </p:cNvPr>
          <p:cNvSpPr>
            <a:spLocks noGrp="1"/>
          </p:cNvSpPr>
          <p:nvPr>
            <p:ph type="dt" sz="half" idx="10"/>
          </p:nvPr>
        </p:nvSpPr>
        <p:spPr/>
        <p:txBody>
          <a:bodyPr/>
          <a:lstStyle/>
          <a:p>
            <a:fld id="{4147B789-AEEF-47CA-8FAB-49F0AF75D628}" type="datetimeFigureOut">
              <a:rPr lang="en-IN" smtClean="0"/>
              <a:t>09-04-2023</a:t>
            </a:fld>
            <a:endParaRPr lang="en-IN"/>
          </a:p>
        </p:txBody>
      </p:sp>
      <p:sp>
        <p:nvSpPr>
          <p:cNvPr id="5" name="Footer Placeholder 4">
            <a:extLst>
              <a:ext uri="{FF2B5EF4-FFF2-40B4-BE49-F238E27FC236}">
                <a16:creationId xmlns:a16="http://schemas.microsoft.com/office/drawing/2014/main" id="{B8CEC82C-AF4E-348F-B8CE-0395D4BAF2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B7DDDC-6346-A333-2FA5-8B927283EF9C}"/>
              </a:ext>
            </a:extLst>
          </p:cNvPr>
          <p:cNvSpPr>
            <a:spLocks noGrp="1"/>
          </p:cNvSpPr>
          <p:nvPr>
            <p:ph type="sldNum" sz="quarter" idx="12"/>
          </p:nvPr>
        </p:nvSpPr>
        <p:spPr/>
        <p:txBody>
          <a:bodyPr/>
          <a:lstStyle/>
          <a:p>
            <a:fld id="{0FE8B113-34BF-4B8C-99B9-7CFC896D1AE4}" type="slidenum">
              <a:rPr lang="en-IN" smtClean="0"/>
              <a:t>‹#›</a:t>
            </a:fld>
            <a:endParaRPr lang="en-IN"/>
          </a:p>
        </p:txBody>
      </p:sp>
    </p:spTree>
    <p:extLst>
      <p:ext uri="{BB962C8B-B14F-4D97-AF65-F5344CB8AC3E}">
        <p14:creationId xmlns:p14="http://schemas.microsoft.com/office/powerpoint/2010/main" val="439626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4617-9417-9883-8BEC-BBF2C5BE4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E8C521-8905-1549-EB49-AB789A9484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AA2CD1-B1D7-C07D-0440-05948A3B4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09DA0-0CBF-DC74-1579-8587DB402A75}"/>
              </a:ext>
            </a:extLst>
          </p:cNvPr>
          <p:cNvSpPr>
            <a:spLocks noGrp="1"/>
          </p:cNvSpPr>
          <p:nvPr>
            <p:ph type="dt" sz="half" idx="10"/>
          </p:nvPr>
        </p:nvSpPr>
        <p:spPr/>
        <p:txBody>
          <a:bodyPr/>
          <a:lstStyle/>
          <a:p>
            <a:fld id="{1CFBBF0A-2B09-40E7-A02D-3F1C47D0B1D4}" type="datetimeFigureOut">
              <a:rPr lang="en-IN" smtClean="0"/>
              <a:t>09-04-2023</a:t>
            </a:fld>
            <a:endParaRPr lang="en-IN"/>
          </a:p>
        </p:txBody>
      </p:sp>
      <p:sp>
        <p:nvSpPr>
          <p:cNvPr id="6" name="Footer Placeholder 5">
            <a:extLst>
              <a:ext uri="{FF2B5EF4-FFF2-40B4-BE49-F238E27FC236}">
                <a16:creationId xmlns:a16="http://schemas.microsoft.com/office/drawing/2014/main" id="{BA37FC37-C1EC-A838-56B6-C13616297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9F678F-B7E2-8529-EC51-312CA91D6D2A}"/>
              </a:ext>
            </a:extLst>
          </p:cNvPr>
          <p:cNvSpPr>
            <a:spLocks noGrp="1"/>
          </p:cNvSpPr>
          <p:nvPr>
            <p:ph type="sldNum" sz="quarter" idx="12"/>
          </p:nvPr>
        </p:nvSpPr>
        <p:spPr/>
        <p:txBody>
          <a:bodyPr/>
          <a:lstStyle/>
          <a:p>
            <a:fld id="{2A89D9B7-B488-461C-9E67-8ADEEEAC1C44}" type="slidenum">
              <a:rPr lang="en-IN" smtClean="0"/>
              <a:t>‹#›</a:t>
            </a:fld>
            <a:endParaRPr lang="en-IN"/>
          </a:p>
        </p:txBody>
      </p:sp>
    </p:spTree>
    <p:extLst>
      <p:ext uri="{BB962C8B-B14F-4D97-AF65-F5344CB8AC3E}">
        <p14:creationId xmlns:p14="http://schemas.microsoft.com/office/powerpoint/2010/main" val="3519322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78AF-5D65-9095-E6FA-5D07FB4EB6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7FEB15-E811-8D90-8E16-121FC6814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BBC71-A8B8-C88C-8D8B-5AE4E926A2FF}"/>
              </a:ext>
            </a:extLst>
          </p:cNvPr>
          <p:cNvSpPr>
            <a:spLocks noGrp="1"/>
          </p:cNvSpPr>
          <p:nvPr>
            <p:ph type="dt" sz="half" idx="10"/>
          </p:nvPr>
        </p:nvSpPr>
        <p:spPr/>
        <p:txBody>
          <a:bodyPr/>
          <a:lstStyle/>
          <a:p>
            <a:fld id="{1CFBBF0A-2B09-40E7-A02D-3F1C47D0B1D4}" type="datetimeFigureOut">
              <a:rPr lang="en-IN" smtClean="0"/>
              <a:t>09-04-2023</a:t>
            </a:fld>
            <a:endParaRPr lang="en-IN"/>
          </a:p>
        </p:txBody>
      </p:sp>
      <p:sp>
        <p:nvSpPr>
          <p:cNvPr id="5" name="Footer Placeholder 4">
            <a:extLst>
              <a:ext uri="{FF2B5EF4-FFF2-40B4-BE49-F238E27FC236}">
                <a16:creationId xmlns:a16="http://schemas.microsoft.com/office/drawing/2014/main" id="{098F354C-486F-D350-D984-D12DD2D2C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764EA5-E244-780E-BFC1-AF3A3799A0F0}"/>
              </a:ext>
            </a:extLst>
          </p:cNvPr>
          <p:cNvSpPr>
            <a:spLocks noGrp="1"/>
          </p:cNvSpPr>
          <p:nvPr>
            <p:ph type="sldNum" sz="quarter" idx="12"/>
          </p:nvPr>
        </p:nvSpPr>
        <p:spPr/>
        <p:txBody>
          <a:bodyPr/>
          <a:lstStyle/>
          <a:p>
            <a:fld id="{2A89D9B7-B488-461C-9E67-8ADEEEAC1C44}" type="slidenum">
              <a:rPr lang="en-IN" smtClean="0"/>
              <a:t>‹#›</a:t>
            </a:fld>
            <a:endParaRPr lang="en-IN"/>
          </a:p>
        </p:txBody>
      </p:sp>
    </p:spTree>
    <p:extLst>
      <p:ext uri="{BB962C8B-B14F-4D97-AF65-F5344CB8AC3E}">
        <p14:creationId xmlns:p14="http://schemas.microsoft.com/office/powerpoint/2010/main" val="1487500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BD6ED-00DA-213C-E919-5C1BD9825A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032FD8-8C8D-C717-D9D9-83C75AF2B7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7F0BE-ED45-ECF2-739D-7DF4D153F409}"/>
              </a:ext>
            </a:extLst>
          </p:cNvPr>
          <p:cNvSpPr>
            <a:spLocks noGrp="1"/>
          </p:cNvSpPr>
          <p:nvPr>
            <p:ph type="dt" sz="half" idx="10"/>
          </p:nvPr>
        </p:nvSpPr>
        <p:spPr/>
        <p:txBody>
          <a:bodyPr/>
          <a:lstStyle/>
          <a:p>
            <a:fld id="{1CFBBF0A-2B09-40E7-A02D-3F1C47D0B1D4}" type="datetimeFigureOut">
              <a:rPr lang="en-IN" smtClean="0"/>
              <a:t>09-04-2023</a:t>
            </a:fld>
            <a:endParaRPr lang="en-IN"/>
          </a:p>
        </p:txBody>
      </p:sp>
      <p:sp>
        <p:nvSpPr>
          <p:cNvPr id="5" name="Footer Placeholder 4">
            <a:extLst>
              <a:ext uri="{FF2B5EF4-FFF2-40B4-BE49-F238E27FC236}">
                <a16:creationId xmlns:a16="http://schemas.microsoft.com/office/drawing/2014/main" id="{436E897F-568C-C74D-6758-12FE022B0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18631-36A4-1741-AFF3-7EBB5B84A5D1}"/>
              </a:ext>
            </a:extLst>
          </p:cNvPr>
          <p:cNvSpPr>
            <a:spLocks noGrp="1"/>
          </p:cNvSpPr>
          <p:nvPr>
            <p:ph type="sldNum" sz="quarter" idx="12"/>
          </p:nvPr>
        </p:nvSpPr>
        <p:spPr/>
        <p:txBody>
          <a:bodyPr/>
          <a:lstStyle/>
          <a:p>
            <a:fld id="{2A89D9B7-B488-461C-9E67-8ADEEEAC1C44}" type="slidenum">
              <a:rPr lang="en-IN" smtClean="0"/>
              <a:t>‹#›</a:t>
            </a:fld>
            <a:endParaRPr lang="en-IN"/>
          </a:p>
        </p:txBody>
      </p:sp>
    </p:spTree>
    <p:extLst>
      <p:ext uri="{BB962C8B-B14F-4D97-AF65-F5344CB8AC3E}">
        <p14:creationId xmlns:p14="http://schemas.microsoft.com/office/powerpoint/2010/main" val="28574002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8800" y="1516467"/>
            <a:ext cx="6612800" cy="38252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9333"/>
            </a:lvl1pPr>
            <a:lvl2pPr lvl="1" rtl="0">
              <a:spcBef>
                <a:spcPts val="0"/>
              </a:spcBef>
              <a:spcAft>
                <a:spcPts val="0"/>
              </a:spcAft>
              <a:buSzPts val="7000"/>
              <a:buNone/>
              <a:defRPr sz="9333"/>
            </a:lvl2pPr>
            <a:lvl3pPr lvl="2" rtl="0">
              <a:spcBef>
                <a:spcPts val="0"/>
              </a:spcBef>
              <a:spcAft>
                <a:spcPts val="0"/>
              </a:spcAft>
              <a:buSzPts val="7000"/>
              <a:buNone/>
              <a:defRPr sz="9333"/>
            </a:lvl3pPr>
            <a:lvl4pPr lvl="3" rtl="0">
              <a:spcBef>
                <a:spcPts val="0"/>
              </a:spcBef>
              <a:spcAft>
                <a:spcPts val="0"/>
              </a:spcAft>
              <a:buSzPts val="7000"/>
              <a:buNone/>
              <a:defRPr sz="9333"/>
            </a:lvl4pPr>
            <a:lvl5pPr lvl="4" rtl="0">
              <a:spcBef>
                <a:spcPts val="0"/>
              </a:spcBef>
              <a:spcAft>
                <a:spcPts val="0"/>
              </a:spcAft>
              <a:buSzPts val="7000"/>
              <a:buNone/>
              <a:defRPr sz="9333"/>
            </a:lvl5pPr>
            <a:lvl6pPr lvl="5" rtl="0">
              <a:spcBef>
                <a:spcPts val="0"/>
              </a:spcBef>
              <a:spcAft>
                <a:spcPts val="0"/>
              </a:spcAft>
              <a:buSzPts val="7000"/>
              <a:buNone/>
              <a:defRPr sz="9333"/>
            </a:lvl6pPr>
            <a:lvl7pPr lvl="6" rtl="0">
              <a:spcBef>
                <a:spcPts val="0"/>
              </a:spcBef>
              <a:spcAft>
                <a:spcPts val="0"/>
              </a:spcAft>
              <a:buSzPts val="7000"/>
              <a:buNone/>
              <a:defRPr sz="9333"/>
            </a:lvl7pPr>
            <a:lvl8pPr lvl="7" rtl="0">
              <a:spcBef>
                <a:spcPts val="0"/>
              </a:spcBef>
              <a:spcAft>
                <a:spcPts val="0"/>
              </a:spcAft>
              <a:buSzPts val="7000"/>
              <a:buNone/>
              <a:defRPr sz="9333"/>
            </a:lvl8pPr>
            <a:lvl9pPr lvl="8" rtl="0">
              <a:spcBef>
                <a:spcPts val="0"/>
              </a:spcBef>
              <a:spcAft>
                <a:spcPts val="0"/>
              </a:spcAft>
              <a:buSzPts val="7000"/>
              <a:buNone/>
              <a:defRPr sz="9333"/>
            </a:lvl9pPr>
          </a:lstStyle>
          <a:p>
            <a:endParaRPr/>
          </a:p>
        </p:txBody>
      </p:sp>
    </p:spTree>
    <p:extLst>
      <p:ext uri="{BB962C8B-B14F-4D97-AF65-F5344CB8AC3E}">
        <p14:creationId xmlns:p14="http://schemas.microsoft.com/office/powerpoint/2010/main" val="1814186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038800" y="1013067"/>
            <a:ext cx="10124400" cy="5284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1038800" y="1805267"/>
            <a:ext cx="30996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endParaRPr/>
          </a:p>
        </p:txBody>
      </p:sp>
      <p:sp>
        <p:nvSpPr>
          <p:cNvPr id="25" name="Google Shape;25;p6"/>
          <p:cNvSpPr txBox="1">
            <a:spLocks noGrp="1"/>
          </p:cNvSpPr>
          <p:nvPr>
            <p:ph type="body" idx="2"/>
          </p:nvPr>
        </p:nvSpPr>
        <p:spPr>
          <a:xfrm>
            <a:off x="4573213" y="1805267"/>
            <a:ext cx="30996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endParaRPr/>
          </a:p>
        </p:txBody>
      </p:sp>
      <p:sp>
        <p:nvSpPr>
          <p:cNvPr id="26" name="Google Shape;26;p6"/>
          <p:cNvSpPr txBox="1">
            <a:spLocks noGrp="1"/>
          </p:cNvSpPr>
          <p:nvPr>
            <p:ph type="sldNum" idx="12"/>
          </p:nvPr>
        </p:nvSpPr>
        <p:spPr>
          <a:xfrm>
            <a:off x="11205833" y="6190791"/>
            <a:ext cx="731600" cy="4224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19005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038800" y="2023317"/>
            <a:ext cx="6614000" cy="2170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8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endParaRPr/>
          </a:p>
        </p:txBody>
      </p:sp>
      <p:sp>
        <p:nvSpPr>
          <p:cNvPr id="13" name="Google Shape;13;p3"/>
          <p:cNvSpPr txBox="1">
            <a:spLocks noGrp="1"/>
          </p:cNvSpPr>
          <p:nvPr>
            <p:ph type="subTitle" idx="1"/>
          </p:nvPr>
        </p:nvSpPr>
        <p:spPr>
          <a:xfrm>
            <a:off x="1038800" y="4323084"/>
            <a:ext cx="6614000" cy="5116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1067"/>
              </a:spcBef>
              <a:spcAft>
                <a:spcPts val="0"/>
              </a:spcAft>
              <a:buSzPts val="3000"/>
              <a:buNone/>
              <a:defRPr sz="4000"/>
            </a:lvl2pPr>
            <a:lvl3pPr lvl="2" rtl="0">
              <a:spcBef>
                <a:spcPts val="1067"/>
              </a:spcBef>
              <a:spcAft>
                <a:spcPts val="0"/>
              </a:spcAft>
              <a:buSzPts val="3000"/>
              <a:buNone/>
              <a:defRPr sz="4000"/>
            </a:lvl3pPr>
            <a:lvl4pPr lvl="3" rtl="0">
              <a:spcBef>
                <a:spcPts val="1067"/>
              </a:spcBef>
              <a:spcAft>
                <a:spcPts val="0"/>
              </a:spcAft>
              <a:buSzPts val="3000"/>
              <a:buNone/>
              <a:defRPr sz="4000"/>
            </a:lvl4pPr>
            <a:lvl5pPr lvl="4" rtl="0">
              <a:spcBef>
                <a:spcPts val="1067"/>
              </a:spcBef>
              <a:spcAft>
                <a:spcPts val="0"/>
              </a:spcAft>
              <a:buSzPts val="3000"/>
              <a:buNone/>
              <a:defRPr sz="4000"/>
            </a:lvl5pPr>
            <a:lvl6pPr lvl="5" rtl="0">
              <a:spcBef>
                <a:spcPts val="1067"/>
              </a:spcBef>
              <a:spcAft>
                <a:spcPts val="0"/>
              </a:spcAft>
              <a:buSzPts val="3000"/>
              <a:buNone/>
              <a:defRPr sz="4000"/>
            </a:lvl6pPr>
            <a:lvl7pPr lvl="6" rtl="0">
              <a:spcBef>
                <a:spcPts val="1067"/>
              </a:spcBef>
              <a:spcAft>
                <a:spcPts val="0"/>
              </a:spcAft>
              <a:buSzPts val="3000"/>
              <a:buNone/>
              <a:defRPr sz="4000"/>
            </a:lvl7pPr>
            <a:lvl8pPr lvl="7" rtl="0">
              <a:spcBef>
                <a:spcPts val="1067"/>
              </a:spcBef>
              <a:spcAft>
                <a:spcPts val="0"/>
              </a:spcAft>
              <a:buSzPts val="3000"/>
              <a:buNone/>
              <a:defRPr sz="4000"/>
            </a:lvl8pPr>
            <a:lvl9pPr lvl="8" rtl="0">
              <a:spcBef>
                <a:spcPts val="1067"/>
              </a:spcBef>
              <a:spcAft>
                <a:spcPts val="1067"/>
              </a:spcAft>
              <a:buSzPts val="3000"/>
              <a:buNone/>
              <a:defRPr sz="4000"/>
            </a:lvl9pPr>
          </a:lstStyle>
          <a:p>
            <a:endParaRPr/>
          </a:p>
        </p:txBody>
      </p:sp>
    </p:spTree>
    <p:extLst>
      <p:ext uri="{BB962C8B-B14F-4D97-AF65-F5344CB8AC3E}">
        <p14:creationId xmlns:p14="http://schemas.microsoft.com/office/powerpoint/2010/main" val="31770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038800" y="1013067"/>
            <a:ext cx="10124400" cy="5284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1038800" y="1703664"/>
            <a:ext cx="6634000" cy="40452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endParaRPr/>
          </a:p>
        </p:txBody>
      </p:sp>
      <p:sp>
        <p:nvSpPr>
          <p:cNvPr id="21" name="Google Shape;21;p5"/>
          <p:cNvSpPr txBox="1">
            <a:spLocks noGrp="1"/>
          </p:cNvSpPr>
          <p:nvPr>
            <p:ph type="sldNum" idx="12"/>
          </p:nvPr>
        </p:nvSpPr>
        <p:spPr>
          <a:xfrm>
            <a:off x="11205833" y="6190791"/>
            <a:ext cx="731600" cy="4224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102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4432-109C-BDDD-0E24-6410C335E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B0FF3E-7DEE-257B-8873-92006BA36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02DD7-1C24-125E-3BC8-D31EA3728363}"/>
              </a:ext>
            </a:extLst>
          </p:cNvPr>
          <p:cNvSpPr>
            <a:spLocks noGrp="1"/>
          </p:cNvSpPr>
          <p:nvPr>
            <p:ph type="dt" sz="half" idx="10"/>
          </p:nvPr>
        </p:nvSpPr>
        <p:spPr/>
        <p:txBody>
          <a:bodyPr/>
          <a:lstStyle/>
          <a:p>
            <a:fld id="{4147B789-AEEF-47CA-8FAB-49F0AF75D628}" type="datetimeFigureOut">
              <a:rPr lang="en-IN" smtClean="0"/>
              <a:t>09-04-2023</a:t>
            </a:fld>
            <a:endParaRPr lang="en-IN"/>
          </a:p>
        </p:txBody>
      </p:sp>
      <p:sp>
        <p:nvSpPr>
          <p:cNvPr id="5" name="Footer Placeholder 4">
            <a:extLst>
              <a:ext uri="{FF2B5EF4-FFF2-40B4-BE49-F238E27FC236}">
                <a16:creationId xmlns:a16="http://schemas.microsoft.com/office/drawing/2014/main" id="{6A1C446F-681C-2EA5-22BB-E80F4B08D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29D1D-A80A-4FD1-23D1-55BF30B66350}"/>
              </a:ext>
            </a:extLst>
          </p:cNvPr>
          <p:cNvSpPr>
            <a:spLocks noGrp="1"/>
          </p:cNvSpPr>
          <p:nvPr>
            <p:ph type="sldNum" sz="quarter" idx="12"/>
          </p:nvPr>
        </p:nvSpPr>
        <p:spPr/>
        <p:txBody>
          <a:bodyPr/>
          <a:lstStyle/>
          <a:p>
            <a:fld id="{0FE8B113-34BF-4B8C-99B9-7CFC896D1AE4}" type="slidenum">
              <a:rPr lang="en-IN" smtClean="0"/>
              <a:t>‹#›</a:t>
            </a:fld>
            <a:endParaRPr lang="en-IN"/>
          </a:p>
        </p:txBody>
      </p:sp>
    </p:spTree>
    <p:extLst>
      <p:ext uri="{BB962C8B-B14F-4D97-AF65-F5344CB8AC3E}">
        <p14:creationId xmlns:p14="http://schemas.microsoft.com/office/powerpoint/2010/main" val="270571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60C2-1DD6-264C-94B0-6099713984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E86828-9BD7-58FC-7F32-921A7DCAD2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3613D1-F8E3-1228-65DD-9374D089F2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9A119F-73C4-4C63-1CFC-9F6D0BB0B77D}"/>
              </a:ext>
            </a:extLst>
          </p:cNvPr>
          <p:cNvSpPr>
            <a:spLocks noGrp="1"/>
          </p:cNvSpPr>
          <p:nvPr>
            <p:ph type="dt" sz="half" idx="10"/>
          </p:nvPr>
        </p:nvSpPr>
        <p:spPr/>
        <p:txBody>
          <a:bodyPr/>
          <a:lstStyle/>
          <a:p>
            <a:fld id="{4147B789-AEEF-47CA-8FAB-49F0AF75D628}" type="datetimeFigureOut">
              <a:rPr lang="en-IN" smtClean="0"/>
              <a:t>09-04-2023</a:t>
            </a:fld>
            <a:endParaRPr lang="en-IN"/>
          </a:p>
        </p:txBody>
      </p:sp>
      <p:sp>
        <p:nvSpPr>
          <p:cNvPr id="6" name="Footer Placeholder 5">
            <a:extLst>
              <a:ext uri="{FF2B5EF4-FFF2-40B4-BE49-F238E27FC236}">
                <a16:creationId xmlns:a16="http://schemas.microsoft.com/office/drawing/2014/main" id="{B60A8C7E-42C7-19DE-4B3A-FD07B6A86E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67E8F5-61A8-ED9E-FBDF-CA08C497C34B}"/>
              </a:ext>
            </a:extLst>
          </p:cNvPr>
          <p:cNvSpPr>
            <a:spLocks noGrp="1"/>
          </p:cNvSpPr>
          <p:nvPr>
            <p:ph type="sldNum" sz="quarter" idx="12"/>
          </p:nvPr>
        </p:nvSpPr>
        <p:spPr/>
        <p:txBody>
          <a:bodyPr/>
          <a:lstStyle/>
          <a:p>
            <a:fld id="{0FE8B113-34BF-4B8C-99B9-7CFC896D1AE4}" type="slidenum">
              <a:rPr lang="en-IN" smtClean="0"/>
              <a:t>‹#›</a:t>
            </a:fld>
            <a:endParaRPr lang="en-IN"/>
          </a:p>
        </p:txBody>
      </p:sp>
    </p:spTree>
    <p:extLst>
      <p:ext uri="{BB962C8B-B14F-4D97-AF65-F5344CB8AC3E}">
        <p14:creationId xmlns:p14="http://schemas.microsoft.com/office/powerpoint/2010/main" val="3176057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017F-E5A8-D0E6-3D9C-A244FD2D2D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3BBC5-4235-3CD0-797B-ED23E3A31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69D844-0D1A-5B6B-180C-F6CAFB4533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37C170-B73C-A13E-F6EC-A3132FE442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BB9B7-189F-1C54-8A68-95DC4B978B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19A484-7E07-EB2E-64F2-59F37DEC69E2}"/>
              </a:ext>
            </a:extLst>
          </p:cNvPr>
          <p:cNvSpPr>
            <a:spLocks noGrp="1"/>
          </p:cNvSpPr>
          <p:nvPr>
            <p:ph type="dt" sz="half" idx="10"/>
          </p:nvPr>
        </p:nvSpPr>
        <p:spPr/>
        <p:txBody>
          <a:bodyPr/>
          <a:lstStyle/>
          <a:p>
            <a:fld id="{4147B789-AEEF-47CA-8FAB-49F0AF75D628}" type="datetimeFigureOut">
              <a:rPr lang="en-IN" smtClean="0"/>
              <a:t>09-04-2023</a:t>
            </a:fld>
            <a:endParaRPr lang="en-IN"/>
          </a:p>
        </p:txBody>
      </p:sp>
      <p:sp>
        <p:nvSpPr>
          <p:cNvPr id="8" name="Footer Placeholder 7">
            <a:extLst>
              <a:ext uri="{FF2B5EF4-FFF2-40B4-BE49-F238E27FC236}">
                <a16:creationId xmlns:a16="http://schemas.microsoft.com/office/drawing/2014/main" id="{07C8E1E2-5FB3-7FA3-11FF-28E1055478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D95D08-FD25-180B-4A50-097F927CBA64}"/>
              </a:ext>
            </a:extLst>
          </p:cNvPr>
          <p:cNvSpPr>
            <a:spLocks noGrp="1"/>
          </p:cNvSpPr>
          <p:nvPr>
            <p:ph type="sldNum" sz="quarter" idx="12"/>
          </p:nvPr>
        </p:nvSpPr>
        <p:spPr/>
        <p:txBody>
          <a:bodyPr/>
          <a:lstStyle/>
          <a:p>
            <a:fld id="{0FE8B113-34BF-4B8C-99B9-7CFC896D1AE4}" type="slidenum">
              <a:rPr lang="en-IN" smtClean="0"/>
              <a:t>‹#›</a:t>
            </a:fld>
            <a:endParaRPr lang="en-IN"/>
          </a:p>
        </p:txBody>
      </p:sp>
    </p:spTree>
    <p:extLst>
      <p:ext uri="{BB962C8B-B14F-4D97-AF65-F5344CB8AC3E}">
        <p14:creationId xmlns:p14="http://schemas.microsoft.com/office/powerpoint/2010/main" val="116689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A863-ACC8-6D99-8ECB-89552B21F2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128DC7-20C3-94E4-6795-EBE4C07031D1}"/>
              </a:ext>
            </a:extLst>
          </p:cNvPr>
          <p:cNvSpPr>
            <a:spLocks noGrp="1"/>
          </p:cNvSpPr>
          <p:nvPr>
            <p:ph type="dt" sz="half" idx="10"/>
          </p:nvPr>
        </p:nvSpPr>
        <p:spPr/>
        <p:txBody>
          <a:bodyPr/>
          <a:lstStyle/>
          <a:p>
            <a:fld id="{4147B789-AEEF-47CA-8FAB-49F0AF75D628}" type="datetimeFigureOut">
              <a:rPr lang="en-IN" smtClean="0"/>
              <a:t>09-04-2023</a:t>
            </a:fld>
            <a:endParaRPr lang="en-IN"/>
          </a:p>
        </p:txBody>
      </p:sp>
      <p:sp>
        <p:nvSpPr>
          <p:cNvPr id="4" name="Footer Placeholder 3">
            <a:extLst>
              <a:ext uri="{FF2B5EF4-FFF2-40B4-BE49-F238E27FC236}">
                <a16:creationId xmlns:a16="http://schemas.microsoft.com/office/drawing/2014/main" id="{67FB424C-1AAE-4263-1634-FB3FAE9C22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82FEEA-4150-C8FA-ACAC-882E2A900463}"/>
              </a:ext>
            </a:extLst>
          </p:cNvPr>
          <p:cNvSpPr>
            <a:spLocks noGrp="1"/>
          </p:cNvSpPr>
          <p:nvPr>
            <p:ph type="sldNum" sz="quarter" idx="12"/>
          </p:nvPr>
        </p:nvSpPr>
        <p:spPr/>
        <p:txBody>
          <a:bodyPr/>
          <a:lstStyle/>
          <a:p>
            <a:fld id="{0FE8B113-34BF-4B8C-99B9-7CFC896D1AE4}" type="slidenum">
              <a:rPr lang="en-IN" smtClean="0"/>
              <a:t>‹#›</a:t>
            </a:fld>
            <a:endParaRPr lang="en-IN"/>
          </a:p>
        </p:txBody>
      </p:sp>
    </p:spTree>
    <p:extLst>
      <p:ext uri="{BB962C8B-B14F-4D97-AF65-F5344CB8AC3E}">
        <p14:creationId xmlns:p14="http://schemas.microsoft.com/office/powerpoint/2010/main" val="273593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3548C-B123-46B6-C5CD-B65199DFC55C}"/>
              </a:ext>
            </a:extLst>
          </p:cNvPr>
          <p:cNvSpPr>
            <a:spLocks noGrp="1"/>
          </p:cNvSpPr>
          <p:nvPr>
            <p:ph type="dt" sz="half" idx="10"/>
          </p:nvPr>
        </p:nvSpPr>
        <p:spPr/>
        <p:txBody>
          <a:bodyPr/>
          <a:lstStyle/>
          <a:p>
            <a:fld id="{4147B789-AEEF-47CA-8FAB-49F0AF75D628}" type="datetimeFigureOut">
              <a:rPr lang="en-IN" smtClean="0"/>
              <a:t>09-04-2023</a:t>
            </a:fld>
            <a:endParaRPr lang="en-IN"/>
          </a:p>
        </p:txBody>
      </p:sp>
      <p:sp>
        <p:nvSpPr>
          <p:cNvPr id="3" name="Footer Placeholder 2">
            <a:extLst>
              <a:ext uri="{FF2B5EF4-FFF2-40B4-BE49-F238E27FC236}">
                <a16:creationId xmlns:a16="http://schemas.microsoft.com/office/drawing/2014/main" id="{28F86E64-79B3-C89F-4CD4-04948ACC19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6B635D-112E-3234-B608-9E42EB9EA340}"/>
              </a:ext>
            </a:extLst>
          </p:cNvPr>
          <p:cNvSpPr>
            <a:spLocks noGrp="1"/>
          </p:cNvSpPr>
          <p:nvPr>
            <p:ph type="sldNum" sz="quarter" idx="12"/>
          </p:nvPr>
        </p:nvSpPr>
        <p:spPr/>
        <p:txBody>
          <a:bodyPr/>
          <a:lstStyle/>
          <a:p>
            <a:fld id="{0FE8B113-34BF-4B8C-99B9-7CFC896D1AE4}" type="slidenum">
              <a:rPr lang="en-IN" smtClean="0"/>
              <a:t>‹#›</a:t>
            </a:fld>
            <a:endParaRPr lang="en-IN"/>
          </a:p>
        </p:txBody>
      </p:sp>
    </p:spTree>
    <p:extLst>
      <p:ext uri="{BB962C8B-B14F-4D97-AF65-F5344CB8AC3E}">
        <p14:creationId xmlns:p14="http://schemas.microsoft.com/office/powerpoint/2010/main" val="168944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851A-79DD-2DDA-8965-A8D2886CB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25BFFA-682D-874E-B39D-16940B149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3336CA-0748-0985-3EC7-8B0C7052A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0E803-B2BA-3658-CC98-005C96168A5A}"/>
              </a:ext>
            </a:extLst>
          </p:cNvPr>
          <p:cNvSpPr>
            <a:spLocks noGrp="1"/>
          </p:cNvSpPr>
          <p:nvPr>
            <p:ph type="dt" sz="half" idx="10"/>
          </p:nvPr>
        </p:nvSpPr>
        <p:spPr/>
        <p:txBody>
          <a:bodyPr/>
          <a:lstStyle/>
          <a:p>
            <a:fld id="{4147B789-AEEF-47CA-8FAB-49F0AF75D628}" type="datetimeFigureOut">
              <a:rPr lang="en-IN" smtClean="0"/>
              <a:t>09-04-2023</a:t>
            </a:fld>
            <a:endParaRPr lang="en-IN"/>
          </a:p>
        </p:txBody>
      </p:sp>
      <p:sp>
        <p:nvSpPr>
          <p:cNvPr id="6" name="Footer Placeholder 5">
            <a:extLst>
              <a:ext uri="{FF2B5EF4-FFF2-40B4-BE49-F238E27FC236}">
                <a16:creationId xmlns:a16="http://schemas.microsoft.com/office/drawing/2014/main" id="{C8FB5D6E-0EC8-270C-7636-9B5C49314E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8F5A08-4FDB-C6E9-0B0A-CACBA4F9673A}"/>
              </a:ext>
            </a:extLst>
          </p:cNvPr>
          <p:cNvSpPr>
            <a:spLocks noGrp="1"/>
          </p:cNvSpPr>
          <p:nvPr>
            <p:ph type="sldNum" sz="quarter" idx="12"/>
          </p:nvPr>
        </p:nvSpPr>
        <p:spPr/>
        <p:txBody>
          <a:bodyPr/>
          <a:lstStyle/>
          <a:p>
            <a:fld id="{0FE8B113-34BF-4B8C-99B9-7CFC896D1AE4}" type="slidenum">
              <a:rPr lang="en-IN" smtClean="0"/>
              <a:t>‹#›</a:t>
            </a:fld>
            <a:endParaRPr lang="en-IN"/>
          </a:p>
        </p:txBody>
      </p:sp>
    </p:spTree>
    <p:extLst>
      <p:ext uri="{BB962C8B-B14F-4D97-AF65-F5344CB8AC3E}">
        <p14:creationId xmlns:p14="http://schemas.microsoft.com/office/powerpoint/2010/main" val="350696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390B-E9EE-9EBE-9E7B-F48F69EB4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CBF3B8-4113-EA5A-BA78-08F82BB72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7A88C4-1D1F-3B5A-8E84-8E8036A5D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A6784-53B8-C40E-2034-430265A7225E}"/>
              </a:ext>
            </a:extLst>
          </p:cNvPr>
          <p:cNvSpPr>
            <a:spLocks noGrp="1"/>
          </p:cNvSpPr>
          <p:nvPr>
            <p:ph type="dt" sz="half" idx="10"/>
          </p:nvPr>
        </p:nvSpPr>
        <p:spPr/>
        <p:txBody>
          <a:bodyPr/>
          <a:lstStyle/>
          <a:p>
            <a:fld id="{4147B789-AEEF-47CA-8FAB-49F0AF75D628}" type="datetimeFigureOut">
              <a:rPr lang="en-IN" smtClean="0"/>
              <a:t>09-04-2023</a:t>
            </a:fld>
            <a:endParaRPr lang="en-IN"/>
          </a:p>
        </p:txBody>
      </p:sp>
      <p:sp>
        <p:nvSpPr>
          <p:cNvPr id="6" name="Footer Placeholder 5">
            <a:extLst>
              <a:ext uri="{FF2B5EF4-FFF2-40B4-BE49-F238E27FC236}">
                <a16:creationId xmlns:a16="http://schemas.microsoft.com/office/drawing/2014/main" id="{E7525C97-20C1-0FCD-626F-3CE3DBBEA6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757466-07DA-8109-EB2D-6B857EAC9FE0}"/>
              </a:ext>
            </a:extLst>
          </p:cNvPr>
          <p:cNvSpPr>
            <a:spLocks noGrp="1"/>
          </p:cNvSpPr>
          <p:nvPr>
            <p:ph type="sldNum" sz="quarter" idx="12"/>
          </p:nvPr>
        </p:nvSpPr>
        <p:spPr/>
        <p:txBody>
          <a:bodyPr/>
          <a:lstStyle/>
          <a:p>
            <a:fld id="{0FE8B113-34BF-4B8C-99B9-7CFC896D1AE4}" type="slidenum">
              <a:rPr lang="en-IN" smtClean="0"/>
              <a:t>‹#›</a:t>
            </a:fld>
            <a:endParaRPr lang="en-IN"/>
          </a:p>
        </p:txBody>
      </p:sp>
    </p:spTree>
    <p:extLst>
      <p:ext uri="{BB962C8B-B14F-4D97-AF65-F5344CB8AC3E}">
        <p14:creationId xmlns:p14="http://schemas.microsoft.com/office/powerpoint/2010/main" val="267212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B9E68-5CD7-F599-924E-4B08E89AC7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1F059B-80F8-E70B-7202-E358DA30F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8C0563-DAF8-107F-29B9-4CCDB35297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7B789-AEEF-47CA-8FAB-49F0AF75D628}" type="datetimeFigureOut">
              <a:rPr lang="en-IN" smtClean="0"/>
              <a:t>09-04-2023</a:t>
            </a:fld>
            <a:endParaRPr lang="en-IN"/>
          </a:p>
        </p:txBody>
      </p:sp>
      <p:sp>
        <p:nvSpPr>
          <p:cNvPr id="5" name="Footer Placeholder 4">
            <a:extLst>
              <a:ext uri="{FF2B5EF4-FFF2-40B4-BE49-F238E27FC236}">
                <a16:creationId xmlns:a16="http://schemas.microsoft.com/office/drawing/2014/main" id="{EB3177BB-4BBD-10EC-FAE1-6E9058DA6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903BA8-5760-0346-875B-8F609BF224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8B113-34BF-4B8C-99B9-7CFC896D1AE4}" type="slidenum">
              <a:rPr lang="en-IN" smtClean="0"/>
              <a:t>‹#›</a:t>
            </a:fld>
            <a:endParaRPr lang="en-IN"/>
          </a:p>
        </p:txBody>
      </p:sp>
    </p:spTree>
    <p:extLst>
      <p:ext uri="{BB962C8B-B14F-4D97-AF65-F5344CB8AC3E}">
        <p14:creationId xmlns:p14="http://schemas.microsoft.com/office/powerpoint/2010/main" val="130445991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D69894-2E7A-603F-7C4F-C006ABFED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F1EDC0-FD0B-F4F4-9F01-FBCEA8EDDB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91026-FFA3-C3F9-8804-1A91ED181E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BBF0A-2B09-40E7-A02D-3F1C47D0B1D4}" type="datetimeFigureOut">
              <a:rPr lang="en-IN" smtClean="0"/>
              <a:t>09-04-2023</a:t>
            </a:fld>
            <a:endParaRPr lang="en-IN"/>
          </a:p>
        </p:txBody>
      </p:sp>
      <p:sp>
        <p:nvSpPr>
          <p:cNvPr id="5" name="Footer Placeholder 4">
            <a:extLst>
              <a:ext uri="{FF2B5EF4-FFF2-40B4-BE49-F238E27FC236}">
                <a16:creationId xmlns:a16="http://schemas.microsoft.com/office/drawing/2014/main" id="{DD7E3718-8006-60F1-02BF-F1E8DD43C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9997E6-43DC-5962-62D4-20A1B6726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9D9B7-B488-461C-9E67-8ADEEEAC1C44}" type="slidenum">
              <a:rPr lang="en-IN" smtClean="0"/>
              <a:t>‹#›</a:t>
            </a:fld>
            <a:endParaRPr lang="en-IN"/>
          </a:p>
        </p:txBody>
      </p:sp>
    </p:spTree>
    <p:extLst>
      <p:ext uri="{BB962C8B-B14F-4D97-AF65-F5344CB8AC3E}">
        <p14:creationId xmlns:p14="http://schemas.microsoft.com/office/powerpoint/2010/main" val="3955501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D6F2-63D2-1436-B346-491B6FBCAA48}"/>
              </a:ext>
            </a:extLst>
          </p:cNvPr>
          <p:cNvSpPr>
            <a:spLocks noGrp="1"/>
          </p:cNvSpPr>
          <p:nvPr>
            <p:ph type="ctrTitle"/>
          </p:nvPr>
        </p:nvSpPr>
        <p:spPr/>
        <p:txBody>
          <a:bodyPr/>
          <a:lstStyle/>
          <a:p>
            <a:r>
              <a:rPr lang="en-IN" sz="9600" dirty="0"/>
              <a:t>Electronics Lab</a:t>
            </a:r>
            <a:br>
              <a:rPr lang="en-IN" sz="1800" dirty="0"/>
            </a:br>
            <a:r>
              <a:rPr lang="en-IN" sz="4800" dirty="0"/>
              <a:t>(</a:t>
            </a:r>
            <a:r>
              <a:rPr lang="en-IN" sz="4800" b="1" dirty="0">
                <a:solidFill>
                  <a:schemeClr val="accent4">
                    <a:lumMod val="75000"/>
                  </a:schemeClr>
                </a:solidFill>
              </a:rPr>
              <a:t>Experiment-4</a:t>
            </a:r>
            <a:r>
              <a:rPr lang="en-IN" sz="4800" dirty="0"/>
              <a:t>)</a:t>
            </a:r>
          </a:p>
        </p:txBody>
      </p:sp>
      <p:sp>
        <p:nvSpPr>
          <p:cNvPr id="3" name="Subtitle 2">
            <a:extLst>
              <a:ext uri="{FF2B5EF4-FFF2-40B4-BE49-F238E27FC236}">
                <a16:creationId xmlns:a16="http://schemas.microsoft.com/office/drawing/2014/main" id="{CD2C0E48-9A15-C97F-B278-AC16BEA95293}"/>
              </a:ext>
            </a:extLst>
          </p:cNvPr>
          <p:cNvSpPr>
            <a:spLocks noGrp="1"/>
          </p:cNvSpPr>
          <p:nvPr>
            <p:ph type="subTitle" idx="1"/>
          </p:nvPr>
        </p:nvSpPr>
        <p:spPr>
          <a:xfrm>
            <a:off x="1524000" y="3741997"/>
            <a:ext cx="9144000" cy="1655762"/>
          </a:xfrm>
        </p:spPr>
        <p:txBody>
          <a:bodyPr>
            <a:normAutofit/>
          </a:bodyPr>
          <a:lstStyle/>
          <a:p>
            <a:r>
              <a:rPr lang="en-IN" sz="2800" dirty="0">
                <a:latin typeface="Bookman Old Style"/>
              </a:rPr>
              <a:t>C. Pranav Vignesh  </a:t>
            </a:r>
            <a:r>
              <a:rPr lang="en-IN" sz="2000" dirty="0">
                <a:latin typeface="Century Schoolbook"/>
              </a:rPr>
              <a:t>Roll no : 21IE10011 </a:t>
            </a:r>
            <a:endParaRPr lang="en-IN" sz="2000" dirty="0">
              <a:latin typeface="Century Schoolbook" panose="02040604050505020304" pitchFamily="18" charset="0"/>
            </a:endParaRPr>
          </a:p>
          <a:p>
            <a:r>
              <a:rPr lang="en-IN" sz="2800" dirty="0">
                <a:latin typeface="Bookman Old Style"/>
              </a:rPr>
              <a:t>P . Manoj Kumar    </a:t>
            </a:r>
            <a:r>
              <a:rPr lang="en-IN" sz="2000" dirty="0">
                <a:latin typeface="Century Schoolbook"/>
              </a:rPr>
              <a:t>Roll no : 21IE10027</a:t>
            </a:r>
          </a:p>
          <a:p>
            <a:r>
              <a:rPr lang="en-IN" sz="3200" dirty="0">
                <a:latin typeface="Bookman Old Style"/>
              </a:rPr>
              <a:t> </a:t>
            </a:r>
            <a:r>
              <a:rPr lang="en-IN" sz="2800" dirty="0" err="1">
                <a:latin typeface="Bookman Old Style"/>
              </a:rPr>
              <a:t>Bibhujit</a:t>
            </a:r>
            <a:r>
              <a:rPr lang="en-IN" sz="2800" dirty="0">
                <a:latin typeface="Bookman Old Style"/>
              </a:rPr>
              <a:t>  Nayak     </a:t>
            </a:r>
            <a:r>
              <a:rPr lang="en-IN" sz="2000" dirty="0">
                <a:latin typeface="Century Schoolbook"/>
              </a:rPr>
              <a:t>Roll no : 21IE10046 </a:t>
            </a:r>
            <a:endParaRPr lang="en-IN" sz="2000" dirty="0">
              <a:latin typeface="Century Schoolbook" panose="02040604050505020304" pitchFamily="18" charset="0"/>
            </a:endParaRPr>
          </a:p>
          <a:p>
            <a:endParaRPr lang="en-IN" dirty="0"/>
          </a:p>
          <a:p>
            <a:endParaRPr lang="en-IN" dirty="0"/>
          </a:p>
        </p:txBody>
      </p:sp>
    </p:spTree>
    <p:extLst>
      <p:ext uri="{BB962C8B-B14F-4D97-AF65-F5344CB8AC3E}">
        <p14:creationId xmlns:p14="http://schemas.microsoft.com/office/powerpoint/2010/main" val="157396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3B9A-7D3F-7E8F-2111-64BB6258B086}"/>
              </a:ext>
            </a:extLst>
          </p:cNvPr>
          <p:cNvSpPr>
            <a:spLocks noGrp="1"/>
          </p:cNvSpPr>
          <p:nvPr>
            <p:ph type="title"/>
          </p:nvPr>
        </p:nvSpPr>
        <p:spPr/>
        <p:txBody>
          <a:bodyPr/>
          <a:lstStyle/>
          <a:p>
            <a:r>
              <a:rPr lang="en-IN" u="sng" dirty="0">
                <a:latin typeface="Bookman Old Style" panose="02050604050505020204" pitchFamily="18" charset="0"/>
              </a:rPr>
              <a:t>Part B : Circuit Diagram</a:t>
            </a:r>
            <a:endParaRPr lang="en-IN" dirty="0"/>
          </a:p>
        </p:txBody>
      </p:sp>
      <p:pic>
        <p:nvPicPr>
          <p:cNvPr id="5" name="Content Placeholder 4">
            <a:extLst>
              <a:ext uri="{FF2B5EF4-FFF2-40B4-BE49-F238E27FC236}">
                <a16:creationId xmlns:a16="http://schemas.microsoft.com/office/drawing/2014/main" id="{7457A448-93BB-9E7D-5807-4C52F31617F1}"/>
              </a:ext>
            </a:extLst>
          </p:cNvPr>
          <p:cNvPicPr>
            <a:picLocks noGrp="1" noChangeAspect="1"/>
          </p:cNvPicPr>
          <p:nvPr>
            <p:ph idx="1"/>
          </p:nvPr>
        </p:nvPicPr>
        <p:blipFill>
          <a:blip r:embed="rId2"/>
          <a:stretch>
            <a:fillRect/>
          </a:stretch>
        </p:blipFill>
        <p:spPr>
          <a:xfrm>
            <a:off x="1008324" y="1577516"/>
            <a:ext cx="5396388" cy="4034000"/>
          </a:xfrm>
        </p:spPr>
      </p:pic>
      <p:pic>
        <p:nvPicPr>
          <p:cNvPr id="7" name="Picture 6">
            <a:extLst>
              <a:ext uri="{FF2B5EF4-FFF2-40B4-BE49-F238E27FC236}">
                <a16:creationId xmlns:a16="http://schemas.microsoft.com/office/drawing/2014/main" id="{4237968C-7E7D-6892-4592-6CD649A24A61}"/>
              </a:ext>
            </a:extLst>
          </p:cNvPr>
          <p:cNvPicPr>
            <a:picLocks noChangeAspect="1"/>
          </p:cNvPicPr>
          <p:nvPr/>
        </p:nvPicPr>
        <p:blipFill>
          <a:blip r:embed="rId3"/>
          <a:stretch>
            <a:fillRect/>
          </a:stretch>
        </p:blipFill>
        <p:spPr>
          <a:xfrm>
            <a:off x="6878392" y="1577516"/>
            <a:ext cx="4001728" cy="4034000"/>
          </a:xfrm>
          <a:prstGeom prst="rect">
            <a:avLst/>
          </a:prstGeom>
        </p:spPr>
      </p:pic>
      <p:sp>
        <p:nvSpPr>
          <p:cNvPr id="8" name="TextBox 7">
            <a:extLst>
              <a:ext uri="{FF2B5EF4-FFF2-40B4-BE49-F238E27FC236}">
                <a16:creationId xmlns:a16="http://schemas.microsoft.com/office/drawing/2014/main" id="{96BCC9B6-EE14-F084-0BD6-5E17A01C8A49}"/>
              </a:ext>
            </a:extLst>
          </p:cNvPr>
          <p:cNvSpPr txBox="1"/>
          <p:nvPr/>
        </p:nvSpPr>
        <p:spPr>
          <a:xfrm>
            <a:off x="1379375" y="5908100"/>
            <a:ext cx="9433249" cy="584775"/>
          </a:xfrm>
          <a:prstGeom prst="rect">
            <a:avLst/>
          </a:prstGeom>
          <a:noFill/>
        </p:spPr>
        <p:txBody>
          <a:bodyPr wrap="square" rtlCol="0">
            <a:spAutoFit/>
          </a:bodyPr>
          <a:lstStyle/>
          <a:p>
            <a:pPr algn="ctr"/>
            <a:r>
              <a:rPr lang="en-IN" sz="1600" dirty="0"/>
              <a:t>Fig-2.1-Circuit Diagram of Cascaded CE-CC amplifier and DC operating point analysis of the circuit </a:t>
            </a:r>
          </a:p>
          <a:p>
            <a:pPr algn="ctr"/>
            <a:endParaRPr lang="en-IN" sz="1600" dirty="0"/>
          </a:p>
        </p:txBody>
      </p:sp>
    </p:spTree>
    <p:extLst>
      <p:ext uri="{BB962C8B-B14F-4D97-AF65-F5344CB8AC3E}">
        <p14:creationId xmlns:p14="http://schemas.microsoft.com/office/powerpoint/2010/main" val="42510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117C-CC66-F9F3-94F2-F9D5DCD8C77B}"/>
              </a:ext>
            </a:extLst>
          </p:cNvPr>
          <p:cNvSpPr>
            <a:spLocks noGrp="1"/>
          </p:cNvSpPr>
          <p:nvPr>
            <p:ph type="title"/>
          </p:nvPr>
        </p:nvSpPr>
        <p:spPr>
          <a:xfrm>
            <a:off x="838199" y="197174"/>
            <a:ext cx="10515600" cy="1325563"/>
          </a:xfrm>
        </p:spPr>
        <p:txBody>
          <a:bodyPr>
            <a:normAutofit/>
          </a:bodyPr>
          <a:lstStyle/>
          <a:p>
            <a:r>
              <a:rPr lang="en-IN" sz="4000" u="sng" dirty="0">
                <a:latin typeface="Bookman Old Style" panose="02050604050505020204" pitchFamily="18" charset="0"/>
              </a:rPr>
              <a:t>Gain Calculation from Transient Analysis</a:t>
            </a:r>
            <a:endParaRPr lang="en-IN" sz="4000"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E018EBE9-4B7E-1483-AE17-04AFB4AD66A8}"/>
                  </a:ext>
                </a:extLst>
              </p:cNvPr>
              <p:cNvGraphicFramePr>
                <a:graphicFrameLocks noGrp="1"/>
              </p:cNvGraphicFramePr>
              <p:nvPr>
                <p:ph idx="1"/>
                <p:extLst>
                  <p:ext uri="{D42A27DB-BD31-4B8C-83A1-F6EECF244321}">
                    <p14:modId xmlns:p14="http://schemas.microsoft.com/office/powerpoint/2010/main" val="151338324"/>
                  </p:ext>
                </p:extLst>
              </p:nvPr>
            </p:nvGraphicFramePr>
            <p:xfrm>
              <a:off x="1067576" y="1743593"/>
              <a:ext cx="10056845" cy="4609323"/>
            </p:xfrm>
            <a:graphic>
              <a:graphicData uri="http://schemas.openxmlformats.org/drawingml/2006/table">
                <a:tbl>
                  <a:tblPr firstRow="1" bandRow="1">
                    <a:tableStyleId>{5940675A-B579-460E-94D1-54222C63F5DA}</a:tableStyleId>
                  </a:tblPr>
                  <a:tblGrid>
                    <a:gridCol w="615822">
                      <a:extLst>
                        <a:ext uri="{9D8B030D-6E8A-4147-A177-3AD203B41FA5}">
                          <a16:colId xmlns:a16="http://schemas.microsoft.com/office/drawing/2014/main" val="3775857024"/>
                        </a:ext>
                      </a:extLst>
                    </a:gridCol>
                    <a:gridCol w="2095967">
                      <a:extLst>
                        <a:ext uri="{9D8B030D-6E8A-4147-A177-3AD203B41FA5}">
                          <a16:colId xmlns:a16="http://schemas.microsoft.com/office/drawing/2014/main" val="1222347751"/>
                        </a:ext>
                      </a:extLst>
                    </a:gridCol>
                    <a:gridCol w="1637117">
                      <a:extLst>
                        <a:ext uri="{9D8B030D-6E8A-4147-A177-3AD203B41FA5}">
                          <a16:colId xmlns:a16="http://schemas.microsoft.com/office/drawing/2014/main" val="1641153571"/>
                        </a:ext>
                      </a:extLst>
                    </a:gridCol>
                    <a:gridCol w="2400474">
                      <a:extLst>
                        <a:ext uri="{9D8B030D-6E8A-4147-A177-3AD203B41FA5}">
                          <a16:colId xmlns:a16="http://schemas.microsoft.com/office/drawing/2014/main" val="291793912"/>
                        </a:ext>
                      </a:extLst>
                    </a:gridCol>
                    <a:gridCol w="3307465">
                      <a:extLst>
                        <a:ext uri="{9D8B030D-6E8A-4147-A177-3AD203B41FA5}">
                          <a16:colId xmlns:a16="http://schemas.microsoft.com/office/drawing/2014/main" val="104974922"/>
                        </a:ext>
                      </a:extLst>
                    </a:gridCol>
                  </a:tblGrid>
                  <a:tr h="876803">
                    <a:tc>
                      <a:txBody>
                        <a:bodyPr/>
                        <a:lstStyle/>
                        <a:p>
                          <a:r>
                            <a:rPr lang="en-IN" sz="2000" b="1" dirty="0"/>
                            <a:t>SL No.</a:t>
                          </a:r>
                        </a:p>
                      </a:txBody>
                      <a:tcPr anchor="ctr"/>
                    </a:tc>
                    <a:tc>
                      <a:txBody>
                        <a:bodyPr/>
                        <a:lstStyle/>
                        <a:p>
                          <a:r>
                            <a:rPr lang="en-IN" sz="2000" b="1" dirty="0"/>
                            <a:t>Frequency (in Hz)</a:t>
                          </a:r>
                        </a:p>
                      </a:txBody>
                      <a:tcPr anchor="ctr"/>
                    </a:tc>
                    <a:tc>
                      <a:txBody>
                        <a:bodyPr/>
                        <a:lstStyle/>
                        <a:p>
                          <a:r>
                            <a:rPr lang="en-IN" sz="2000" b="1"/>
                            <a:t>V</a:t>
                          </a:r>
                          <a:r>
                            <a:rPr lang="en-IN" sz="2000" b="1" baseline="-25000"/>
                            <a:t>out </a:t>
                          </a:r>
                          <a:r>
                            <a:rPr lang="en-IN" sz="2000" b="1" baseline="0"/>
                            <a:t>(in mV)</a:t>
                          </a:r>
                          <a:endParaRPr lang="en-IN" sz="2000" b="1"/>
                        </a:p>
                      </a:txBody>
                      <a:tcPr anchor="ctr"/>
                    </a:tc>
                    <a:tc>
                      <a:txBody>
                        <a:bodyPr/>
                        <a:lstStyle/>
                        <a:p>
                          <a:r>
                            <a:rPr lang="en-IN" sz="2000" b="1" dirty="0"/>
                            <a:t>Gain (in V/V)</a:t>
                          </a:r>
                          <a:r>
                            <a:rPr lang="en-IN" sz="2000" b="1" baseline="0" dirty="0"/>
                            <a:t> </a:t>
                          </a:r>
                          <a14:m>
                            <m:oMath xmlns:m="http://schemas.openxmlformats.org/officeDocument/2006/math">
                              <m:r>
                                <a:rPr lang="en-IN" sz="2000" b="1" i="0" dirty="0" smtClean="0">
                                  <a:latin typeface="Cambria Math" panose="02040503050406030204" pitchFamily="18" charset="0"/>
                                </a:rPr>
                                <m:t>(</m:t>
                              </m:r>
                              <m:f>
                                <m:fPr>
                                  <m:ctrlPr>
                                    <a:rPr lang="en-IN" sz="2000" b="1" i="1" smtClean="0">
                                      <a:latin typeface="Cambria Math" panose="02040503050406030204" pitchFamily="18" charset="0"/>
                                    </a:rPr>
                                  </m:ctrlPr>
                                </m:fPr>
                                <m:num>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𝑽</m:t>
                                      </m:r>
                                    </m:e>
                                    <m:sub>
                                      <m:r>
                                        <a:rPr lang="en-IN" sz="2000" b="1" i="1" smtClean="0">
                                          <a:latin typeface="Cambria Math" panose="02040503050406030204" pitchFamily="18" charset="0"/>
                                        </a:rPr>
                                        <m:t>𝒐𝒖𝒕</m:t>
                                      </m:r>
                                    </m:sub>
                                  </m:sSub>
                                </m:num>
                                <m:den>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𝑽</m:t>
                                      </m:r>
                                    </m:e>
                                    <m:sub>
                                      <m:r>
                                        <a:rPr lang="en-IN" sz="2000" b="1" i="1" smtClean="0">
                                          <a:latin typeface="Cambria Math" panose="02040503050406030204" pitchFamily="18" charset="0"/>
                                        </a:rPr>
                                        <m:t>𝒊𝒏</m:t>
                                      </m:r>
                                    </m:sub>
                                  </m:sSub>
                                </m:den>
                              </m:f>
                              <m:r>
                                <a:rPr lang="en-IN" sz="2000" b="1" i="1" smtClean="0">
                                  <a:latin typeface="Cambria Math" panose="02040503050406030204" pitchFamily="18" charset="0"/>
                                </a:rPr>
                                <m:t>)</m:t>
                              </m:r>
                            </m:oMath>
                          </a14:m>
                          <a:endParaRPr lang="en-IN" sz="2000" b="1" dirty="0"/>
                        </a:p>
                      </a:txBody>
                      <a:tcPr anchor="ctr"/>
                    </a:tc>
                    <a:tc>
                      <a:txBody>
                        <a:bodyPr/>
                        <a:lstStyle/>
                        <a:p>
                          <a:r>
                            <a:rPr lang="en-IN" sz="2000" b="1" dirty="0"/>
                            <a:t>Gain (in</a:t>
                          </a:r>
                          <a:r>
                            <a:rPr lang="en-IN" sz="2000" b="1" baseline="0" dirty="0"/>
                            <a:t> </a:t>
                          </a:r>
                          <a:r>
                            <a:rPr lang="en-IN" sz="2000" b="1" dirty="0"/>
                            <a:t>dB)  </a:t>
                          </a:r>
                          <a14:m>
                            <m:oMath xmlns:m="http://schemas.openxmlformats.org/officeDocument/2006/math">
                              <m:r>
                                <a:rPr lang="en-IN" sz="2000" b="1" i="1" smtClean="0">
                                  <a:latin typeface="Cambria Math" panose="02040503050406030204" pitchFamily="18" charset="0"/>
                                </a:rPr>
                                <m:t>𝟐𝟎</m:t>
                              </m:r>
                              <m:r>
                                <a:rPr lang="en-IN" sz="2000" b="1" i="1" smtClean="0">
                                  <a:latin typeface="Cambria Math" panose="02040503050406030204" pitchFamily="18" charset="0"/>
                                </a:rPr>
                                <m:t>𝒍𝒐𝒈</m:t>
                              </m:r>
                              <m:r>
                                <a:rPr lang="en-IN" sz="2000" b="1" i="1" smtClean="0">
                                  <a:latin typeface="Cambria Math" panose="02040503050406030204" pitchFamily="18" charset="0"/>
                                </a:rPr>
                                <m:t>(</m:t>
                              </m:r>
                              <m:f>
                                <m:fPr>
                                  <m:ctrlPr>
                                    <a:rPr lang="en-IN" sz="2000" b="1" i="1" smtClean="0">
                                      <a:latin typeface="Cambria Math" panose="02040503050406030204" pitchFamily="18" charset="0"/>
                                    </a:rPr>
                                  </m:ctrlPr>
                                </m:fPr>
                                <m:num>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𝑽</m:t>
                                      </m:r>
                                    </m:e>
                                    <m:sub>
                                      <m:r>
                                        <a:rPr lang="en-IN" sz="2000" b="1" i="1" smtClean="0">
                                          <a:latin typeface="Cambria Math" panose="02040503050406030204" pitchFamily="18" charset="0"/>
                                        </a:rPr>
                                        <m:t>𝒐𝒖𝒕</m:t>
                                      </m:r>
                                    </m:sub>
                                  </m:sSub>
                                </m:num>
                                <m:den>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𝑽</m:t>
                                      </m:r>
                                    </m:e>
                                    <m:sub>
                                      <m:r>
                                        <a:rPr lang="en-IN" sz="2000" b="1" i="1" smtClean="0">
                                          <a:latin typeface="Cambria Math" panose="02040503050406030204" pitchFamily="18" charset="0"/>
                                        </a:rPr>
                                        <m:t>𝒊𝒏</m:t>
                                      </m:r>
                                    </m:sub>
                                  </m:sSub>
                                </m:den>
                              </m:f>
                              <m:r>
                                <a:rPr lang="en-IN" sz="2000" b="1" i="1" smtClean="0">
                                  <a:latin typeface="Cambria Math" panose="02040503050406030204" pitchFamily="18" charset="0"/>
                                </a:rPr>
                                <m:t>)</m:t>
                              </m:r>
                            </m:oMath>
                          </a14:m>
                          <a:endParaRPr lang="en-IN" sz="2000" b="1" dirty="0"/>
                        </a:p>
                      </a:txBody>
                      <a:tcPr anchor="ctr"/>
                    </a:tc>
                    <a:extLst>
                      <a:ext uri="{0D108BD9-81ED-4DB2-BD59-A6C34878D82A}">
                        <a16:rowId xmlns:a16="http://schemas.microsoft.com/office/drawing/2014/main" val="4065061220"/>
                      </a:ext>
                    </a:extLst>
                  </a:tr>
                  <a:tr h="373252">
                    <a:tc>
                      <a:txBody>
                        <a:bodyPr/>
                        <a:lstStyle/>
                        <a:p>
                          <a:r>
                            <a:rPr lang="en-IN" dirty="0"/>
                            <a:t>1</a:t>
                          </a:r>
                        </a:p>
                      </a:txBody>
                      <a:tcPr anchor="ctr"/>
                    </a:tc>
                    <a:tc>
                      <a:txBody>
                        <a:bodyPr/>
                        <a:lstStyle/>
                        <a:p>
                          <a:r>
                            <a:rPr lang="en-IN" dirty="0"/>
                            <a:t>100</a:t>
                          </a:r>
                        </a:p>
                      </a:txBody>
                      <a:tcPr anchor="ctr"/>
                    </a:tc>
                    <a:tc>
                      <a:txBody>
                        <a:bodyPr/>
                        <a:lstStyle/>
                        <a:p>
                          <a:r>
                            <a:rPr lang="en-IN"/>
                            <a:t>2.5058062</a:t>
                          </a:r>
                          <a:endParaRPr lang="en-IN" dirty="0"/>
                        </a:p>
                      </a:txBody>
                      <a:tcPr anchor="ctr"/>
                    </a:tc>
                    <a:tc>
                      <a:txBody>
                        <a:bodyPr/>
                        <a:lstStyle/>
                        <a:p>
                          <a:pPr lvl="0">
                            <a:buNone/>
                          </a:pPr>
                          <a:r>
                            <a:rPr lang="en-IN" sz="1800" b="0" i="0" u="none" strike="noStrike" noProof="0">
                              <a:latin typeface="Calibri"/>
                            </a:rPr>
                            <a:t>1.2529031</a:t>
                          </a:r>
                          <a:endParaRPr lang="en-US"/>
                        </a:p>
                      </a:txBody>
                      <a:tcPr anchor="ctr"/>
                    </a:tc>
                    <a:tc>
                      <a:txBody>
                        <a:bodyPr/>
                        <a:lstStyle/>
                        <a:p>
                          <a:pPr lvl="0">
                            <a:buNone/>
                          </a:pPr>
                          <a:r>
                            <a:rPr lang="en-US" sz="1800" b="0" i="0" u="none" strike="noStrike" noProof="0">
                              <a:latin typeface="Calibri"/>
                            </a:rPr>
                            <a:t>1.958349676</a:t>
                          </a:r>
                          <a:endParaRPr lang="en-US"/>
                        </a:p>
                      </a:txBody>
                      <a:tcPr anchor="ctr"/>
                    </a:tc>
                    <a:extLst>
                      <a:ext uri="{0D108BD9-81ED-4DB2-BD59-A6C34878D82A}">
                        <a16:rowId xmlns:a16="http://schemas.microsoft.com/office/drawing/2014/main" val="3453485728"/>
                      </a:ext>
                    </a:extLst>
                  </a:tr>
                  <a:tr h="373252">
                    <a:tc>
                      <a:txBody>
                        <a:bodyPr/>
                        <a:lstStyle/>
                        <a:p>
                          <a:r>
                            <a:rPr lang="en-IN" dirty="0"/>
                            <a:t>2</a:t>
                          </a:r>
                        </a:p>
                      </a:txBody>
                      <a:tcPr anchor="ctr"/>
                    </a:tc>
                    <a:tc>
                      <a:txBody>
                        <a:bodyPr/>
                        <a:lstStyle/>
                        <a:p>
                          <a:r>
                            <a:rPr lang="en-IN" dirty="0"/>
                            <a:t>500</a:t>
                          </a:r>
                        </a:p>
                      </a:txBody>
                      <a:tcPr anchor="ctr"/>
                    </a:tc>
                    <a:tc>
                      <a:txBody>
                        <a:bodyPr/>
                        <a:lstStyle/>
                        <a:p>
                          <a:r>
                            <a:rPr lang="en-IN" dirty="0"/>
                            <a:t>11.082223</a:t>
                          </a:r>
                        </a:p>
                      </a:txBody>
                      <a:tcPr anchor="ctr"/>
                    </a:tc>
                    <a:tc>
                      <a:txBody>
                        <a:bodyPr/>
                        <a:lstStyle/>
                        <a:p>
                          <a:pPr lvl="0">
                            <a:buNone/>
                          </a:pPr>
                          <a:r>
                            <a:rPr lang="en-IN" sz="1800" b="0" i="0" u="none" strike="noStrike" noProof="0">
                              <a:latin typeface="Calibri"/>
                            </a:rPr>
                            <a:t>5.5411115</a:t>
                          </a:r>
                          <a:endParaRPr lang="en-US"/>
                        </a:p>
                      </a:txBody>
                      <a:tcPr anchor="ctr"/>
                    </a:tc>
                    <a:tc>
                      <a:txBody>
                        <a:bodyPr/>
                        <a:lstStyle/>
                        <a:p>
                          <a:pPr lvl="0">
                            <a:buNone/>
                          </a:pPr>
                          <a:r>
                            <a:rPr lang="en-US" sz="1800" b="0" i="0" u="none" strike="noStrike" noProof="0">
                              <a:latin typeface="Calibri"/>
                            </a:rPr>
                            <a:t>14.87193779</a:t>
                          </a:r>
                          <a:endParaRPr lang="en-US"/>
                        </a:p>
                      </a:txBody>
                      <a:tcPr anchor="ctr"/>
                    </a:tc>
                    <a:extLst>
                      <a:ext uri="{0D108BD9-81ED-4DB2-BD59-A6C34878D82A}">
                        <a16:rowId xmlns:a16="http://schemas.microsoft.com/office/drawing/2014/main" val="265683193"/>
                      </a:ext>
                    </a:extLst>
                  </a:tr>
                  <a:tr h="373252">
                    <a:tc>
                      <a:txBody>
                        <a:bodyPr/>
                        <a:lstStyle/>
                        <a:p>
                          <a:r>
                            <a:rPr lang="en-IN" dirty="0"/>
                            <a:t>3</a:t>
                          </a:r>
                        </a:p>
                      </a:txBody>
                      <a:tcPr anchor="ctr"/>
                    </a:tc>
                    <a:tc>
                      <a:txBody>
                        <a:bodyPr/>
                        <a:lstStyle/>
                        <a:p>
                          <a:r>
                            <a:rPr lang="en-IN" dirty="0"/>
                            <a:t>1K</a:t>
                          </a:r>
                        </a:p>
                      </a:txBody>
                      <a:tcPr anchor="ctr"/>
                    </a:tc>
                    <a:tc>
                      <a:txBody>
                        <a:bodyPr/>
                        <a:lstStyle/>
                        <a:p>
                          <a:r>
                            <a:rPr lang="en-IN"/>
                            <a:t>21.949874</a:t>
                          </a:r>
                          <a:endParaRPr lang="en-IN" dirty="0"/>
                        </a:p>
                      </a:txBody>
                      <a:tcPr anchor="ctr"/>
                    </a:tc>
                    <a:tc>
                      <a:txBody>
                        <a:bodyPr/>
                        <a:lstStyle/>
                        <a:p>
                          <a:pPr lvl="0">
                            <a:buNone/>
                          </a:pPr>
                          <a:r>
                            <a:rPr lang="en-IN" sz="1800" b="0" i="0" u="none" strike="noStrike" noProof="0">
                              <a:latin typeface="Calibri"/>
                            </a:rPr>
                            <a:t>10.974937</a:t>
                          </a:r>
                          <a:endParaRPr lang="en-US"/>
                        </a:p>
                      </a:txBody>
                      <a:tcPr anchor="ctr"/>
                    </a:tc>
                    <a:tc>
                      <a:txBody>
                        <a:bodyPr/>
                        <a:lstStyle/>
                        <a:p>
                          <a:pPr lvl="0">
                            <a:buNone/>
                          </a:pPr>
                          <a:r>
                            <a:rPr lang="en-US" sz="1800" b="0" i="0" u="none" strike="noStrike" noProof="0">
                              <a:latin typeface="Calibri"/>
                            </a:rPr>
                            <a:t>20.80804072</a:t>
                          </a:r>
                          <a:endParaRPr lang="en-US"/>
                        </a:p>
                      </a:txBody>
                      <a:tcPr anchor="ctr"/>
                    </a:tc>
                    <a:extLst>
                      <a:ext uri="{0D108BD9-81ED-4DB2-BD59-A6C34878D82A}">
                        <a16:rowId xmlns:a16="http://schemas.microsoft.com/office/drawing/2014/main" val="1668840570"/>
                      </a:ext>
                    </a:extLst>
                  </a:tr>
                  <a:tr h="373252">
                    <a:tc>
                      <a:txBody>
                        <a:bodyPr/>
                        <a:lstStyle/>
                        <a:p>
                          <a:r>
                            <a:rPr lang="en-IN" dirty="0"/>
                            <a:t>4</a:t>
                          </a:r>
                        </a:p>
                      </a:txBody>
                      <a:tcPr anchor="ctr"/>
                    </a:tc>
                    <a:tc>
                      <a:txBody>
                        <a:bodyPr/>
                        <a:lstStyle/>
                        <a:p>
                          <a:r>
                            <a:rPr lang="en-IN" dirty="0"/>
                            <a:t>2K</a:t>
                          </a:r>
                        </a:p>
                      </a:txBody>
                      <a:tcPr anchor="ctr"/>
                    </a:tc>
                    <a:tc>
                      <a:txBody>
                        <a:bodyPr/>
                        <a:lstStyle/>
                        <a:p>
                          <a:r>
                            <a:rPr lang="en-IN"/>
                            <a:t>43.043597</a:t>
                          </a:r>
                          <a:endParaRPr lang="en-IN" dirty="0"/>
                        </a:p>
                      </a:txBody>
                      <a:tcPr anchor="ctr"/>
                    </a:tc>
                    <a:tc>
                      <a:txBody>
                        <a:bodyPr/>
                        <a:lstStyle/>
                        <a:p>
                          <a:pPr lvl="0">
                            <a:buNone/>
                          </a:pPr>
                          <a:r>
                            <a:rPr lang="en-IN" sz="1800" b="0" i="0" u="none" strike="noStrike" noProof="0">
                              <a:latin typeface="Calibri"/>
                            </a:rPr>
                            <a:t>21.5217985</a:t>
                          </a:r>
                          <a:endParaRPr lang="en-US"/>
                        </a:p>
                      </a:txBody>
                      <a:tcPr anchor="ctr"/>
                    </a:tc>
                    <a:tc>
                      <a:txBody>
                        <a:bodyPr/>
                        <a:lstStyle/>
                        <a:p>
                          <a:pPr lvl="0">
                            <a:buNone/>
                          </a:pPr>
                          <a:r>
                            <a:rPr lang="en-IN" sz="1800" b="0" i="0" u="none" strike="noStrike" noProof="0">
                              <a:latin typeface="Calibri"/>
                            </a:rPr>
                            <a:t>26.6575712190588</a:t>
                          </a:r>
                          <a:endParaRPr lang="en-US"/>
                        </a:p>
                      </a:txBody>
                      <a:tcPr anchor="ctr"/>
                    </a:tc>
                    <a:extLst>
                      <a:ext uri="{0D108BD9-81ED-4DB2-BD59-A6C34878D82A}">
                        <a16:rowId xmlns:a16="http://schemas.microsoft.com/office/drawing/2014/main" val="85309306"/>
                      </a:ext>
                    </a:extLst>
                  </a:tr>
                  <a:tr h="373252">
                    <a:tc>
                      <a:txBody>
                        <a:bodyPr/>
                        <a:lstStyle/>
                        <a:p>
                          <a:r>
                            <a:rPr lang="en-IN" dirty="0"/>
                            <a:t>5</a:t>
                          </a:r>
                        </a:p>
                      </a:txBody>
                      <a:tcPr anchor="ctr"/>
                    </a:tc>
                    <a:tc>
                      <a:txBody>
                        <a:bodyPr/>
                        <a:lstStyle/>
                        <a:p>
                          <a:r>
                            <a:rPr lang="en-IN" dirty="0"/>
                            <a:t>5K</a:t>
                          </a:r>
                        </a:p>
                      </a:txBody>
                      <a:tcPr anchor="ctr"/>
                    </a:tc>
                    <a:tc>
                      <a:txBody>
                        <a:bodyPr/>
                        <a:lstStyle/>
                        <a:p>
                          <a:r>
                            <a:rPr lang="en-IN"/>
                            <a:t>96.453824</a:t>
                          </a:r>
                          <a:endParaRPr lang="en-IN" dirty="0"/>
                        </a:p>
                      </a:txBody>
                      <a:tcPr anchor="ctr"/>
                    </a:tc>
                    <a:tc>
                      <a:txBody>
                        <a:bodyPr/>
                        <a:lstStyle/>
                        <a:p>
                          <a:pPr lvl="0">
                            <a:buNone/>
                          </a:pPr>
                          <a:r>
                            <a:rPr lang="en-IN" sz="1800" b="0" i="0" u="none" strike="noStrike" noProof="0">
                              <a:latin typeface="Calibri"/>
                            </a:rPr>
                            <a:t>48.226912</a:t>
                          </a:r>
                          <a:endParaRPr lang="en-US"/>
                        </a:p>
                      </a:txBody>
                      <a:tcPr anchor="ctr"/>
                    </a:tc>
                    <a:tc>
                      <a:txBody>
                        <a:bodyPr/>
                        <a:lstStyle/>
                        <a:p>
                          <a:pPr lvl="0">
                            <a:buNone/>
                          </a:pPr>
                          <a:r>
                            <a:rPr lang="en-IN" sz="1800" b="0" i="0" u="none" strike="noStrike" noProof="0">
                              <a:latin typeface="Calibri"/>
                            </a:rPr>
                            <a:t>33.6657890931774</a:t>
                          </a:r>
                          <a:endParaRPr lang="en-US"/>
                        </a:p>
                      </a:txBody>
                      <a:tcPr anchor="ctr"/>
                    </a:tc>
                    <a:extLst>
                      <a:ext uri="{0D108BD9-81ED-4DB2-BD59-A6C34878D82A}">
                        <a16:rowId xmlns:a16="http://schemas.microsoft.com/office/drawing/2014/main" val="278181256"/>
                      </a:ext>
                    </a:extLst>
                  </a:tr>
                  <a:tr h="373252">
                    <a:tc>
                      <a:txBody>
                        <a:bodyPr/>
                        <a:lstStyle/>
                        <a:p>
                          <a:r>
                            <a:rPr lang="en-IN" dirty="0"/>
                            <a:t>6</a:t>
                          </a:r>
                        </a:p>
                      </a:txBody>
                      <a:tcPr anchor="ctr"/>
                    </a:tc>
                    <a:tc>
                      <a:txBody>
                        <a:bodyPr/>
                        <a:lstStyle/>
                        <a:p>
                          <a:r>
                            <a:rPr lang="en-IN" dirty="0"/>
                            <a:t>10K</a:t>
                          </a:r>
                        </a:p>
                      </a:txBody>
                      <a:tcPr anchor="ctr"/>
                    </a:tc>
                    <a:tc>
                      <a:txBody>
                        <a:bodyPr/>
                        <a:lstStyle/>
                        <a:p>
                          <a:r>
                            <a:rPr lang="en-IN"/>
                            <a:t>148.65081</a:t>
                          </a:r>
                          <a:endParaRPr lang="en-IN" dirty="0"/>
                        </a:p>
                      </a:txBody>
                      <a:tcPr anchor="ctr"/>
                    </a:tc>
                    <a:tc>
                      <a:txBody>
                        <a:bodyPr/>
                        <a:lstStyle/>
                        <a:p>
                          <a:pPr lvl="0">
                            <a:buNone/>
                          </a:pPr>
                          <a:r>
                            <a:rPr lang="en-IN" sz="1800" b="0" i="0" u="none" strike="noStrike" noProof="0">
                              <a:latin typeface="Calibri"/>
                            </a:rPr>
                            <a:t>74.325405</a:t>
                          </a:r>
                          <a:endParaRPr lang="en-US"/>
                        </a:p>
                      </a:txBody>
                      <a:tcPr anchor="ctr"/>
                    </a:tc>
                    <a:tc>
                      <a:txBody>
                        <a:bodyPr/>
                        <a:lstStyle/>
                        <a:p>
                          <a:pPr lvl="0">
                            <a:buNone/>
                          </a:pPr>
                          <a:r>
                            <a:rPr lang="en-IN" sz="1800" b="0" i="0" u="none" strike="noStrike" noProof="0">
                              <a:latin typeface="Calibri"/>
                            </a:rPr>
                            <a:t>37.4227456871825</a:t>
                          </a:r>
                          <a:endParaRPr lang="en-US"/>
                        </a:p>
                      </a:txBody>
                      <a:tcPr anchor="ctr"/>
                    </a:tc>
                    <a:extLst>
                      <a:ext uri="{0D108BD9-81ED-4DB2-BD59-A6C34878D82A}">
                        <a16:rowId xmlns:a16="http://schemas.microsoft.com/office/drawing/2014/main" val="2866682235"/>
                      </a:ext>
                    </a:extLst>
                  </a:tr>
                  <a:tr h="373252">
                    <a:tc>
                      <a:txBody>
                        <a:bodyPr/>
                        <a:lstStyle/>
                        <a:p>
                          <a:r>
                            <a:rPr lang="en-IN" dirty="0"/>
                            <a:t>7</a:t>
                          </a:r>
                        </a:p>
                      </a:txBody>
                      <a:tcPr anchor="ctr"/>
                    </a:tc>
                    <a:tc>
                      <a:txBody>
                        <a:bodyPr/>
                        <a:lstStyle/>
                        <a:p>
                          <a:r>
                            <a:rPr lang="en-IN" dirty="0"/>
                            <a:t>50K</a:t>
                          </a:r>
                        </a:p>
                      </a:txBody>
                      <a:tcPr anchor="ctr"/>
                    </a:tc>
                    <a:tc>
                      <a:txBody>
                        <a:bodyPr/>
                        <a:lstStyle/>
                        <a:p>
                          <a:r>
                            <a:rPr lang="en-IN"/>
                            <a:t>197.97257</a:t>
                          </a:r>
                          <a:endParaRPr lang="en-IN" dirty="0"/>
                        </a:p>
                      </a:txBody>
                      <a:tcPr anchor="ctr"/>
                    </a:tc>
                    <a:tc>
                      <a:txBody>
                        <a:bodyPr/>
                        <a:lstStyle/>
                        <a:p>
                          <a:pPr lvl="0">
                            <a:buNone/>
                          </a:pPr>
                          <a:r>
                            <a:rPr lang="en-IN" sz="1800" b="0" i="0" u="none" strike="noStrike" noProof="0">
                              <a:latin typeface="Calibri"/>
                            </a:rPr>
                            <a:t>98.986285</a:t>
                          </a:r>
                          <a:endParaRPr lang="en-US"/>
                        </a:p>
                      </a:txBody>
                      <a:tcPr anchor="ctr"/>
                    </a:tc>
                    <a:tc>
                      <a:txBody>
                        <a:bodyPr/>
                        <a:lstStyle/>
                        <a:p>
                          <a:pPr lvl="0">
                            <a:buNone/>
                          </a:pPr>
                          <a:r>
                            <a:rPr lang="en-IN" sz="1800" b="0" i="0" u="none" strike="noStrike" noProof="0">
                              <a:latin typeface="Calibri"/>
                            </a:rPr>
                            <a:t>39.9115005058015</a:t>
                          </a:r>
                          <a:endParaRPr lang="en-US"/>
                        </a:p>
                      </a:txBody>
                      <a:tcPr anchor="ctr"/>
                    </a:tc>
                    <a:extLst>
                      <a:ext uri="{0D108BD9-81ED-4DB2-BD59-A6C34878D82A}">
                        <a16:rowId xmlns:a16="http://schemas.microsoft.com/office/drawing/2014/main" val="1070955251"/>
                      </a:ext>
                    </a:extLst>
                  </a:tr>
                  <a:tr h="373252">
                    <a:tc>
                      <a:txBody>
                        <a:bodyPr/>
                        <a:lstStyle/>
                        <a:p>
                          <a:r>
                            <a:rPr lang="en-IN" dirty="0"/>
                            <a:t>8</a:t>
                          </a:r>
                        </a:p>
                      </a:txBody>
                      <a:tcPr anchor="ctr"/>
                    </a:tc>
                    <a:tc>
                      <a:txBody>
                        <a:bodyPr/>
                        <a:lstStyle/>
                        <a:p>
                          <a:r>
                            <a:rPr lang="en-IN" dirty="0"/>
                            <a:t>100K</a:t>
                          </a:r>
                        </a:p>
                      </a:txBody>
                      <a:tcPr anchor="ctr"/>
                    </a:tc>
                    <a:tc>
                      <a:txBody>
                        <a:bodyPr/>
                        <a:lstStyle/>
                        <a:p>
                          <a:r>
                            <a:rPr lang="en-IN"/>
                            <a:t>198.43488</a:t>
                          </a:r>
                          <a:endParaRPr lang="en-IN" dirty="0"/>
                        </a:p>
                      </a:txBody>
                      <a:tcPr anchor="ctr"/>
                    </a:tc>
                    <a:tc>
                      <a:txBody>
                        <a:bodyPr/>
                        <a:lstStyle/>
                        <a:p>
                          <a:pPr lvl="0">
                            <a:buNone/>
                          </a:pPr>
                          <a:r>
                            <a:rPr lang="en-IN" sz="1800" b="0" i="0" u="none" strike="noStrike" noProof="0">
                              <a:latin typeface="Calibri"/>
                            </a:rPr>
                            <a:t>99.217445</a:t>
                          </a:r>
                          <a:endParaRPr lang="en-US"/>
                        </a:p>
                      </a:txBody>
                      <a:tcPr anchor="ctr"/>
                    </a:tc>
                    <a:tc>
                      <a:txBody>
                        <a:bodyPr/>
                        <a:lstStyle/>
                        <a:p>
                          <a:pPr lvl="0">
                            <a:buNone/>
                          </a:pPr>
                          <a:r>
                            <a:rPr lang="en-IN" sz="1800" b="0" i="0" u="none" strike="noStrike" noProof="0">
                              <a:latin typeface="Calibri"/>
                            </a:rPr>
                            <a:t>39.9317607820242</a:t>
                          </a:r>
                          <a:endParaRPr lang="en-US"/>
                        </a:p>
                      </a:txBody>
                      <a:tcPr anchor="ctr"/>
                    </a:tc>
                    <a:extLst>
                      <a:ext uri="{0D108BD9-81ED-4DB2-BD59-A6C34878D82A}">
                        <a16:rowId xmlns:a16="http://schemas.microsoft.com/office/drawing/2014/main" val="3123803687"/>
                      </a:ext>
                    </a:extLst>
                  </a:tr>
                  <a:tr h="373252">
                    <a:tc>
                      <a:txBody>
                        <a:bodyPr/>
                        <a:lstStyle/>
                        <a:p>
                          <a:r>
                            <a:rPr lang="en-IN" dirty="0"/>
                            <a:t>9</a:t>
                          </a:r>
                        </a:p>
                      </a:txBody>
                      <a:tcPr anchor="ctr"/>
                    </a:tc>
                    <a:tc>
                      <a:txBody>
                        <a:bodyPr/>
                        <a:lstStyle/>
                        <a:p>
                          <a:r>
                            <a:rPr lang="en-IN" dirty="0"/>
                            <a:t>500K</a:t>
                          </a:r>
                        </a:p>
                      </a:txBody>
                      <a:tcPr anchor="ctr"/>
                    </a:tc>
                    <a:tc>
                      <a:txBody>
                        <a:bodyPr/>
                        <a:lstStyle/>
                        <a:p>
                          <a:r>
                            <a:rPr lang="en-IN"/>
                            <a:t>198.20906</a:t>
                          </a:r>
                          <a:endParaRPr lang="en-IN" dirty="0"/>
                        </a:p>
                      </a:txBody>
                      <a:tcPr anchor="ctr"/>
                    </a:tc>
                    <a:tc>
                      <a:txBody>
                        <a:bodyPr/>
                        <a:lstStyle/>
                        <a:p>
                          <a:pPr lvl="0">
                            <a:buNone/>
                          </a:pPr>
                          <a:r>
                            <a:rPr lang="en-IN" sz="1800" b="0" i="0" u="none" strike="noStrike" noProof="0">
                              <a:latin typeface="Calibri"/>
                            </a:rPr>
                            <a:t>99.10453</a:t>
                          </a:r>
                          <a:endParaRPr lang="en-US"/>
                        </a:p>
                      </a:txBody>
                      <a:tcPr anchor="ctr"/>
                    </a:tc>
                    <a:tc>
                      <a:txBody>
                        <a:bodyPr/>
                        <a:lstStyle/>
                        <a:p>
                          <a:pPr lvl="0">
                            <a:buNone/>
                          </a:pPr>
                          <a:r>
                            <a:rPr lang="en-IN" sz="1800" b="0" i="0" u="none" strike="noStrike" noProof="0">
                              <a:latin typeface="Calibri"/>
                            </a:rPr>
                            <a:t>39.9218701248294</a:t>
                          </a:r>
                          <a:endParaRPr lang="en-US"/>
                        </a:p>
                      </a:txBody>
                      <a:tcPr anchor="ctr"/>
                    </a:tc>
                    <a:extLst>
                      <a:ext uri="{0D108BD9-81ED-4DB2-BD59-A6C34878D82A}">
                        <a16:rowId xmlns:a16="http://schemas.microsoft.com/office/drawing/2014/main" val="4258759554"/>
                      </a:ext>
                    </a:extLst>
                  </a:tr>
                  <a:tr h="373252">
                    <a:tc>
                      <a:txBody>
                        <a:bodyPr/>
                        <a:lstStyle/>
                        <a:p>
                          <a:r>
                            <a:rPr lang="en-IN" dirty="0"/>
                            <a:t>10</a:t>
                          </a:r>
                        </a:p>
                      </a:txBody>
                      <a:tcPr anchor="ctr"/>
                    </a:tc>
                    <a:tc>
                      <a:txBody>
                        <a:bodyPr/>
                        <a:lstStyle/>
                        <a:p>
                          <a:r>
                            <a:rPr lang="en-IN" dirty="0"/>
                            <a:t>1M</a:t>
                          </a:r>
                        </a:p>
                      </a:txBody>
                      <a:tcPr anchor="ctr"/>
                    </a:tc>
                    <a:tc>
                      <a:txBody>
                        <a:bodyPr/>
                        <a:lstStyle/>
                        <a:p>
                          <a:r>
                            <a:rPr lang="en-IN" dirty="0"/>
                            <a:t>197.08285</a:t>
                          </a:r>
                        </a:p>
                      </a:txBody>
                      <a:tcPr anchor="ctr"/>
                    </a:tc>
                    <a:tc>
                      <a:txBody>
                        <a:bodyPr/>
                        <a:lstStyle/>
                        <a:p>
                          <a:pPr lvl="0">
                            <a:buNone/>
                          </a:pPr>
                          <a:r>
                            <a:rPr lang="en-IN" sz="1800" b="0" i="0" u="none" strike="noStrike" noProof="0">
                              <a:latin typeface="Calibri"/>
                            </a:rPr>
                            <a:t>98.541425</a:t>
                          </a:r>
                          <a:endParaRPr lang="en-US"/>
                        </a:p>
                      </a:txBody>
                      <a:tcPr anchor="ctr"/>
                    </a:tc>
                    <a:tc>
                      <a:txBody>
                        <a:bodyPr/>
                        <a:lstStyle/>
                        <a:p>
                          <a:pPr lvl="0">
                            <a:buNone/>
                          </a:pPr>
                          <a:r>
                            <a:rPr lang="en-US" sz="1800" b="0" i="0" u="none" strike="noStrike" noProof="0" dirty="0">
                              <a:latin typeface="Calibri"/>
                            </a:rPr>
                            <a:t>39.87237677</a:t>
                          </a:r>
                          <a:endParaRPr lang="en-US" dirty="0"/>
                        </a:p>
                      </a:txBody>
                      <a:tcPr anchor="ctr"/>
                    </a:tc>
                    <a:extLst>
                      <a:ext uri="{0D108BD9-81ED-4DB2-BD59-A6C34878D82A}">
                        <a16:rowId xmlns:a16="http://schemas.microsoft.com/office/drawing/2014/main" val="3829907659"/>
                      </a:ext>
                    </a:extLst>
                  </a:tr>
                </a:tbl>
              </a:graphicData>
            </a:graphic>
          </p:graphicFrame>
        </mc:Choice>
        <mc:Fallback xmlns="">
          <p:graphicFrame>
            <p:nvGraphicFramePr>
              <p:cNvPr id="4" name="Table 4">
                <a:extLst>
                  <a:ext uri="{FF2B5EF4-FFF2-40B4-BE49-F238E27FC236}">
                    <a16:creationId xmlns:a16="http://schemas.microsoft.com/office/drawing/2014/main" id="{E018EBE9-4B7E-1483-AE17-04AFB4AD66A8}"/>
                  </a:ext>
                </a:extLst>
              </p:cNvPr>
              <p:cNvGraphicFramePr>
                <a:graphicFrameLocks noGrp="1"/>
              </p:cNvGraphicFramePr>
              <p:nvPr>
                <p:ph idx="1"/>
                <p:extLst>
                  <p:ext uri="{D42A27DB-BD31-4B8C-83A1-F6EECF244321}">
                    <p14:modId xmlns:p14="http://schemas.microsoft.com/office/powerpoint/2010/main" val="151338324"/>
                  </p:ext>
                </p:extLst>
              </p:nvPr>
            </p:nvGraphicFramePr>
            <p:xfrm>
              <a:off x="1067576" y="1743593"/>
              <a:ext cx="10056845" cy="4609323"/>
            </p:xfrm>
            <a:graphic>
              <a:graphicData uri="http://schemas.openxmlformats.org/drawingml/2006/table">
                <a:tbl>
                  <a:tblPr firstRow="1" bandRow="1">
                    <a:tableStyleId>{5940675A-B579-460E-94D1-54222C63F5DA}</a:tableStyleId>
                  </a:tblPr>
                  <a:tblGrid>
                    <a:gridCol w="615822">
                      <a:extLst>
                        <a:ext uri="{9D8B030D-6E8A-4147-A177-3AD203B41FA5}">
                          <a16:colId xmlns:a16="http://schemas.microsoft.com/office/drawing/2014/main" val="3775857024"/>
                        </a:ext>
                      </a:extLst>
                    </a:gridCol>
                    <a:gridCol w="2095967">
                      <a:extLst>
                        <a:ext uri="{9D8B030D-6E8A-4147-A177-3AD203B41FA5}">
                          <a16:colId xmlns:a16="http://schemas.microsoft.com/office/drawing/2014/main" val="1222347751"/>
                        </a:ext>
                      </a:extLst>
                    </a:gridCol>
                    <a:gridCol w="1637117">
                      <a:extLst>
                        <a:ext uri="{9D8B030D-6E8A-4147-A177-3AD203B41FA5}">
                          <a16:colId xmlns:a16="http://schemas.microsoft.com/office/drawing/2014/main" val="1641153571"/>
                        </a:ext>
                      </a:extLst>
                    </a:gridCol>
                    <a:gridCol w="2400474">
                      <a:extLst>
                        <a:ext uri="{9D8B030D-6E8A-4147-A177-3AD203B41FA5}">
                          <a16:colId xmlns:a16="http://schemas.microsoft.com/office/drawing/2014/main" val="291793912"/>
                        </a:ext>
                      </a:extLst>
                    </a:gridCol>
                    <a:gridCol w="3307465">
                      <a:extLst>
                        <a:ext uri="{9D8B030D-6E8A-4147-A177-3AD203B41FA5}">
                          <a16:colId xmlns:a16="http://schemas.microsoft.com/office/drawing/2014/main" val="104974922"/>
                        </a:ext>
                      </a:extLst>
                    </a:gridCol>
                  </a:tblGrid>
                  <a:tr h="876803">
                    <a:tc>
                      <a:txBody>
                        <a:bodyPr/>
                        <a:lstStyle/>
                        <a:p>
                          <a:r>
                            <a:rPr lang="en-IN" sz="2000" b="1"/>
                            <a:t>SL No.</a:t>
                          </a:r>
                        </a:p>
                      </a:txBody>
                      <a:tcPr anchor="ctr"/>
                    </a:tc>
                    <a:tc>
                      <a:txBody>
                        <a:bodyPr/>
                        <a:lstStyle/>
                        <a:p>
                          <a:r>
                            <a:rPr lang="en-IN" sz="2000" b="1"/>
                            <a:t>Frequency (in Hz)</a:t>
                          </a:r>
                        </a:p>
                      </a:txBody>
                      <a:tcPr anchor="ctr"/>
                    </a:tc>
                    <a:tc>
                      <a:txBody>
                        <a:bodyPr/>
                        <a:lstStyle/>
                        <a:p>
                          <a:r>
                            <a:rPr lang="en-IN" sz="2000" b="1"/>
                            <a:t>V</a:t>
                          </a:r>
                          <a:r>
                            <a:rPr lang="en-IN" sz="2000" b="1" baseline="-25000"/>
                            <a:t>out </a:t>
                          </a:r>
                          <a:r>
                            <a:rPr lang="en-IN" sz="2000" b="1" baseline="0"/>
                            <a:t>(in mV)</a:t>
                          </a:r>
                          <a:endParaRPr lang="en-IN" sz="2000" b="1"/>
                        </a:p>
                      </a:txBody>
                      <a:tcPr anchor="ctr"/>
                    </a:tc>
                    <a:tc>
                      <a:txBody>
                        <a:bodyPr/>
                        <a:lstStyle/>
                        <a:p>
                          <a:endParaRPr lang="en-US"/>
                        </a:p>
                      </a:txBody>
                      <a:tcPr anchor="ctr">
                        <a:blipFill>
                          <a:blip r:embed="rId2"/>
                          <a:stretch>
                            <a:fillRect l="-181934" t="-1389" r="-138677" b="-436111"/>
                          </a:stretch>
                        </a:blipFill>
                      </a:tcPr>
                    </a:tc>
                    <a:tc>
                      <a:txBody>
                        <a:bodyPr/>
                        <a:lstStyle/>
                        <a:p>
                          <a:endParaRPr lang="en-US"/>
                        </a:p>
                      </a:txBody>
                      <a:tcPr anchor="ctr">
                        <a:blipFill>
                          <a:blip r:embed="rId2"/>
                          <a:stretch>
                            <a:fillRect l="-204052" t="-1389" r="-368" b="-436111"/>
                          </a:stretch>
                        </a:blipFill>
                      </a:tcPr>
                    </a:tc>
                    <a:extLst>
                      <a:ext uri="{0D108BD9-81ED-4DB2-BD59-A6C34878D82A}">
                        <a16:rowId xmlns:a16="http://schemas.microsoft.com/office/drawing/2014/main" val="4065061220"/>
                      </a:ext>
                    </a:extLst>
                  </a:tr>
                  <a:tr h="373252">
                    <a:tc>
                      <a:txBody>
                        <a:bodyPr/>
                        <a:lstStyle/>
                        <a:p>
                          <a:r>
                            <a:rPr lang="en-IN"/>
                            <a:t>1</a:t>
                          </a:r>
                        </a:p>
                      </a:txBody>
                      <a:tcPr anchor="ctr"/>
                    </a:tc>
                    <a:tc>
                      <a:txBody>
                        <a:bodyPr/>
                        <a:lstStyle/>
                        <a:p>
                          <a:r>
                            <a:rPr lang="en-IN"/>
                            <a:t>100</a:t>
                          </a:r>
                        </a:p>
                      </a:txBody>
                      <a:tcPr anchor="ctr"/>
                    </a:tc>
                    <a:tc>
                      <a:txBody>
                        <a:bodyPr/>
                        <a:lstStyle/>
                        <a:p>
                          <a:r>
                            <a:rPr lang="en-IN"/>
                            <a:t>2.5058062</a:t>
                          </a:r>
                        </a:p>
                      </a:txBody>
                      <a:tcPr anchor="ctr"/>
                    </a:tc>
                    <a:tc>
                      <a:txBody>
                        <a:bodyPr/>
                        <a:lstStyle/>
                        <a:p>
                          <a:pPr lvl="0">
                            <a:buNone/>
                          </a:pPr>
                          <a:r>
                            <a:rPr lang="en-IN" sz="1800" b="0" i="0" u="none" strike="noStrike" noProof="0">
                              <a:latin typeface="Calibri"/>
                            </a:rPr>
                            <a:t>1.2529031</a:t>
                          </a:r>
                          <a:endParaRPr lang="en-US"/>
                        </a:p>
                      </a:txBody>
                      <a:tcPr anchor="ctr"/>
                    </a:tc>
                    <a:tc>
                      <a:txBody>
                        <a:bodyPr/>
                        <a:lstStyle/>
                        <a:p>
                          <a:pPr lvl="0">
                            <a:buNone/>
                          </a:pPr>
                          <a:r>
                            <a:rPr lang="en-US" sz="1800" b="0" i="0" u="none" strike="noStrike" noProof="0">
                              <a:latin typeface="Calibri"/>
                            </a:rPr>
                            <a:t>1.958349676</a:t>
                          </a:r>
                          <a:endParaRPr lang="en-US"/>
                        </a:p>
                      </a:txBody>
                      <a:tcPr anchor="ctr"/>
                    </a:tc>
                    <a:extLst>
                      <a:ext uri="{0D108BD9-81ED-4DB2-BD59-A6C34878D82A}">
                        <a16:rowId xmlns:a16="http://schemas.microsoft.com/office/drawing/2014/main" val="3453485728"/>
                      </a:ext>
                    </a:extLst>
                  </a:tr>
                  <a:tr h="373252">
                    <a:tc>
                      <a:txBody>
                        <a:bodyPr/>
                        <a:lstStyle/>
                        <a:p>
                          <a:r>
                            <a:rPr lang="en-IN"/>
                            <a:t>2</a:t>
                          </a:r>
                        </a:p>
                      </a:txBody>
                      <a:tcPr anchor="ctr"/>
                    </a:tc>
                    <a:tc>
                      <a:txBody>
                        <a:bodyPr/>
                        <a:lstStyle/>
                        <a:p>
                          <a:r>
                            <a:rPr lang="en-IN"/>
                            <a:t>500</a:t>
                          </a:r>
                        </a:p>
                      </a:txBody>
                      <a:tcPr anchor="ctr"/>
                    </a:tc>
                    <a:tc>
                      <a:txBody>
                        <a:bodyPr/>
                        <a:lstStyle/>
                        <a:p>
                          <a:r>
                            <a:rPr lang="en-IN"/>
                            <a:t>11.082223</a:t>
                          </a:r>
                        </a:p>
                      </a:txBody>
                      <a:tcPr anchor="ctr"/>
                    </a:tc>
                    <a:tc>
                      <a:txBody>
                        <a:bodyPr/>
                        <a:lstStyle/>
                        <a:p>
                          <a:pPr lvl="0">
                            <a:buNone/>
                          </a:pPr>
                          <a:r>
                            <a:rPr lang="en-IN" sz="1800" b="0" i="0" u="none" strike="noStrike" noProof="0">
                              <a:latin typeface="Calibri"/>
                            </a:rPr>
                            <a:t>5.5411115</a:t>
                          </a:r>
                          <a:endParaRPr lang="en-US"/>
                        </a:p>
                      </a:txBody>
                      <a:tcPr anchor="ctr"/>
                    </a:tc>
                    <a:tc>
                      <a:txBody>
                        <a:bodyPr/>
                        <a:lstStyle/>
                        <a:p>
                          <a:pPr lvl="0">
                            <a:buNone/>
                          </a:pPr>
                          <a:r>
                            <a:rPr lang="en-US" sz="1800" b="0" i="0" u="none" strike="noStrike" noProof="0">
                              <a:latin typeface="Calibri"/>
                            </a:rPr>
                            <a:t>14.87193779</a:t>
                          </a:r>
                          <a:endParaRPr lang="en-US"/>
                        </a:p>
                      </a:txBody>
                      <a:tcPr anchor="ctr"/>
                    </a:tc>
                    <a:extLst>
                      <a:ext uri="{0D108BD9-81ED-4DB2-BD59-A6C34878D82A}">
                        <a16:rowId xmlns:a16="http://schemas.microsoft.com/office/drawing/2014/main" val="265683193"/>
                      </a:ext>
                    </a:extLst>
                  </a:tr>
                  <a:tr h="373252">
                    <a:tc>
                      <a:txBody>
                        <a:bodyPr/>
                        <a:lstStyle/>
                        <a:p>
                          <a:r>
                            <a:rPr lang="en-IN"/>
                            <a:t>3</a:t>
                          </a:r>
                        </a:p>
                      </a:txBody>
                      <a:tcPr anchor="ctr"/>
                    </a:tc>
                    <a:tc>
                      <a:txBody>
                        <a:bodyPr/>
                        <a:lstStyle/>
                        <a:p>
                          <a:r>
                            <a:rPr lang="en-IN"/>
                            <a:t>1K</a:t>
                          </a:r>
                        </a:p>
                      </a:txBody>
                      <a:tcPr anchor="ctr"/>
                    </a:tc>
                    <a:tc>
                      <a:txBody>
                        <a:bodyPr/>
                        <a:lstStyle/>
                        <a:p>
                          <a:r>
                            <a:rPr lang="en-IN"/>
                            <a:t>21.949874</a:t>
                          </a:r>
                        </a:p>
                      </a:txBody>
                      <a:tcPr anchor="ctr"/>
                    </a:tc>
                    <a:tc>
                      <a:txBody>
                        <a:bodyPr/>
                        <a:lstStyle/>
                        <a:p>
                          <a:pPr lvl="0">
                            <a:buNone/>
                          </a:pPr>
                          <a:r>
                            <a:rPr lang="en-IN" sz="1800" b="0" i="0" u="none" strike="noStrike" noProof="0">
                              <a:latin typeface="Calibri"/>
                            </a:rPr>
                            <a:t>10.974937</a:t>
                          </a:r>
                          <a:endParaRPr lang="en-US"/>
                        </a:p>
                      </a:txBody>
                      <a:tcPr anchor="ctr"/>
                    </a:tc>
                    <a:tc>
                      <a:txBody>
                        <a:bodyPr/>
                        <a:lstStyle/>
                        <a:p>
                          <a:pPr lvl="0">
                            <a:buNone/>
                          </a:pPr>
                          <a:r>
                            <a:rPr lang="en-US" sz="1800" b="0" i="0" u="none" strike="noStrike" noProof="0">
                              <a:latin typeface="Calibri"/>
                            </a:rPr>
                            <a:t>20.80804072</a:t>
                          </a:r>
                          <a:endParaRPr lang="en-US"/>
                        </a:p>
                      </a:txBody>
                      <a:tcPr anchor="ctr"/>
                    </a:tc>
                    <a:extLst>
                      <a:ext uri="{0D108BD9-81ED-4DB2-BD59-A6C34878D82A}">
                        <a16:rowId xmlns:a16="http://schemas.microsoft.com/office/drawing/2014/main" val="1668840570"/>
                      </a:ext>
                    </a:extLst>
                  </a:tr>
                  <a:tr h="373252">
                    <a:tc>
                      <a:txBody>
                        <a:bodyPr/>
                        <a:lstStyle/>
                        <a:p>
                          <a:r>
                            <a:rPr lang="en-IN"/>
                            <a:t>4</a:t>
                          </a:r>
                        </a:p>
                      </a:txBody>
                      <a:tcPr anchor="ctr"/>
                    </a:tc>
                    <a:tc>
                      <a:txBody>
                        <a:bodyPr/>
                        <a:lstStyle/>
                        <a:p>
                          <a:r>
                            <a:rPr lang="en-IN"/>
                            <a:t>2K</a:t>
                          </a:r>
                        </a:p>
                      </a:txBody>
                      <a:tcPr anchor="ctr"/>
                    </a:tc>
                    <a:tc>
                      <a:txBody>
                        <a:bodyPr/>
                        <a:lstStyle/>
                        <a:p>
                          <a:r>
                            <a:rPr lang="en-IN"/>
                            <a:t>43.043597</a:t>
                          </a:r>
                        </a:p>
                      </a:txBody>
                      <a:tcPr anchor="ctr"/>
                    </a:tc>
                    <a:tc>
                      <a:txBody>
                        <a:bodyPr/>
                        <a:lstStyle/>
                        <a:p>
                          <a:pPr lvl="0">
                            <a:buNone/>
                          </a:pPr>
                          <a:r>
                            <a:rPr lang="en-IN" sz="1800" b="0" i="0" u="none" strike="noStrike" noProof="0">
                              <a:latin typeface="Calibri"/>
                            </a:rPr>
                            <a:t>21.5217985</a:t>
                          </a:r>
                          <a:endParaRPr lang="en-US"/>
                        </a:p>
                      </a:txBody>
                      <a:tcPr anchor="ctr"/>
                    </a:tc>
                    <a:tc>
                      <a:txBody>
                        <a:bodyPr/>
                        <a:lstStyle/>
                        <a:p>
                          <a:pPr lvl="0">
                            <a:buNone/>
                          </a:pPr>
                          <a:r>
                            <a:rPr lang="en-IN" sz="1800" b="0" i="0" u="none" strike="noStrike" noProof="0">
                              <a:latin typeface="Calibri"/>
                            </a:rPr>
                            <a:t>26.6575712190588</a:t>
                          </a:r>
                          <a:endParaRPr lang="en-US"/>
                        </a:p>
                      </a:txBody>
                      <a:tcPr anchor="ctr"/>
                    </a:tc>
                    <a:extLst>
                      <a:ext uri="{0D108BD9-81ED-4DB2-BD59-A6C34878D82A}">
                        <a16:rowId xmlns:a16="http://schemas.microsoft.com/office/drawing/2014/main" val="85309306"/>
                      </a:ext>
                    </a:extLst>
                  </a:tr>
                  <a:tr h="373252">
                    <a:tc>
                      <a:txBody>
                        <a:bodyPr/>
                        <a:lstStyle/>
                        <a:p>
                          <a:r>
                            <a:rPr lang="en-IN"/>
                            <a:t>5</a:t>
                          </a:r>
                        </a:p>
                      </a:txBody>
                      <a:tcPr anchor="ctr"/>
                    </a:tc>
                    <a:tc>
                      <a:txBody>
                        <a:bodyPr/>
                        <a:lstStyle/>
                        <a:p>
                          <a:r>
                            <a:rPr lang="en-IN"/>
                            <a:t>5K</a:t>
                          </a:r>
                        </a:p>
                      </a:txBody>
                      <a:tcPr anchor="ctr"/>
                    </a:tc>
                    <a:tc>
                      <a:txBody>
                        <a:bodyPr/>
                        <a:lstStyle/>
                        <a:p>
                          <a:r>
                            <a:rPr lang="en-IN"/>
                            <a:t>96.453824</a:t>
                          </a:r>
                        </a:p>
                      </a:txBody>
                      <a:tcPr anchor="ctr"/>
                    </a:tc>
                    <a:tc>
                      <a:txBody>
                        <a:bodyPr/>
                        <a:lstStyle/>
                        <a:p>
                          <a:pPr lvl="0">
                            <a:buNone/>
                          </a:pPr>
                          <a:r>
                            <a:rPr lang="en-IN" sz="1800" b="0" i="0" u="none" strike="noStrike" noProof="0">
                              <a:latin typeface="Calibri"/>
                            </a:rPr>
                            <a:t>48.226912</a:t>
                          </a:r>
                          <a:endParaRPr lang="en-US"/>
                        </a:p>
                      </a:txBody>
                      <a:tcPr anchor="ctr"/>
                    </a:tc>
                    <a:tc>
                      <a:txBody>
                        <a:bodyPr/>
                        <a:lstStyle/>
                        <a:p>
                          <a:pPr lvl="0">
                            <a:buNone/>
                          </a:pPr>
                          <a:r>
                            <a:rPr lang="en-IN" sz="1800" b="0" i="0" u="none" strike="noStrike" noProof="0">
                              <a:latin typeface="Calibri"/>
                            </a:rPr>
                            <a:t>33.6657890931774</a:t>
                          </a:r>
                          <a:endParaRPr lang="en-US"/>
                        </a:p>
                      </a:txBody>
                      <a:tcPr anchor="ctr"/>
                    </a:tc>
                    <a:extLst>
                      <a:ext uri="{0D108BD9-81ED-4DB2-BD59-A6C34878D82A}">
                        <a16:rowId xmlns:a16="http://schemas.microsoft.com/office/drawing/2014/main" val="278181256"/>
                      </a:ext>
                    </a:extLst>
                  </a:tr>
                  <a:tr h="373252">
                    <a:tc>
                      <a:txBody>
                        <a:bodyPr/>
                        <a:lstStyle/>
                        <a:p>
                          <a:r>
                            <a:rPr lang="en-IN"/>
                            <a:t>6</a:t>
                          </a:r>
                        </a:p>
                      </a:txBody>
                      <a:tcPr anchor="ctr"/>
                    </a:tc>
                    <a:tc>
                      <a:txBody>
                        <a:bodyPr/>
                        <a:lstStyle/>
                        <a:p>
                          <a:r>
                            <a:rPr lang="en-IN"/>
                            <a:t>10K</a:t>
                          </a:r>
                        </a:p>
                      </a:txBody>
                      <a:tcPr anchor="ctr"/>
                    </a:tc>
                    <a:tc>
                      <a:txBody>
                        <a:bodyPr/>
                        <a:lstStyle/>
                        <a:p>
                          <a:r>
                            <a:rPr lang="en-IN"/>
                            <a:t>148.65081</a:t>
                          </a:r>
                        </a:p>
                      </a:txBody>
                      <a:tcPr anchor="ctr"/>
                    </a:tc>
                    <a:tc>
                      <a:txBody>
                        <a:bodyPr/>
                        <a:lstStyle/>
                        <a:p>
                          <a:pPr lvl="0">
                            <a:buNone/>
                          </a:pPr>
                          <a:r>
                            <a:rPr lang="en-IN" sz="1800" b="0" i="0" u="none" strike="noStrike" noProof="0">
                              <a:latin typeface="Calibri"/>
                            </a:rPr>
                            <a:t>74.325405</a:t>
                          </a:r>
                          <a:endParaRPr lang="en-US"/>
                        </a:p>
                      </a:txBody>
                      <a:tcPr anchor="ctr"/>
                    </a:tc>
                    <a:tc>
                      <a:txBody>
                        <a:bodyPr/>
                        <a:lstStyle/>
                        <a:p>
                          <a:pPr lvl="0">
                            <a:buNone/>
                          </a:pPr>
                          <a:r>
                            <a:rPr lang="en-IN" sz="1800" b="0" i="0" u="none" strike="noStrike" noProof="0">
                              <a:latin typeface="Calibri"/>
                            </a:rPr>
                            <a:t>37.4227456871825</a:t>
                          </a:r>
                          <a:endParaRPr lang="en-US"/>
                        </a:p>
                      </a:txBody>
                      <a:tcPr anchor="ctr"/>
                    </a:tc>
                    <a:extLst>
                      <a:ext uri="{0D108BD9-81ED-4DB2-BD59-A6C34878D82A}">
                        <a16:rowId xmlns:a16="http://schemas.microsoft.com/office/drawing/2014/main" val="2866682235"/>
                      </a:ext>
                    </a:extLst>
                  </a:tr>
                  <a:tr h="373252">
                    <a:tc>
                      <a:txBody>
                        <a:bodyPr/>
                        <a:lstStyle/>
                        <a:p>
                          <a:r>
                            <a:rPr lang="en-IN"/>
                            <a:t>7</a:t>
                          </a:r>
                        </a:p>
                      </a:txBody>
                      <a:tcPr anchor="ctr"/>
                    </a:tc>
                    <a:tc>
                      <a:txBody>
                        <a:bodyPr/>
                        <a:lstStyle/>
                        <a:p>
                          <a:r>
                            <a:rPr lang="en-IN"/>
                            <a:t>50K</a:t>
                          </a:r>
                        </a:p>
                      </a:txBody>
                      <a:tcPr anchor="ctr"/>
                    </a:tc>
                    <a:tc>
                      <a:txBody>
                        <a:bodyPr/>
                        <a:lstStyle/>
                        <a:p>
                          <a:r>
                            <a:rPr lang="en-IN"/>
                            <a:t>197.97257</a:t>
                          </a:r>
                        </a:p>
                      </a:txBody>
                      <a:tcPr anchor="ctr"/>
                    </a:tc>
                    <a:tc>
                      <a:txBody>
                        <a:bodyPr/>
                        <a:lstStyle/>
                        <a:p>
                          <a:pPr lvl="0">
                            <a:buNone/>
                          </a:pPr>
                          <a:r>
                            <a:rPr lang="en-IN" sz="1800" b="0" i="0" u="none" strike="noStrike" noProof="0">
                              <a:latin typeface="Calibri"/>
                            </a:rPr>
                            <a:t>98.986285</a:t>
                          </a:r>
                          <a:endParaRPr lang="en-US"/>
                        </a:p>
                      </a:txBody>
                      <a:tcPr anchor="ctr"/>
                    </a:tc>
                    <a:tc>
                      <a:txBody>
                        <a:bodyPr/>
                        <a:lstStyle/>
                        <a:p>
                          <a:pPr lvl="0">
                            <a:buNone/>
                          </a:pPr>
                          <a:r>
                            <a:rPr lang="en-IN" sz="1800" b="0" i="0" u="none" strike="noStrike" noProof="0">
                              <a:latin typeface="Calibri"/>
                            </a:rPr>
                            <a:t>39.9115005058015</a:t>
                          </a:r>
                          <a:endParaRPr lang="en-US"/>
                        </a:p>
                      </a:txBody>
                      <a:tcPr anchor="ctr"/>
                    </a:tc>
                    <a:extLst>
                      <a:ext uri="{0D108BD9-81ED-4DB2-BD59-A6C34878D82A}">
                        <a16:rowId xmlns:a16="http://schemas.microsoft.com/office/drawing/2014/main" val="1070955251"/>
                      </a:ext>
                    </a:extLst>
                  </a:tr>
                  <a:tr h="373252">
                    <a:tc>
                      <a:txBody>
                        <a:bodyPr/>
                        <a:lstStyle/>
                        <a:p>
                          <a:r>
                            <a:rPr lang="en-IN"/>
                            <a:t>8</a:t>
                          </a:r>
                        </a:p>
                      </a:txBody>
                      <a:tcPr anchor="ctr"/>
                    </a:tc>
                    <a:tc>
                      <a:txBody>
                        <a:bodyPr/>
                        <a:lstStyle/>
                        <a:p>
                          <a:r>
                            <a:rPr lang="en-IN"/>
                            <a:t>100K</a:t>
                          </a:r>
                        </a:p>
                      </a:txBody>
                      <a:tcPr anchor="ctr"/>
                    </a:tc>
                    <a:tc>
                      <a:txBody>
                        <a:bodyPr/>
                        <a:lstStyle/>
                        <a:p>
                          <a:r>
                            <a:rPr lang="en-IN"/>
                            <a:t>198.43488</a:t>
                          </a:r>
                        </a:p>
                      </a:txBody>
                      <a:tcPr anchor="ctr"/>
                    </a:tc>
                    <a:tc>
                      <a:txBody>
                        <a:bodyPr/>
                        <a:lstStyle/>
                        <a:p>
                          <a:pPr lvl="0">
                            <a:buNone/>
                          </a:pPr>
                          <a:r>
                            <a:rPr lang="en-IN" sz="1800" b="0" i="0" u="none" strike="noStrike" noProof="0">
                              <a:latin typeface="Calibri"/>
                            </a:rPr>
                            <a:t>99.217445</a:t>
                          </a:r>
                          <a:endParaRPr lang="en-US"/>
                        </a:p>
                      </a:txBody>
                      <a:tcPr anchor="ctr"/>
                    </a:tc>
                    <a:tc>
                      <a:txBody>
                        <a:bodyPr/>
                        <a:lstStyle/>
                        <a:p>
                          <a:pPr lvl="0">
                            <a:buNone/>
                          </a:pPr>
                          <a:r>
                            <a:rPr lang="en-IN" sz="1800" b="0" i="0" u="none" strike="noStrike" noProof="0">
                              <a:latin typeface="Calibri"/>
                            </a:rPr>
                            <a:t>39.9317607820242</a:t>
                          </a:r>
                          <a:endParaRPr lang="en-US"/>
                        </a:p>
                      </a:txBody>
                      <a:tcPr anchor="ctr"/>
                    </a:tc>
                    <a:extLst>
                      <a:ext uri="{0D108BD9-81ED-4DB2-BD59-A6C34878D82A}">
                        <a16:rowId xmlns:a16="http://schemas.microsoft.com/office/drawing/2014/main" val="3123803687"/>
                      </a:ext>
                    </a:extLst>
                  </a:tr>
                  <a:tr h="373252">
                    <a:tc>
                      <a:txBody>
                        <a:bodyPr/>
                        <a:lstStyle/>
                        <a:p>
                          <a:r>
                            <a:rPr lang="en-IN"/>
                            <a:t>9</a:t>
                          </a:r>
                        </a:p>
                      </a:txBody>
                      <a:tcPr anchor="ctr"/>
                    </a:tc>
                    <a:tc>
                      <a:txBody>
                        <a:bodyPr/>
                        <a:lstStyle/>
                        <a:p>
                          <a:r>
                            <a:rPr lang="en-IN"/>
                            <a:t>500K</a:t>
                          </a:r>
                        </a:p>
                      </a:txBody>
                      <a:tcPr anchor="ctr"/>
                    </a:tc>
                    <a:tc>
                      <a:txBody>
                        <a:bodyPr/>
                        <a:lstStyle/>
                        <a:p>
                          <a:r>
                            <a:rPr lang="en-IN"/>
                            <a:t>198.20906</a:t>
                          </a:r>
                        </a:p>
                      </a:txBody>
                      <a:tcPr anchor="ctr"/>
                    </a:tc>
                    <a:tc>
                      <a:txBody>
                        <a:bodyPr/>
                        <a:lstStyle/>
                        <a:p>
                          <a:pPr lvl="0">
                            <a:buNone/>
                          </a:pPr>
                          <a:r>
                            <a:rPr lang="en-IN" sz="1800" b="0" i="0" u="none" strike="noStrike" noProof="0">
                              <a:latin typeface="Calibri"/>
                            </a:rPr>
                            <a:t>99.10453</a:t>
                          </a:r>
                          <a:endParaRPr lang="en-US"/>
                        </a:p>
                      </a:txBody>
                      <a:tcPr anchor="ctr"/>
                    </a:tc>
                    <a:tc>
                      <a:txBody>
                        <a:bodyPr/>
                        <a:lstStyle/>
                        <a:p>
                          <a:pPr lvl="0">
                            <a:buNone/>
                          </a:pPr>
                          <a:r>
                            <a:rPr lang="en-IN" sz="1800" b="0" i="0" u="none" strike="noStrike" noProof="0">
                              <a:latin typeface="Calibri"/>
                            </a:rPr>
                            <a:t>39.9218701248294</a:t>
                          </a:r>
                          <a:endParaRPr lang="en-US"/>
                        </a:p>
                      </a:txBody>
                      <a:tcPr anchor="ctr"/>
                    </a:tc>
                    <a:extLst>
                      <a:ext uri="{0D108BD9-81ED-4DB2-BD59-A6C34878D82A}">
                        <a16:rowId xmlns:a16="http://schemas.microsoft.com/office/drawing/2014/main" val="4258759554"/>
                      </a:ext>
                    </a:extLst>
                  </a:tr>
                  <a:tr h="373252">
                    <a:tc>
                      <a:txBody>
                        <a:bodyPr/>
                        <a:lstStyle/>
                        <a:p>
                          <a:r>
                            <a:rPr lang="en-IN"/>
                            <a:t>10</a:t>
                          </a:r>
                        </a:p>
                      </a:txBody>
                      <a:tcPr anchor="ctr"/>
                    </a:tc>
                    <a:tc>
                      <a:txBody>
                        <a:bodyPr/>
                        <a:lstStyle/>
                        <a:p>
                          <a:r>
                            <a:rPr lang="en-IN"/>
                            <a:t>1M</a:t>
                          </a:r>
                        </a:p>
                      </a:txBody>
                      <a:tcPr anchor="ctr"/>
                    </a:tc>
                    <a:tc>
                      <a:txBody>
                        <a:bodyPr/>
                        <a:lstStyle/>
                        <a:p>
                          <a:r>
                            <a:rPr lang="en-IN"/>
                            <a:t>197.08285</a:t>
                          </a:r>
                        </a:p>
                      </a:txBody>
                      <a:tcPr anchor="ctr"/>
                    </a:tc>
                    <a:tc>
                      <a:txBody>
                        <a:bodyPr/>
                        <a:lstStyle/>
                        <a:p>
                          <a:pPr lvl="0">
                            <a:buNone/>
                          </a:pPr>
                          <a:r>
                            <a:rPr lang="en-IN" sz="1800" b="0" i="0" u="none" strike="noStrike" noProof="0">
                              <a:latin typeface="Calibri"/>
                            </a:rPr>
                            <a:t>98.541425</a:t>
                          </a:r>
                          <a:endParaRPr lang="en-US"/>
                        </a:p>
                      </a:txBody>
                      <a:tcPr anchor="ctr"/>
                    </a:tc>
                    <a:tc>
                      <a:txBody>
                        <a:bodyPr/>
                        <a:lstStyle/>
                        <a:p>
                          <a:pPr lvl="0">
                            <a:buNone/>
                          </a:pPr>
                          <a:r>
                            <a:rPr lang="en-US" sz="1800" b="0" i="0" u="none" strike="noStrike" noProof="0">
                              <a:latin typeface="Calibri"/>
                            </a:rPr>
                            <a:t>39.87237677</a:t>
                          </a:r>
                          <a:endParaRPr lang="en-US"/>
                        </a:p>
                      </a:txBody>
                      <a:tcPr anchor="ctr"/>
                    </a:tc>
                    <a:extLst>
                      <a:ext uri="{0D108BD9-81ED-4DB2-BD59-A6C34878D82A}">
                        <a16:rowId xmlns:a16="http://schemas.microsoft.com/office/drawing/2014/main" val="3829907659"/>
                      </a:ext>
                    </a:extLst>
                  </a:tr>
                </a:tbl>
              </a:graphicData>
            </a:graphic>
          </p:graphicFrame>
        </mc:Fallback>
      </mc:AlternateContent>
      <p:sp>
        <p:nvSpPr>
          <p:cNvPr id="6" name="TextBox 5">
            <a:extLst>
              <a:ext uri="{FF2B5EF4-FFF2-40B4-BE49-F238E27FC236}">
                <a16:creationId xmlns:a16="http://schemas.microsoft.com/office/drawing/2014/main" id="{8D5A3763-4505-876B-709E-36CA56BB63EF}"/>
              </a:ext>
            </a:extLst>
          </p:cNvPr>
          <p:cNvSpPr txBox="1"/>
          <p:nvPr/>
        </p:nvSpPr>
        <p:spPr>
          <a:xfrm>
            <a:off x="1067577" y="1240971"/>
            <a:ext cx="10056845" cy="369332"/>
          </a:xfrm>
          <a:prstGeom prst="rect">
            <a:avLst/>
          </a:prstGeom>
          <a:noFill/>
        </p:spPr>
        <p:txBody>
          <a:bodyPr wrap="square" rtlCol="0">
            <a:spAutoFit/>
          </a:bodyPr>
          <a:lstStyle/>
          <a:p>
            <a:r>
              <a:rPr lang="en-IN" dirty="0"/>
              <a:t>Gain is calculated from transient analysis when the input is 2mV (p-p) and frequency is varied .</a:t>
            </a:r>
          </a:p>
        </p:txBody>
      </p:sp>
    </p:spTree>
    <p:extLst>
      <p:ext uri="{BB962C8B-B14F-4D97-AF65-F5344CB8AC3E}">
        <p14:creationId xmlns:p14="http://schemas.microsoft.com/office/powerpoint/2010/main" val="424727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4FB3-D666-1B93-0D17-8C0B708F01DA}"/>
              </a:ext>
            </a:extLst>
          </p:cNvPr>
          <p:cNvSpPr>
            <a:spLocks noGrp="1"/>
          </p:cNvSpPr>
          <p:nvPr>
            <p:ph type="title"/>
          </p:nvPr>
        </p:nvSpPr>
        <p:spPr>
          <a:xfrm>
            <a:off x="1134376" y="127938"/>
            <a:ext cx="9927770" cy="1224274"/>
          </a:xfrm>
        </p:spPr>
        <p:txBody>
          <a:bodyPr>
            <a:normAutofit/>
          </a:bodyPr>
          <a:lstStyle/>
          <a:p>
            <a:pPr algn="ctr"/>
            <a:r>
              <a:rPr lang="en-IN" sz="3600" u="sng" dirty="0">
                <a:latin typeface="Bookman Old Style" panose="02050604050505020204" pitchFamily="18" charset="0"/>
              </a:rPr>
              <a:t>Gain and Phase response of CE Amplifier</a:t>
            </a:r>
            <a:endParaRPr lang="en-IN" sz="3600" dirty="0"/>
          </a:p>
        </p:txBody>
      </p:sp>
      <p:pic>
        <p:nvPicPr>
          <p:cNvPr id="14" name="Content Placeholder 13">
            <a:extLst>
              <a:ext uri="{FF2B5EF4-FFF2-40B4-BE49-F238E27FC236}">
                <a16:creationId xmlns:a16="http://schemas.microsoft.com/office/drawing/2014/main" id="{5C98B794-65C8-72AF-AB81-1226B2BD82C3}"/>
              </a:ext>
            </a:extLst>
          </p:cNvPr>
          <p:cNvPicPr>
            <a:picLocks noGrp="1" noChangeAspect="1"/>
          </p:cNvPicPr>
          <p:nvPr>
            <p:ph idx="1"/>
          </p:nvPr>
        </p:nvPicPr>
        <p:blipFill>
          <a:blip r:embed="rId2"/>
          <a:stretch>
            <a:fillRect/>
          </a:stretch>
        </p:blipFill>
        <p:spPr>
          <a:xfrm>
            <a:off x="1589693" y="1161444"/>
            <a:ext cx="9012614" cy="4120590"/>
          </a:xfrm>
        </p:spPr>
      </p:pic>
      <p:sp>
        <p:nvSpPr>
          <p:cNvPr id="16" name="TextBox 15">
            <a:extLst>
              <a:ext uri="{FF2B5EF4-FFF2-40B4-BE49-F238E27FC236}">
                <a16:creationId xmlns:a16="http://schemas.microsoft.com/office/drawing/2014/main" id="{66672A64-8EB7-3EAB-85A4-9CAFE637D4EC}"/>
              </a:ext>
            </a:extLst>
          </p:cNvPr>
          <p:cNvSpPr txBox="1"/>
          <p:nvPr/>
        </p:nvSpPr>
        <p:spPr>
          <a:xfrm>
            <a:off x="1959427" y="5385696"/>
            <a:ext cx="8518849" cy="1215717"/>
          </a:xfrm>
          <a:prstGeom prst="rect">
            <a:avLst/>
          </a:prstGeom>
          <a:noFill/>
        </p:spPr>
        <p:txBody>
          <a:bodyPr wrap="square" rtlCol="0">
            <a:spAutoFit/>
          </a:bodyPr>
          <a:lstStyle/>
          <a:p>
            <a:pPr algn="ctr"/>
            <a:r>
              <a:rPr lang="en-IN" sz="1600" dirty="0"/>
              <a:t>Fig-2.2-Frequency Response of the common emitter amplifier </a:t>
            </a:r>
          </a:p>
          <a:p>
            <a:pPr algn="ctr"/>
            <a:r>
              <a:rPr lang="en-IN" sz="1600" dirty="0"/>
              <a:t>The maximum gain(in dB) and upper cut frequency is given below.</a:t>
            </a:r>
          </a:p>
          <a:p>
            <a:pPr algn="ctr"/>
            <a:endParaRPr lang="en-IN" sz="900" dirty="0"/>
          </a:p>
          <a:p>
            <a:pPr algn="ctr"/>
            <a:r>
              <a:rPr lang="en-US" sz="1600" b="1" dirty="0" err="1">
                <a:solidFill>
                  <a:schemeClr val="accent4">
                    <a:lumMod val="50000"/>
                  </a:schemeClr>
                </a:solidFill>
                <a:latin typeface="Courier New" panose="02070309020205020404" pitchFamily="49" charset="0"/>
              </a:rPr>
              <a:t>max_gain</a:t>
            </a:r>
            <a:r>
              <a:rPr lang="en-US" sz="1600" b="1" dirty="0">
                <a:solidFill>
                  <a:schemeClr val="accent4">
                    <a:lumMod val="50000"/>
                  </a:schemeClr>
                </a:solidFill>
                <a:latin typeface="Courier New" panose="02070309020205020404" pitchFamily="49" charset="0"/>
              </a:rPr>
              <a:t>: MAX(mag(v(</a:t>
            </a:r>
            <a:r>
              <a:rPr lang="en-US" sz="1600" b="1" dirty="0" err="1">
                <a:solidFill>
                  <a:schemeClr val="accent4">
                    <a:lumMod val="50000"/>
                  </a:schemeClr>
                </a:solidFill>
                <a:latin typeface="Courier New" panose="02070309020205020404" pitchFamily="49" charset="0"/>
              </a:rPr>
              <a:t>vout</a:t>
            </a:r>
            <a:r>
              <a:rPr lang="en-US" sz="1600" b="1" dirty="0">
                <a:solidFill>
                  <a:schemeClr val="accent4">
                    <a:lumMod val="50000"/>
                  </a:schemeClr>
                </a:solidFill>
                <a:latin typeface="Courier New" panose="02070309020205020404" pitchFamily="49" charset="0"/>
              </a:rPr>
              <a:t>)))=(39.9987dB,0°) FROM 1 TO 1e+012</a:t>
            </a:r>
          </a:p>
          <a:p>
            <a:pPr algn="ctr"/>
            <a:r>
              <a:rPr lang="en-US" sz="1600" b="1" dirty="0">
                <a:solidFill>
                  <a:schemeClr val="accent4">
                    <a:lumMod val="50000"/>
                  </a:schemeClr>
                </a:solidFill>
                <a:latin typeface="Courier New" panose="02070309020205020404" pitchFamily="49" charset="0"/>
              </a:rPr>
              <a:t>f1: mag(v(</a:t>
            </a:r>
            <a:r>
              <a:rPr lang="en-US" sz="1600" b="1" dirty="0" err="1">
                <a:solidFill>
                  <a:schemeClr val="accent4">
                    <a:lumMod val="50000"/>
                  </a:schemeClr>
                </a:solidFill>
                <a:latin typeface="Courier New" panose="02070309020205020404" pitchFamily="49" charset="0"/>
              </a:rPr>
              <a:t>vout</a:t>
            </a:r>
            <a:r>
              <a:rPr lang="en-US" sz="1600" b="1" dirty="0">
                <a:solidFill>
                  <a:schemeClr val="accent4">
                    <a:lumMod val="50000"/>
                  </a:schemeClr>
                </a:solidFill>
                <a:latin typeface="Courier New" panose="02070309020205020404" pitchFamily="49" charset="0"/>
              </a:rPr>
              <a:t>))=</a:t>
            </a:r>
            <a:r>
              <a:rPr lang="en-US" sz="1600" b="1" dirty="0" err="1">
                <a:solidFill>
                  <a:schemeClr val="accent4">
                    <a:lumMod val="50000"/>
                  </a:schemeClr>
                </a:solidFill>
                <a:latin typeface="Courier New" panose="02070309020205020404" pitchFamily="49" charset="0"/>
              </a:rPr>
              <a:t>max_gain</a:t>
            </a:r>
            <a:r>
              <a:rPr lang="en-US" sz="1600" b="1" dirty="0">
                <a:solidFill>
                  <a:schemeClr val="accent4">
                    <a:lumMod val="50000"/>
                  </a:schemeClr>
                </a:solidFill>
                <a:latin typeface="Courier New" panose="02070309020205020404" pitchFamily="49" charset="0"/>
              </a:rPr>
              <a:t>/sqrt(2) AT 8996.15</a:t>
            </a:r>
          </a:p>
        </p:txBody>
      </p:sp>
    </p:spTree>
    <p:extLst>
      <p:ext uri="{BB962C8B-B14F-4D97-AF65-F5344CB8AC3E}">
        <p14:creationId xmlns:p14="http://schemas.microsoft.com/office/powerpoint/2010/main" val="354204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E3E0-3817-8DA9-DD2F-5ED8B7FFF950}"/>
              </a:ext>
            </a:extLst>
          </p:cNvPr>
          <p:cNvSpPr>
            <a:spLocks noGrp="1"/>
          </p:cNvSpPr>
          <p:nvPr>
            <p:ph type="title"/>
          </p:nvPr>
        </p:nvSpPr>
        <p:spPr>
          <a:xfrm>
            <a:off x="-323461" y="84796"/>
            <a:ext cx="12838922" cy="1317463"/>
          </a:xfrm>
        </p:spPr>
        <p:txBody>
          <a:bodyPr>
            <a:normAutofit/>
          </a:bodyPr>
          <a:lstStyle/>
          <a:p>
            <a:pPr algn="ctr"/>
            <a:r>
              <a:rPr lang="en-IN" sz="3600" u="sng" dirty="0">
                <a:latin typeface="Bookman Old Style"/>
              </a:rPr>
              <a:t>Calculation of Gain and Upper cut-off Frequency</a:t>
            </a:r>
            <a:br>
              <a:rPr lang="en-IN" sz="3600" u="sng" dirty="0">
                <a:latin typeface="Bookman Old Style"/>
              </a:rPr>
            </a:br>
            <a:r>
              <a:rPr lang="en-IN" sz="3600" dirty="0">
                <a:latin typeface="Bookman Old Style"/>
              </a:rPr>
              <a:t>(CE amplifier)</a:t>
            </a:r>
            <a:endParaRPr lang="en-IN" sz="3600" u="sng" dirty="0">
              <a:latin typeface="Bookman Old Style"/>
            </a:endParaRPr>
          </a:p>
        </p:txBody>
      </p:sp>
      <p:sp>
        <p:nvSpPr>
          <p:cNvPr id="10" name="TextBox 9">
            <a:extLst>
              <a:ext uri="{FF2B5EF4-FFF2-40B4-BE49-F238E27FC236}">
                <a16:creationId xmlns:a16="http://schemas.microsoft.com/office/drawing/2014/main" id="{19AAAF6B-8C29-3BAC-C0A7-CBF9933C9144}"/>
              </a:ext>
            </a:extLst>
          </p:cNvPr>
          <p:cNvSpPr txBox="1"/>
          <p:nvPr/>
        </p:nvSpPr>
        <p:spPr>
          <a:xfrm>
            <a:off x="3979623" y="4217096"/>
            <a:ext cx="48068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Calibri"/>
              </a:rPr>
              <a:t>Substituting values of resistors and capacitors</a:t>
            </a:r>
            <a:endParaRPr lang="en-US">
              <a:latin typeface="Calibri"/>
              <a:cs typeface="Calibri Light"/>
            </a:endParaRPr>
          </a:p>
        </p:txBody>
      </p:sp>
      <p:pic>
        <p:nvPicPr>
          <p:cNvPr id="5" name="Picture 5">
            <a:extLst>
              <a:ext uri="{FF2B5EF4-FFF2-40B4-BE49-F238E27FC236}">
                <a16:creationId xmlns:a16="http://schemas.microsoft.com/office/drawing/2014/main" id="{121410DD-0F74-BB77-A040-7D75948B5809}"/>
              </a:ext>
            </a:extLst>
          </p:cNvPr>
          <p:cNvPicPr>
            <a:picLocks noGrp="1" noChangeAspect="1"/>
          </p:cNvPicPr>
          <p:nvPr>
            <p:ph idx="1"/>
          </p:nvPr>
        </p:nvPicPr>
        <p:blipFill>
          <a:blip r:embed="rId2"/>
          <a:stretch>
            <a:fillRect/>
          </a:stretch>
        </p:blipFill>
        <p:spPr>
          <a:xfrm>
            <a:off x="848623" y="1314146"/>
            <a:ext cx="10494754" cy="5468241"/>
          </a:xfrm>
        </p:spPr>
      </p:pic>
    </p:spTree>
    <p:extLst>
      <p:ext uri="{BB962C8B-B14F-4D97-AF65-F5344CB8AC3E}">
        <p14:creationId xmlns:p14="http://schemas.microsoft.com/office/powerpoint/2010/main" val="215721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D8AB-4A61-B1C1-5B5C-319997E258DB}"/>
              </a:ext>
            </a:extLst>
          </p:cNvPr>
          <p:cNvSpPr>
            <a:spLocks noGrp="1"/>
          </p:cNvSpPr>
          <p:nvPr>
            <p:ph type="title"/>
          </p:nvPr>
        </p:nvSpPr>
        <p:spPr>
          <a:xfrm>
            <a:off x="609643" y="4213"/>
            <a:ext cx="10982130" cy="1325563"/>
          </a:xfrm>
        </p:spPr>
        <p:txBody>
          <a:bodyPr>
            <a:normAutofit/>
          </a:bodyPr>
          <a:lstStyle/>
          <a:p>
            <a:r>
              <a:rPr lang="en-IN" sz="3600" u="sng" dirty="0">
                <a:latin typeface="Bookman Old Style" panose="02050604050505020204" pitchFamily="18" charset="0"/>
              </a:rPr>
              <a:t>Gain and Phase response of cascaded Amplifier</a:t>
            </a:r>
          </a:p>
        </p:txBody>
      </p:sp>
      <p:pic>
        <p:nvPicPr>
          <p:cNvPr id="4" name="Content Placeholder 4">
            <a:extLst>
              <a:ext uri="{FF2B5EF4-FFF2-40B4-BE49-F238E27FC236}">
                <a16:creationId xmlns:a16="http://schemas.microsoft.com/office/drawing/2014/main" id="{F576D0D0-0D57-3583-53B5-4F6D74411A4D}"/>
              </a:ext>
            </a:extLst>
          </p:cNvPr>
          <p:cNvPicPr>
            <a:picLocks noGrp="1" noChangeAspect="1"/>
          </p:cNvPicPr>
          <p:nvPr>
            <p:ph idx="1"/>
          </p:nvPr>
        </p:nvPicPr>
        <p:blipFill>
          <a:blip r:embed="rId2"/>
          <a:stretch>
            <a:fillRect/>
          </a:stretch>
        </p:blipFill>
        <p:spPr>
          <a:xfrm>
            <a:off x="1730393" y="1043904"/>
            <a:ext cx="8731214" cy="3985296"/>
          </a:xfrm>
        </p:spPr>
      </p:pic>
      <p:sp>
        <p:nvSpPr>
          <p:cNvPr id="6" name="TextBox 5">
            <a:extLst>
              <a:ext uri="{FF2B5EF4-FFF2-40B4-BE49-F238E27FC236}">
                <a16:creationId xmlns:a16="http://schemas.microsoft.com/office/drawing/2014/main" id="{F721863F-FAFC-95AE-4963-94A437B4C001}"/>
              </a:ext>
            </a:extLst>
          </p:cNvPr>
          <p:cNvSpPr txBox="1"/>
          <p:nvPr/>
        </p:nvSpPr>
        <p:spPr>
          <a:xfrm>
            <a:off x="1782147" y="5299788"/>
            <a:ext cx="8752114" cy="107302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0A767152-1136-8A47-2C3B-2DE3B6C99180}"/>
              </a:ext>
            </a:extLst>
          </p:cNvPr>
          <p:cNvSpPr txBox="1"/>
          <p:nvPr/>
        </p:nvSpPr>
        <p:spPr>
          <a:xfrm>
            <a:off x="1782147" y="5228439"/>
            <a:ext cx="8627706" cy="1215717"/>
          </a:xfrm>
          <a:prstGeom prst="rect">
            <a:avLst/>
          </a:prstGeom>
          <a:noFill/>
        </p:spPr>
        <p:txBody>
          <a:bodyPr wrap="square" rtlCol="0">
            <a:spAutoFit/>
          </a:bodyPr>
          <a:lstStyle/>
          <a:p>
            <a:pPr algn="ctr"/>
            <a:r>
              <a:rPr lang="en-IN" sz="1600" dirty="0"/>
              <a:t>Fig-2.3-Frequency Response of the cascaded CE-CC amplifier </a:t>
            </a:r>
          </a:p>
          <a:p>
            <a:pPr algn="ctr"/>
            <a:r>
              <a:rPr lang="en-IN" sz="1600" dirty="0"/>
              <a:t>The maximum gain(in dB) and upper cut frequency is given below.</a:t>
            </a:r>
          </a:p>
          <a:p>
            <a:pPr algn="ctr"/>
            <a:endParaRPr lang="en-IN" sz="900" dirty="0"/>
          </a:p>
          <a:p>
            <a:pPr algn="ctr"/>
            <a:r>
              <a:rPr lang="en-US" sz="1600" b="1" dirty="0" err="1">
                <a:solidFill>
                  <a:schemeClr val="accent4">
                    <a:lumMod val="50000"/>
                  </a:schemeClr>
                </a:solidFill>
                <a:latin typeface="Courier New" panose="02070309020205020404" pitchFamily="49" charset="0"/>
              </a:rPr>
              <a:t>max_gain</a:t>
            </a:r>
            <a:r>
              <a:rPr lang="en-US" sz="1600" b="1" dirty="0">
                <a:solidFill>
                  <a:schemeClr val="accent4">
                    <a:lumMod val="50000"/>
                  </a:schemeClr>
                </a:solidFill>
                <a:latin typeface="Courier New" panose="02070309020205020404" pitchFamily="49" charset="0"/>
              </a:rPr>
              <a:t>: MAX(mag(v(</a:t>
            </a:r>
            <a:r>
              <a:rPr lang="en-US" sz="1600" b="1" dirty="0" err="1">
                <a:solidFill>
                  <a:schemeClr val="accent4">
                    <a:lumMod val="50000"/>
                  </a:schemeClr>
                </a:solidFill>
                <a:latin typeface="Courier New" panose="02070309020205020404" pitchFamily="49" charset="0"/>
              </a:rPr>
              <a:t>vout</a:t>
            </a:r>
            <a:r>
              <a:rPr lang="en-US" sz="1600" b="1" dirty="0">
                <a:solidFill>
                  <a:schemeClr val="accent4">
                    <a:lumMod val="50000"/>
                  </a:schemeClr>
                </a:solidFill>
                <a:latin typeface="Courier New" panose="02070309020205020404" pitchFamily="49" charset="0"/>
              </a:rPr>
              <a:t>)))=(39.9345dB,0°) FROM 1 TO 1e+012</a:t>
            </a:r>
          </a:p>
          <a:p>
            <a:pPr algn="ctr"/>
            <a:r>
              <a:rPr lang="en-US" sz="1600" b="1" dirty="0">
                <a:solidFill>
                  <a:schemeClr val="accent4">
                    <a:lumMod val="50000"/>
                  </a:schemeClr>
                </a:solidFill>
                <a:latin typeface="Courier New" panose="02070309020205020404" pitchFamily="49" charset="0"/>
              </a:rPr>
              <a:t>f1: mag(v(</a:t>
            </a:r>
            <a:r>
              <a:rPr lang="en-US" sz="1600" b="1" dirty="0" err="1">
                <a:solidFill>
                  <a:schemeClr val="accent4">
                    <a:lumMod val="50000"/>
                  </a:schemeClr>
                </a:solidFill>
                <a:latin typeface="Courier New" panose="02070309020205020404" pitchFamily="49" charset="0"/>
              </a:rPr>
              <a:t>vout</a:t>
            </a:r>
            <a:r>
              <a:rPr lang="en-US" sz="1600" b="1" dirty="0">
                <a:solidFill>
                  <a:schemeClr val="accent4">
                    <a:lumMod val="50000"/>
                  </a:schemeClr>
                </a:solidFill>
                <a:latin typeface="Courier New" panose="02070309020205020404" pitchFamily="49" charset="0"/>
              </a:rPr>
              <a:t>))=</a:t>
            </a:r>
            <a:r>
              <a:rPr lang="en-US" sz="1600" b="1" dirty="0" err="1">
                <a:solidFill>
                  <a:schemeClr val="accent4">
                    <a:lumMod val="50000"/>
                  </a:schemeClr>
                </a:solidFill>
                <a:latin typeface="Courier New" panose="02070309020205020404" pitchFamily="49" charset="0"/>
              </a:rPr>
              <a:t>max_gain</a:t>
            </a:r>
            <a:r>
              <a:rPr lang="en-US" sz="1600" b="1" dirty="0">
                <a:solidFill>
                  <a:schemeClr val="accent4">
                    <a:lumMod val="50000"/>
                  </a:schemeClr>
                </a:solidFill>
                <a:latin typeface="Courier New" panose="02070309020205020404" pitchFamily="49" charset="0"/>
              </a:rPr>
              <a:t>/sqrt(2) AT 8987.78</a:t>
            </a:r>
          </a:p>
        </p:txBody>
      </p:sp>
    </p:spTree>
    <p:extLst>
      <p:ext uri="{BB962C8B-B14F-4D97-AF65-F5344CB8AC3E}">
        <p14:creationId xmlns:p14="http://schemas.microsoft.com/office/powerpoint/2010/main" val="609399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E3E0-3817-8DA9-DD2F-5ED8B7FFF950}"/>
              </a:ext>
            </a:extLst>
          </p:cNvPr>
          <p:cNvSpPr>
            <a:spLocks noGrp="1"/>
          </p:cNvSpPr>
          <p:nvPr>
            <p:ph type="title"/>
          </p:nvPr>
        </p:nvSpPr>
        <p:spPr>
          <a:xfrm>
            <a:off x="261672" y="97396"/>
            <a:ext cx="11699969" cy="1317463"/>
          </a:xfrm>
        </p:spPr>
        <p:txBody>
          <a:bodyPr>
            <a:normAutofit/>
          </a:bodyPr>
          <a:lstStyle/>
          <a:p>
            <a:pPr algn="ctr"/>
            <a:r>
              <a:rPr lang="en-IN" sz="3600" u="sng" dirty="0">
                <a:latin typeface="Bookman Old Style"/>
              </a:rPr>
              <a:t>Calculation of Gain and Upper cut-off Frequency</a:t>
            </a:r>
            <a:r>
              <a:rPr lang="en-IN" sz="3600" dirty="0">
                <a:latin typeface="Bookman Old Style"/>
              </a:rPr>
              <a:t> </a:t>
            </a:r>
            <a:br>
              <a:rPr lang="en-IN" sz="3600" dirty="0">
                <a:latin typeface="Bookman Old Style"/>
              </a:rPr>
            </a:br>
            <a:r>
              <a:rPr lang="en-IN" sz="3600" dirty="0">
                <a:latin typeface="Bookman Old Style"/>
              </a:rPr>
              <a:t>(CE-CC amplifier )</a:t>
            </a:r>
            <a:endParaRPr lang="en-US" dirty="0"/>
          </a:p>
        </p:txBody>
      </p:sp>
      <p:pic>
        <p:nvPicPr>
          <p:cNvPr id="8" name="Picture 8">
            <a:extLst>
              <a:ext uri="{FF2B5EF4-FFF2-40B4-BE49-F238E27FC236}">
                <a16:creationId xmlns:a16="http://schemas.microsoft.com/office/drawing/2014/main" id="{727EA527-2A53-0541-732B-0A5B8FC1686D}"/>
              </a:ext>
            </a:extLst>
          </p:cNvPr>
          <p:cNvPicPr>
            <a:picLocks noChangeAspect="1"/>
          </p:cNvPicPr>
          <p:nvPr/>
        </p:nvPicPr>
        <p:blipFill>
          <a:blip r:embed="rId2"/>
          <a:stretch>
            <a:fillRect/>
          </a:stretch>
        </p:blipFill>
        <p:spPr>
          <a:xfrm>
            <a:off x="924838" y="1426447"/>
            <a:ext cx="10342322" cy="5382968"/>
          </a:xfrm>
          <a:prstGeom prst="rect">
            <a:avLst/>
          </a:prstGeom>
        </p:spPr>
      </p:pic>
    </p:spTree>
    <p:extLst>
      <p:ext uri="{BB962C8B-B14F-4D97-AF65-F5344CB8AC3E}">
        <p14:creationId xmlns:p14="http://schemas.microsoft.com/office/powerpoint/2010/main" val="141086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BA53-607B-059B-61A3-BD6C02BBF8EB}"/>
              </a:ext>
            </a:extLst>
          </p:cNvPr>
          <p:cNvSpPr>
            <a:spLocks noGrp="1"/>
          </p:cNvSpPr>
          <p:nvPr>
            <p:ph type="title"/>
          </p:nvPr>
        </p:nvSpPr>
        <p:spPr/>
        <p:txBody>
          <a:bodyPr/>
          <a:lstStyle/>
          <a:p>
            <a:r>
              <a:rPr lang="en-IN" u="sng" dirty="0">
                <a:latin typeface="Bookman Old Style" panose="02050604050505020204" pitchFamily="18" charset="0"/>
              </a:rPr>
              <a:t>Part C : Circuit Diagram</a:t>
            </a:r>
            <a:r>
              <a:rPr lang="en-IN" dirty="0"/>
              <a:t>  </a:t>
            </a:r>
          </a:p>
        </p:txBody>
      </p:sp>
      <p:pic>
        <p:nvPicPr>
          <p:cNvPr id="5" name="Content Placeholder 4">
            <a:extLst>
              <a:ext uri="{FF2B5EF4-FFF2-40B4-BE49-F238E27FC236}">
                <a16:creationId xmlns:a16="http://schemas.microsoft.com/office/drawing/2014/main" id="{03E5C8EF-706C-D8B1-A548-52087BD4819F}"/>
              </a:ext>
            </a:extLst>
          </p:cNvPr>
          <p:cNvPicPr>
            <a:picLocks noGrp="1" noChangeAspect="1"/>
          </p:cNvPicPr>
          <p:nvPr>
            <p:ph idx="1"/>
          </p:nvPr>
        </p:nvPicPr>
        <p:blipFill>
          <a:blip r:embed="rId2"/>
          <a:stretch>
            <a:fillRect/>
          </a:stretch>
        </p:blipFill>
        <p:spPr>
          <a:xfrm>
            <a:off x="1054633" y="1467307"/>
            <a:ext cx="5124061" cy="4346921"/>
          </a:xfrm>
        </p:spPr>
      </p:pic>
      <p:pic>
        <p:nvPicPr>
          <p:cNvPr id="7" name="Picture 6">
            <a:extLst>
              <a:ext uri="{FF2B5EF4-FFF2-40B4-BE49-F238E27FC236}">
                <a16:creationId xmlns:a16="http://schemas.microsoft.com/office/drawing/2014/main" id="{F06EBB90-3ED8-E65A-7AA7-77096FDABFD8}"/>
              </a:ext>
            </a:extLst>
          </p:cNvPr>
          <p:cNvPicPr>
            <a:picLocks noChangeAspect="1"/>
          </p:cNvPicPr>
          <p:nvPr/>
        </p:nvPicPr>
        <p:blipFill>
          <a:blip r:embed="rId3"/>
          <a:stretch>
            <a:fillRect/>
          </a:stretch>
        </p:blipFill>
        <p:spPr>
          <a:xfrm>
            <a:off x="6731214" y="1400072"/>
            <a:ext cx="4178550" cy="4367004"/>
          </a:xfrm>
          <a:prstGeom prst="rect">
            <a:avLst/>
          </a:prstGeom>
        </p:spPr>
      </p:pic>
      <p:sp>
        <p:nvSpPr>
          <p:cNvPr id="8" name="TextBox 7">
            <a:extLst>
              <a:ext uri="{FF2B5EF4-FFF2-40B4-BE49-F238E27FC236}">
                <a16:creationId xmlns:a16="http://schemas.microsoft.com/office/drawing/2014/main" id="{D131D7E2-8F99-43EF-0DB0-E90990ED6145}"/>
              </a:ext>
            </a:extLst>
          </p:cNvPr>
          <p:cNvSpPr txBox="1"/>
          <p:nvPr/>
        </p:nvSpPr>
        <p:spPr>
          <a:xfrm>
            <a:off x="1282236" y="5908100"/>
            <a:ext cx="9627528" cy="584775"/>
          </a:xfrm>
          <a:prstGeom prst="rect">
            <a:avLst/>
          </a:prstGeom>
          <a:noFill/>
        </p:spPr>
        <p:txBody>
          <a:bodyPr wrap="square" rtlCol="0">
            <a:spAutoFit/>
          </a:bodyPr>
          <a:lstStyle/>
          <a:p>
            <a:pPr algn="ctr"/>
            <a:r>
              <a:rPr lang="en-IN" sz="1600" dirty="0"/>
              <a:t>Fig-3.1-Circuit Diagram of the Cascaded CE-CC amplifier with driving resistive load and the DC operating point analysis of the circuit</a:t>
            </a:r>
          </a:p>
        </p:txBody>
      </p:sp>
    </p:spTree>
    <p:extLst>
      <p:ext uri="{BB962C8B-B14F-4D97-AF65-F5344CB8AC3E}">
        <p14:creationId xmlns:p14="http://schemas.microsoft.com/office/powerpoint/2010/main" val="4245572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0417-9E79-C1E6-10C9-54B04F2AF92A}"/>
              </a:ext>
            </a:extLst>
          </p:cNvPr>
          <p:cNvSpPr>
            <a:spLocks noGrp="1"/>
          </p:cNvSpPr>
          <p:nvPr>
            <p:ph type="title"/>
          </p:nvPr>
        </p:nvSpPr>
        <p:spPr/>
        <p:txBody>
          <a:bodyPr/>
          <a:lstStyle/>
          <a:p>
            <a:r>
              <a:rPr lang="en-IN" u="sng" dirty="0">
                <a:latin typeface="Bookman Old Style" panose="02050604050505020204" pitchFamily="18" charset="0"/>
              </a:rPr>
              <a:t>Change in Operating Point</a:t>
            </a:r>
          </a:p>
        </p:txBody>
      </p:sp>
      <p:graphicFrame>
        <p:nvGraphicFramePr>
          <p:cNvPr id="4" name="Table 4">
            <a:extLst>
              <a:ext uri="{FF2B5EF4-FFF2-40B4-BE49-F238E27FC236}">
                <a16:creationId xmlns:a16="http://schemas.microsoft.com/office/drawing/2014/main" id="{0B819C23-FCD8-444A-6B95-A04619E8DF94}"/>
              </a:ext>
            </a:extLst>
          </p:cNvPr>
          <p:cNvGraphicFramePr>
            <a:graphicFrameLocks noGrp="1"/>
          </p:cNvGraphicFramePr>
          <p:nvPr>
            <p:ph idx="1"/>
            <p:extLst>
              <p:ext uri="{D42A27DB-BD31-4B8C-83A1-F6EECF244321}">
                <p14:modId xmlns:p14="http://schemas.microsoft.com/office/powerpoint/2010/main" val="2851720668"/>
              </p:ext>
            </p:extLst>
          </p:nvPr>
        </p:nvGraphicFramePr>
        <p:xfrm>
          <a:off x="838200" y="2507731"/>
          <a:ext cx="10515600" cy="3642114"/>
        </p:xfrm>
        <a:graphic>
          <a:graphicData uri="http://schemas.openxmlformats.org/drawingml/2006/table">
            <a:tbl>
              <a:tblPr firstRow="1" bandRow="1">
                <a:tableStyleId>{5940675A-B579-460E-94D1-54222C63F5DA}</a:tableStyleId>
              </a:tblPr>
              <a:tblGrid>
                <a:gridCol w="3089992">
                  <a:extLst>
                    <a:ext uri="{9D8B030D-6E8A-4147-A177-3AD203B41FA5}">
                      <a16:colId xmlns:a16="http://schemas.microsoft.com/office/drawing/2014/main" val="1603874981"/>
                    </a:ext>
                  </a:extLst>
                </a:gridCol>
                <a:gridCol w="2990521">
                  <a:extLst>
                    <a:ext uri="{9D8B030D-6E8A-4147-A177-3AD203B41FA5}">
                      <a16:colId xmlns:a16="http://schemas.microsoft.com/office/drawing/2014/main" val="4096909245"/>
                    </a:ext>
                  </a:extLst>
                </a:gridCol>
                <a:gridCol w="4435087">
                  <a:extLst>
                    <a:ext uri="{9D8B030D-6E8A-4147-A177-3AD203B41FA5}">
                      <a16:colId xmlns:a16="http://schemas.microsoft.com/office/drawing/2014/main" val="1153915183"/>
                    </a:ext>
                  </a:extLst>
                </a:gridCol>
              </a:tblGrid>
              <a:tr h="607019">
                <a:tc>
                  <a:txBody>
                    <a:bodyPr/>
                    <a:lstStyle/>
                    <a:p>
                      <a:pPr algn="ctr"/>
                      <a:r>
                        <a:rPr lang="en-IN" b="1" dirty="0"/>
                        <a:t>Operating point Parameters</a:t>
                      </a:r>
                    </a:p>
                  </a:txBody>
                  <a:tcPr anchor="ctr"/>
                </a:tc>
                <a:tc>
                  <a:txBody>
                    <a:bodyPr/>
                    <a:lstStyle/>
                    <a:p>
                      <a:pPr algn="ctr"/>
                      <a:r>
                        <a:rPr lang="en-IN" b="1" dirty="0"/>
                        <a:t>CE-CC multistage amplifier</a:t>
                      </a:r>
                    </a:p>
                  </a:txBody>
                  <a:tcPr anchor="ctr"/>
                </a:tc>
                <a:tc>
                  <a:txBody>
                    <a:bodyPr/>
                    <a:lstStyle/>
                    <a:p>
                      <a:pPr algn="ctr"/>
                      <a:r>
                        <a:rPr lang="en-IN" b="1" dirty="0"/>
                        <a:t>CE-CC amplifier with driving a resistive load</a:t>
                      </a:r>
                    </a:p>
                  </a:txBody>
                  <a:tcPr anchor="ctr"/>
                </a:tc>
                <a:extLst>
                  <a:ext uri="{0D108BD9-81ED-4DB2-BD59-A6C34878D82A}">
                    <a16:rowId xmlns:a16="http://schemas.microsoft.com/office/drawing/2014/main" val="1377188298"/>
                  </a:ext>
                </a:extLst>
              </a:tr>
              <a:tr h="607019">
                <a:tc>
                  <a:txBody>
                    <a:bodyPr/>
                    <a:lstStyle/>
                    <a:p>
                      <a:pPr algn="ctr"/>
                      <a:r>
                        <a:rPr lang="en-IN" sz="2000" b="1"/>
                        <a:t>V</a:t>
                      </a:r>
                      <a:r>
                        <a:rPr lang="en-IN" sz="2000" b="1" baseline="-25000"/>
                        <a:t>ce</a:t>
                      </a:r>
                      <a:r>
                        <a:rPr lang="en-IN" sz="2000" b="1" baseline="0"/>
                        <a:t>(Q1)</a:t>
                      </a:r>
                      <a:endParaRPr lang="en-IN" sz="2000" b="1"/>
                    </a:p>
                  </a:txBody>
                  <a:tcPr anchor="ctr"/>
                </a:tc>
                <a:tc>
                  <a:txBody>
                    <a:bodyPr/>
                    <a:lstStyle/>
                    <a:p>
                      <a:pPr algn="ctr"/>
                      <a:r>
                        <a:rPr lang="en-IN" sz="2000" dirty="0"/>
                        <a:t>5.96V</a:t>
                      </a:r>
                    </a:p>
                  </a:txBody>
                  <a:tcPr anchor="ctr"/>
                </a:tc>
                <a:tc>
                  <a:txBody>
                    <a:bodyPr/>
                    <a:lstStyle/>
                    <a:p>
                      <a:pPr algn="ctr"/>
                      <a:r>
                        <a:rPr lang="en-IN" sz="2000" dirty="0"/>
                        <a:t>5.93V</a:t>
                      </a:r>
                    </a:p>
                  </a:txBody>
                  <a:tcPr anchor="ctr"/>
                </a:tc>
                <a:extLst>
                  <a:ext uri="{0D108BD9-81ED-4DB2-BD59-A6C34878D82A}">
                    <a16:rowId xmlns:a16="http://schemas.microsoft.com/office/drawing/2014/main" val="1679389804"/>
                  </a:ext>
                </a:extLst>
              </a:tr>
              <a:tr h="607019">
                <a:tc>
                  <a:txBody>
                    <a:bodyPr/>
                    <a:lstStyle/>
                    <a:p>
                      <a:pPr algn="ctr"/>
                      <a:r>
                        <a:rPr lang="en-IN" sz="2000" b="1" dirty="0"/>
                        <a:t>I</a:t>
                      </a:r>
                      <a:r>
                        <a:rPr lang="en-IN" sz="2000" b="1" baseline="-25000" dirty="0"/>
                        <a:t>C</a:t>
                      </a:r>
                      <a:r>
                        <a:rPr lang="en-IN" sz="2000" b="1" baseline="0" dirty="0"/>
                        <a:t>(Q1)</a:t>
                      </a:r>
                      <a:endParaRPr lang="en-IN" sz="2000" b="1" dirty="0"/>
                    </a:p>
                  </a:txBody>
                  <a:tcPr anchor="ctr"/>
                </a:tc>
                <a:tc>
                  <a:txBody>
                    <a:bodyPr/>
                    <a:lstStyle/>
                    <a:p>
                      <a:pPr algn="ctr"/>
                      <a:r>
                        <a:rPr lang="en-IN" sz="2000" dirty="0"/>
                        <a:t>1.5mA</a:t>
                      </a:r>
                    </a:p>
                  </a:txBody>
                  <a:tcPr anchor="ctr"/>
                </a:tc>
                <a:tc>
                  <a:txBody>
                    <a:bodyPr/>
                    <a:lstStyle/>
                    <a:p>
                      <a:pPr algn="ctr"/>
                      <a:r>
                        <a:rPr lang="en-IN" sz="2000" dirty="0"/>
                        <a:t>1.5mA</a:t>
                      </a:r>
                    </a:p>
                  </a:txBody>
                  <a:tcPr anchor="ctr"/>
                </a:tc>
                <a:extLst>
                  <a:ext uri="{0D108BD9-81ED-4DB2-BD59-A6C34878D82A}">
                    <a16:rowId xmlns:a16="http://schemas.microsoft.com/office/drawing/2014/main" val="132006983"/>
                  </a:ext>
                </a:extLst>
              </a:tr>
              <a:tr h="6070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a:t>V</a:t>
                      </a:r>
                      <a:r>
                        <a:rPr lang="en-IN" sz="2000" b="1" baseline="-25000"/>
                        <a:t>ce</a:t>
                      </a:r>
                      <a:r>
                        <a:rPr lang="en-IN" sz="2000" b="1" baseline="0"/>
                        <a:t>(Q2)</a:t>
                      </a:r>
                      <a:endParaRPr lang="en-IN" sz="2000" b="1"/>
                    </a:p>
                  </a:txBody>
                  <a:tcPr anchor="ctr"/>
                </a:tc>
                <a:tc>
                  <a:txBody>
                    <a:bodyPr/>
                    <a:lstStyle/>
                    <a:p>
                      <a:pPr algn="ctr"/>
                      <a:r>
                        <a:rPr lang="en-IN" sz="2000" dirty="0"/>
                        <a:t>3.42V</a:t>
                      </a:r>
                    </a:p>
                  </a:txBody>
                  <a:tcPr anchor="ctr"/>
                </a:tc>
                <a:tc>
                  <a:txBody>
                    <a:bodyPr/>
                    <a:lstStyle/>
                    <a:p>
                      <a:pPr algn="ctr"/>
                      <a:r>
                        <a:rPr lang="en-IN" sz="2000" dirty="0"/>
                        <a:t>3.47V</a:t>
                      </a:r>
                    </a:p>
                  </a:txBody>
                  <a:tcPr anchor="ctr"/>
                </a:tc>
                <a:extLst>
                  <a:ext uri="{0D108BD9-81ED-4DB2-BD59-A6C34878D82A}">
                    <a16:rowId xmlns:a16="http://schemas.microsoft.com/office/drawing/2014/main" val="1322194487"/>
                  </a:ext>
                </a:extLst>
              </a:tr>
              <a:tr h="607019">
                <a:tc>
                  <a:txBody>
                    <a:bodyPr/>
                    <a:lstStyle/>
                    <a:p>
                      <a:pPr algn="ctr"/>
                      <a:r>
                        <a:rPr lang="en-IN" sz="2000" b="1" dirty="0"/>
                        <a:t>I</a:t>
                      </a:r>
                      <a:r>
                        <a:rPr lang="en-IN" sz="2000" b="1" baseline="-25000" dirty="0"/>
                        <a:t>C</a:t>
                      </a:r>
                      <a:r>
                        <a:rPr lang="en-IN" sz="2000" b="1" baseline="0" dirty="0"/>
                        <a:t>(Q2)</a:t>
                      </a:r>
                      <a:endParaRPr lang="en-IN" sz="2000" b="1" dirty="0"/>
                    </a:p>
                  </a:txBody>
                  <a:tcPr anchor="ctr"/>
                </a:tc>
                <a:tc>
                  <a:txBody>
                    <a:bodyPr/>
                    <a:lstStyle/>
                    <a:p>
                      <a:pPr algn="ctr"/>
                      <a:r>
                        <a:rPr lang="en-IN" sz="2000" dirty="0"/>
                        <a:t>3.18mA</a:t>
                      </a:r>
                    </a:p>
                  </a:txBody>
                  <a:tcPr anchor="ctr"/>
                </a:tc>
                <a:tc>
                  <a:txBody>
                    <a:bodyPr/>
                    <a:lstStyle/>
                    <a:p>
                      <a:pPr algn="ctr"/>
                      <a:r>
                        <a:rPr lang="en-IN" sz="2000" dirty="0"/>
                        <a:t>6.28mA</a:t>
                      </a:r>
                    </a:p>
                  </a:txBody>
                  <a:tcPr anchor="ctr"/>
                </a:tc>
                <a:extLst>
                  <a:ext uri="{0D108BD9-81ED-4DB2-BD59-A6C34878D82A}">
                    <a16:rowId xmlns:a16="http://schemas.microsoft.com/office/drawing/2014/main" val="2290037282"/>
                  </a:ext>
                </a:extLst>
              </a:tr>
              <a:tr h="607019">
                <a:tc>
                  <a:txBody>
                    <a:bodyPr/>
                    <a:lstStyle/>
                    <a:p>
                      <a:pPr algn="ctr"/>
                      <a:r>
                        <a:rPr lang="en-IN" sz="2000" b="1" dirty="0" err="1"/>
                        <a:t>V</a:t>
                      </a:r>
                      <a:r>
                        <a:rPr lang="en-IN" sz="2000" b="1" baseline="-25000" dirty="0" err="1"/>
                        <a:t>out</a:t>
                      </a:r>
                      <a:r>
                        <a:rPr lang="en-IN" sz="2000" b="1" baseline="0" dirty="0"/>
                        <a:t>(Q2)</a:t>
                      </a:r>
                      <a:endParaRPr lang="en-IN" sz="2000" b="1" dirty="0"/>
                    </a:p>
                  </a:txBody>
                  <a:tcPr anchor="ctr"/>
                </a:tc>
                <a:tc>
                  <a:txBody>
                    <a:bodyPr/>
                    <a:lstStyle/>
                    <a:p>
                      <a:pPr algn="ctr"/>
                      <a:r>
                        <a:rPr lang="en-IN" sz="2000" dirty="0"/>
                        <a:t>8.58114V</a:t>
                      </a:r>
                    </a:p>
                  </a:txBody>
                  <a:tcPr anchor="ctr"/>
                </a:tc>
                <a:tc>
                  <a:txBody>
                    <a:bodyPr/>
                    <a:lstStyle/>
                    <a:p>
                      <a:pPr algn="ctr"/>
                      <a:r>
                        <a:rPr lang="en-IN" sz="2000" b="0" kern="1200" dirty="0">
                          <a:solidFill>
                            <a:schemeClr val="tx1"/>
                          </a:solidFill>
                          <a:latin typeface="+mn-lt"/>
                          <a:ea typeface="+mn-ea"/>
                          <a:cs typeface="+mn-cs"/>
                        </a:rPr>
                        <a:t>8.53452V</a:t>
                      </a:r>
                      <a:endParaRPr lang="en-IN" sz="2000" b="0" dirty="0"/>
                    </a:p>
                  </a:txBody>
                  <a:tcPr anchor="ctr"/>
                </a:tc>
                <a:extLst>
                  <a:ext uri="{0D108BD9-81ED-4DB2-BD59-A6C34878D82A}">
                    <a16:rowId xmlns:a16="http://schemas.microsoft.com/office/drawing/2014/main" val="3939862638"/>
                  </a:ext>
                </a:extLst>
              </a:tr>
            </a:tbl>
          </a:graphicData>
        </a:graphic>
      </p:graphicFrame>
      <p:sp>
        <p:nvSpPr>
          <p:cNvPr id="5" name="TextBox 4">
            <a:extLst>
              <a:ext uri="{FF2B5EF4-FFF2-40B4-BE49-F238E27FC236}">
                <a16:creationId xmlns:a16="http://schemas.microsoft.com/office/drawing/2014/main" id="{3F5B49A7-5DC5-07F5-570A-52C6443DB739}"/>
              </a:ext>
            </a:extLst>
          </p:cNvPr>
          <p:cNvSpPr txBox="1"/>
          <p:nvPr/>
        </p:nvSpPr>
        <p:spPr>
          <a:xfrm>
            <a:off x="838200" y="1446245"/>
            <a:ext cx="10358535" cy="923330"/>
          </a:xfrm>
          <a:prstGeom prst="rect">
            <a:avLst/>
          </a:prstGeom>
          <a:noFill/>
        </p:spPr>
        <p:txBody>
          <a:bodyPr wrap="square" rtlCol="0">
            <a:spAutoFit/>
          </a:bodyPr>
          <a:lstStyle/>
          <a:p>
            <a:r>
              <a:rPr lang="en-IN" dirty="0"/>
              <a:t>The change in operating point parameters were observed for both the amplifiers i.e. cascaded CE-CC amplifier and cascaded amplifier with driving resistive load . There is a significant increase in the collector current in the CC stage.</a:t>
            </a:r>
          </a:p>
        </p:txBody>
      </p:sp>
    </p:spTree>
    <p:extLst>
      <p:ext uri="{BB962C8B-B14F-4D97-AF65-F5344CB8AC3E}">
        <p14:creationId xmlns:p14="http://schemas.microsoft.com/office/powerpoint/2010/main" val="3437014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3F22-EF8C-1938-3D83-4ADC6C88056B}"/>
              </a:ext>
            </a:extLst>
          </p:cNvPr>
          <p:cNvSpPr>
            <a:spLocks noGrp="1"/>
          </p:cNvSpPr>
          <p:nvPr>
            <p:ph type="title"/>
          </p:nvPr>
        </p:nvSpPr>
        <p:spPr/>
        <p:txBody>
          <a:bodyPr/>
          <a:lstStyle/>
          <a:p>
            <a:r>
              <a:rPr lang="en-IN" u="sng" dirty="0">
                <a:latin typeface="Bookman Old Style" panose="02050604050505020204" pitchFamily="18" charset="0"/>
              </a:rPr>
              <a:t>Maximum Output Swing </a:t>
            </a:r>
            <a:endParaRPr lang="en-IN" dirty="0"/>
          </a:p>
        </p:txBody>
      </p:sp>
      <p:pic>
        <p:nvPicPr>
          <p:cNvPr id="5" name="Content Placeholder 4">
            <a:extLst>
              <a:ext uri="{FF2B5EF4-FFF2-40B4-BE49-F238E27FC236}">
                <a16:creationId xmlns:a16="http://schemas.microsoft.com/office/drawing/2014/main" id="{57F52D0F-D848-FE46-5C27-64A803EEC736}"/>
              </a:ext>
            </a:extLst>
          </p:cNvPr>
          <p:cNvPicPr>
            <a:picLocks noGrp="1" noChangeAspect="1"/>
          </p:cNvPicPr>
          <p:nvPr>
            <p:ph idx="1"/>
          </p:nvPr>
        </p:nvPicPr>
        <p:blipFill>
          <a:blip r:embed="rId2"/>
          <a:stretch>
            <a:fillRect/>
          </a:stretch>
        </p:blipFill>
        <p:spPr>
          <a:xfrm>
            <a:off x="1551112" y="1427877"/>
            <a:ext cx="9089775" cy="4170491"/>
          </a:xfrm>
        </p:spPr>
      </p:pic>
      <p:sp>
        <p:nvSpPr>
          <p:cNvPr id="6" name="TextBox 5">
            <a:extLst>
              <a:ext uri="{FF2B5EF4-FFF2-40B4-BE49-F238E27FC236}">
                <a16:creationId xmlns:a16="http://schemas.microsoft.com/office/drawing/2014/main" id="{D2ACA5DD-E2A4-E247-DD00-F7092574532E}"/>
              </a:ext>
            </a:extLst>
          </p:cNvPr>
          <p:cNvSpPr txBox="1"/>
          <p:nvPr/>
        </p:nvSpPr>
        <p:spPr>
          <a:xfrm>
            <a:off x="1551112" y="5780782"/>
            <a:ext cx="9001810" cy="1077218"/>
          </a:xfrm>
          <a:prstGeom prst="rect">
            <a:avLst/>
          </a:prstGeom>
          <a:noFill/>
        </p:spPr>
        <p:txBody>
          <a:bodyPr wrap="square" rtlCol="0">
            <a:spAutoFit/>
          </a:bodyPr>
          <a:lstStyle/>
          <a:p>
            <a:pPr algn="ctr"/>
            <a:r>
              <a:rPr lang="en-IN" sz="1600" dirty="0"/>
              <a:t>Fig-3.2-Maximum output swing obtained without distortion in the Amplifier</a:t>
            </a:r>
          </a:p>
          <a:p>
            <a:pPr algn="ctr"/>
            <a:r>
              <a:rPr lang="en-IN" sz="1600" dirty="0"/>
              <a:t>The maximum peak to peak voltage at output was found to be </a:t>
            </a:r>
            <a:r>
              <a:rPr lang="en-IN" sz="1600" b="1" dirty="0"/>
              <a:t>5.1138V</a:t>
            </a:r>
            <a:r>
              <a:rPr lang="en-IN" sz="1600" dirty="0"/>
              <a:t> , when the circuit is excited with a input signal of </a:t>
            </a:r>
            <a:r>
              <a:rPr lang="en-IN" sz="1600" b="1" dirty="0"/>
              <a:t>6.5V(p-p) </a:t>
            </a:r>
            <a:r>
              <a:rPr lang="en-IN" sz="1600" dirty="0"/>
              <a:t>and frequency </a:t>
            </a:r>
            <a:r>
              <a:rPr lang="en-IN" sz="1600" b="1" dirty="0"/>
              <a:t>10KHz</a:t>
            </a:r>
            <a:r>
              <a:rPr lang="en-IN" sz="1600" dirty="0"/>
              <a:t> .</a:t>
            </a:r>
          </a:p>
          <a:p>
            <a:endParaRPr lang="en-IN" sz="1600" dirty="0"/>
          </a:p>
        </p:txBody>
      </p:sp>
    </p:spTree>
    <p:extLst>
      <p:ext uri="{BB962C8B-B14F-4D97-AF65-F5344CB8AC3E}">
        <p14:creationId xmlns:p14="http://schemas.microsoft.com/office/powerpoint/2010/main" val="380686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E7C7A-CFA8-11C9-AE7F-4F3E389E9660}"/>
              </a:ext>
            </a:extLst>
          </p:cNvPr>
          <p:cNvSpPr>
            <a:spLocks noGrp="1"/>
          </p:cNvSpPr>
          <p:nvPr>
            <p:ph type="title"/>
          </p:nvPr>
        </p:nvSpPr>
        <p:spPr>
          <a:xfrm>
            <a:off x="1045028" y="299811"/>
            <a:ext cx="9916886" cy="1034467"/>
          </a:xfrm>
        </p:spPr>
        <p:txBody>
          <a:bodyPr>
            <a:normAutofit fontScale="90000"/>
          </a:bodyPr>
          <a:lstStyle/>
          <a:p>
            <a:r>
              <a:rPr lang="en-GB" sz="4000" u="sng" dirty="0">
                <a:latin typeface="Bookman Old Style" panose="02050604050505020204" pitchFamily="18" charset="0"/>
                <a:cs typeface="Calibri Light"/>
              </a:rPr>
              <a:t>Power Calculation (Circuit Diagram and Measured Values</a:t>
            </a:r>
            <a:endParaRPr lang="en-GB" sz="4000" u="sng" dirty="0">
              <a:latin typeface="Bookman Old Style" panose="02050604050505020204" pitchFamily="18" charset="0"/>
            </a:endParaRPr>
          </a:p>
        </p:txBody>
      </p:sp>
      <p:pic>
        <p:nvPicPr>
          <p:cNvPr id="7" name="Picture 7" descr="Diagram, schematic&#10;&#10;Description automatically generated">
            <a:extLst>
              <a:ext uri="{FF2B5EF4-FFF2-40B4-BE49-F238E27FC236}">
                <a16:creationId xmlns:a16="http://schemas.microsoft.com/office/drawing/2014/main" id="{2F1C5E32-580E-C9C9-EAC8-FE7F92D49547}"/>
              </a:ext>
            </a:extLst>
          </p:cNvPr>
          <p:cNvPicPr>
            <a:picLocks noChangeAspect="1"/>
          </p:cNvPicPr>
          <p:nvPr/>
        </p:nvPicPr>
        <p:blipFill>
          <a:blip r:embed="rId2"/>
          <a:stretch>
            <a:fillRect/>
          </a:stretch>
        </p:blipFill>
        <p:spPr>
          <a:xfrm>
            <a:off x="1568302" y="1342897"/>
            <a:ext cx="8700071" cy="4498066"/>
          </a:xfrm>
          <a:prstGeom prst="rect">
            <a:avLst/>
          </a:prstGeom>
        </p:spPr>
      </p:pic>
      <p:pic>
        <p:nvPicPr>
          <p:cNvPr id="4" name="Picture 4" descr="Text&#10;&#10;Description automatically generated">
            <a:extLst>
              <a:ext uri="{FF2B5EF4-FFF2-40B4-BE49-F238E27FC236}">
                <a16:creationId xmlns:a16="http://schemas.microsoft.com/office/drawing/2014/main" id="{B79D0F9D-FD43-7D63-5522-F6AE858FA7A2}"/>
              </a:ext>
            </a:extLst>
          </p:cNvPr>
          <p:cNvPicPr>
            <a:picLocks noGrp="1" noChangeAspect="1"/>
          </p:cNvPicPr>
          <p:nvPr>
            <p:ph idx="1"/>
          </p:nvPr>
        </p:nvPicPr>
        <p:blipFill>
          <a:blip r:embed="rId3"/>
          <a:stretch>
            <a:fillRect/>
          </a:stretch>
        </p:blipFill>
        <p:spPr>
          <a:xfrm>
            <a:off x="5913170" y="1538520"/>
            <a:ext cx="4084616" cy="1670498"/>
          </a:xfrm>
        </p:spPr>
      </p:pic>
      <p:sp>
        <p:nvSpPr>
          <p:cNvPr id="3" name="TextBox 2">
            <a:extLst>
              <a:ext uri="{FF2B5EF4-FFF2-40B4-BE49-F238E27FC236}">
                <a16:creationId xmlns:a16="http://schemas.microsoft.com/office/drawing/2014/main" id="{77D1F11D-902F-2349-B83F-4F3BF398ADA4}"/>
              </a:ext>
            </a:extLst>
          </p:cNvPr>
          <p:cNvSpPr txBox="1"/>
          <p:nvPr/>
        </p:nvSpPr>
        <p:spPr>
          <a:xfrm>
            <a:off x="1744824" y="5962261"/>
            <a:ext cx="8845421" cy="646331"/>
          </a:xfrm>
          <a:prstGeom prst="rect">
            <a:avLst/>
          </a:prstGeom>
          <a:noFill/>
        </p:spPr>
        <p:txBody>
          <a:bodyPr wrap="square" lIns="91440" tIns="45720" rIns="91440" bIns="45720" rtlCol="0" anchor="t">
            <a:spAutoFit/>
          </a:bodyPr>
          <a:lstStyle/>
          <a:p>
            <a:pPr algn="ctr"/>
            <a:r>
              <a:rPr lang="en-IN" dirty="0"/>
              <a:t>Fig-3.3-Circuit Diagram of Cascaded Amplifier Circuit with driving resistive load  and Measured Values </a:t>
            </a:r>
          </a:p>
        </p:txBody>
      </p:sp>
    </p:spTree>
    <p:extLst>
      <p:ext uri="{BB962C8B-B14F-4D97-AF65-F5344CB8AC3E}">
        <p14:creationId xmlns:p14="http://schemas.microsoft.com/office/powerpoint/2010/main" val="102228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934A-102B-CF3D-9105-0771B167BE35}"/>
              </a:ext>
            </a:extLst>
          </p:cNvPr>
          <p:cNvSpPr>
            <a:spLocks noGrp="1"/>
          </p:cNvSpPr>
          <p:nvPr>
            <p:ph type="title"/>
          </p:nvPr>
        </p:nvSpPr>
        <p:spPr>
          <a:xfrm>
            <a:off x="838200" y="318472"/>
            <a:ext cx="10515600" cy="1325563"/>
          </a:xfrm>
        </p:spPr>
        <p:txBody>
          <a:bodyPr/>
          <a:lstStyle/>
          <a:p>
            <a:r>
              <a:rPr lang="en-IN" u="sng" dirty="0">
                <a:latin typeface="Bookman Old Style" panose="02050604050505020204" pitchFamily="18" charset="0"/>
              </a:rPr>
              <a:t>Objective of The Experiment</a:t>
            </a:r>
          </a:p>
        </p:txBody>
      </p:sp>
      <p:sp>
        <p:nvSpPr>
          <p:cNvPr id="3" name="Content Placeholder 2">
            <a:extLst>
              <a:ext uri="{FF2B5EF4-FFF2-40B4-BE49-F238E27FC236}">
                <a16:creationId xmlns:a16="http://schemas.microsoft.com/office/drawing/2014/main" id="{08BA4C78-A43D-8C13-86B1-63F366813241}"/>
              </a:ext>
            </a:extLst>
          </p:cNvPr>
          <p:cNvSpPr>
            <a:spLocks noGrp="1"/>
          </p:cNvSpPr>
          <p:nvPr>
            <p:ph idx="1"/>
          </p:nvPr>
        </p:nvSpPr>
        <p:spPr>
          <a:xfrm>
            <a:off x="838200" y="1690688"/>
            <a:ext cx="10515600" cy="4486275"/>
          </a:xfrm>
        </p:spPr>
        <p:txBody>
          <a:bodyPr/>
          <a:lstStyle/>
          <a:p>
            <a:pPr marL="514350" indent="-514350">
              <a:buFont typeface="+mj-lt"/>
              <a:buAutoNum type="arabicPeriod"/>
            </a:pPr>
            <a:r>
              <a:rPr lang="en-IN" dirty="0"/>
              <a:t>To design a common collector amplifier</a:t>
            </a:r>
          </a:p>
          <a:p>
            <a:pPr marL="514350" indent="-514350">
              <a:buFont typeface="+mj-lt"/>
              <a:buAutoNum type="arabicPeriod"/>
            </a:pPr>
            <a:r>
              <a:rPr lang="en-IN" dirty="0"/>
              <a:t>To simulate and observe performance of the CC amplifier</a:t>
            </a:r>
          </a:p>
          <a:p>
            <a:pPr marL="514350" indent="-514350">
              <a:buFont typeface="+mj-lt"/>
              <a:buAutoNum type="arabicPeriod"/>
            </a:pPr>
            <a:r>
              <a:rPr lang="en-IN" dirty="0"/>
              <a:t>To design a directly coupled CE-CC amplifier</a:t>
            </a:r>
          </a:p>
          <a:p>
            <a:pPr marL="514350" indent="-514350">
              <a:buFont typeface="+mj-lt"/>
              <a:buAutoNum type="arabicPeriod"/>
            </a:pPr>
            <a:r>
              <a:rPr lang="en-IN" dirty="0"/>
              <a:t>To observe advantages of CE-CC amplifier w.r.t a CE amplifier through simulation</a:t>
            </a:r>
          </a:p>
          <a:p>
            <a:pPr marL="514350" indent="-514350">
              <a:buFont typeface="+mj-lt"/>
              <a:buAutoNum type="arabicPeriod"/>
            </a:pPr>
            <a:r>
              <a:rPr lang="en-IN" dirty="0"/>
              <a:t>To observe limitation of power efficiency of a class A amplifier</a:t>
            </a:r>
          </a:p>
        </p:txBody>
      </p:sp>
    </p:spTree>
    <p:extLst>
      <p:ext uri="{BB962C8B-B14F-4D97-AF65-F5344CB8AC3E}">
        <p14:creationId xmlns:p14="http://schemas.microsoft.com/office/powerpoint/2010/main" val="1174175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F9F1-BF7A-6D81-F8EB-B22C4CA758E2}"/>
              </a:ext>
            </a:extLst>
          </p:cNvPr>
          <p:cNvSpPr>
            <a:spLocks noGrp="1"/>
          </p:cNvSpPr>
          <p:nvPr>
            <p:ph type="title"/>
          </p:nvPr>
        </p:nvSpPr>
        <p:spPr/>
        <p:txBody>
          <a:bodyPr/>
          <a:lstStyle/>
          <a:p>
            <a:r>
              <a:rPr lang="en-GB" u="sng">
                <a:cs typeface="Calibri Light"/>
              </a:rPr>
              <a:t>Calculation</a:t>
            </a:r>
            <a:endParaRPr lang="en-GB" u="sng"/>
          </a:p>
        </p:txBody>
      </p:sp>
      <p:sp>
        <p:nvSpPr>
          <p:cNvPr id="3" name="Content Placeholder 2">
            <a:extLst>
              <a:ext uri="{FF2B5EF4-FFF2-40B4-BE49-F238E27FC236}">
                <a16:creationId xmlns:a16="http://schemas.microsoft.com/office/drawing/2014/main" id="{AAD4B5DE-ED58-3669-C158-FC47F0EAE995}"/>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dirty="0">
                <a:cs typeface="Calibri" panose="020F0502020204030204"/>
              </a:rPr>
              <a:t>The output signal is the AC power dissipated across R</a:t>
            </a:r>
            <a:r>
              <a:rPr lang="en-GB" baseline="-25000" dirty="0">
                <a:cs typeface="Calibri" panose="020F0502020204030204"/>
              </a:rPr>
              <a:t>L</a:t>
            </a:r>
            <a:r>
              <a:rPr lang="en-GB" dirty="0">
                <a:cs typeface="Calibri" panose="020F0502020204030204"/>
              </a:rPr>
              <a:t>  and the DC voltage source</a:t>
            </a:r>
          </a:p>
          <a:p>
            <a:pPr marL="0" indent="0">
              <a:buNone/>
            </a:pPr>
            <a:endParaRPr lang="en-GB" dirty="0">
              <a:cs typeface="Calibri" panose="020F0502020204030204"/>
            </a:endParaRPr>
          </a:p>
          <a:p>
            <a:pPr marL="0" indent="0">
              <a:buNone/>
            </a:pPr>
            <a:r>
              <a:rPr lang="en-GB" dirty="0">
                <a:cs typeface="Calibri" panose="020F0502020204030204"/>
              </a:rPr>
              <a:t>This is given by </a:t>
            </a:r>
            <a:r>
              <a:rPr lang="en-GB" dirty="0" err="1">
                <a:cs typeface="Calibri" panose="020F0502020204030204"/>
              </a:rPr>
              <a:t>P</a:t>
            </a:r>
            <a:r>
              <a:rPr lang="en-GB" baseline="-25000" dirty="0" err="1">
                <a:cs typeface="Calibri" panose="020F0502020204030204"/>
              </a:rPr>
              <a:t>signal</a:t>
            </a:r>
            <a:r>
              <a:rPr lang="en-GB" dirty="0">
                <a:cs typeface="Calibri" panose="020F0502020204030204"/>
              </a:rPr>
              <a:t>=((</a:t>
            </a:r>
            <a:r>
              <a:rPr lang="en-GB" dirty="0" err="1">
                <a:cs typeface="Calibri" panose="020F0502020204030204"/>
              </a:rPr>
              <a:t>V</a:t>
            </a:r>
            <a:r>
              <a:rPr lang="en-GB" baseline="-25000" dirty="0" err="1">
                <a:cs typeface="Calibri" panose="020F0502020204030204"/>
              </a:rPr>
              <a:t>omax</a:t>
            </a:r>
            <a:r>
              <a:rPr lang="en-GB" dirty="0">
                <a:cs typeface="Calibri" panose="020F0502020204030204"/>
              </a:rPr>
              <a:t> - </a:t>
            </a:r>
            <a:r>
              <a:rPr lang="en-GB" dirty="0" err="1">
                <a:cs typeface="Calibri" panose="020F0502020204030204"/>
              </a:rPr>
              <a:t>V</a:t>
            </a:r>
            <a:r>
              <a:rPr lang="en-GB" baseline="-25000" dirty="0" err="1">
                <a:cs typeface="Calibri" panose="020F0502020204030204"/>
              </a:rPr>
              <a:t>omin</a:t>
            </a:r>
            <a:r>
              <a:rPr lang="en-GB" dirty="0">
                <a:cs typeface="Calibri" panose="020F0502020204030204"/>
              </a:rPr>
              <a:t> )*(</a:t>
            </a:r>
            <a:r>
              <a:rPr lang="en-GB" dirty="0" err="1">
                <a:cs typeface="Calibri" panose="020F0502020204030204"/>
              </a:rPr>
              <a:t>I</a:t>
            </a:r>
            <a:r>
              <a:rPr lang="en-GB" baseline="-25000" dirty="0" err="1">
                <a:cs typeface="Calibri" panose="020F0502020204030204"/>
              </a:rPr>
              <a:t>omax</a:t>
            </a:r>
            <a:r>
              <a:rPr lang="en-GB" dirty="0">
                <a:cs typeface="Calibri" panose="020F0502020204030204"/>
              </a:rPr>
              <a:t> - </a:t>
            </a:r>
            <a:r>
              <a:rPr lang="en-GB" dirty="0" err="1">
                <a:cs typeface="Calibri" panose="020F0502020204030204"/>
              </a:rPr>
              <a:t>I</a:t>
            </a:r>
            <a:r>
              <a:rPr lang="en-GB" baseline="-25000" dirty="0" err="1">
                <a:cs typeface="Calibri" panose="020F0502020204030204"/>
              </a:rPr>
              <a:t>omin</a:t>
            </a:r>
            <a:r>
              <a:rPr lang="en-GB" dirty="0">
                <a:cs typeface="Calibri" panose="020F0502020204030204"/>
              </a:rPr>
              <a:t> )/8) = 3.27 </a:t>
            </a:r>
            <a:r>
              <a:rPr lang="en-GB" dirty="0" err="1">
                <a:cs typeface="Calibri" panose="020F0502020204030204"/>
              </a:rPr>
              <a:t>mW</a:t>
            </a:r>
            <a:endParaRPr lang="en-GB" dirty="0">
              <a:cs typeface="Calibri" panose="020F0502020204030204"/>
            </a:endParaRPr>
          </a:p>
          <a:p>
            <a:pPr marL="0" indent="0">
              <a:buNone/>
            </a:pPr>
            <a:endParaRPr lang="en-GB" dirty="0">
              <a:cs typeface="Calibri" panose="020F0502020204030204"/>
            </a:endParaRPr>
          </a:p>
          <a:p>
            <a:pPr marL="0" indent="0">
              <a:buNone/>
            </a:pPr>
            <a:r>
              <a:rPr lang="en-GB" dirty="0">
                <a:cs typeface="Calibri" panose="020F0502020204030204"/>
              </a:rPr>
              <a:t>Now to find power dissipated we can find the power dissipated across the resistive load of the CC amplifier. Here we include both the AC and DC components .So it is given by,</a:t>
            </a:r>
          </a:p>
          <a:p>
            <a:pPr marL="0" indent="0">
              <a:buNone/>
            </a:pPr>
            <a:endParaRPr lang="en-GB" dirty="0">
              <a:cs typeface="Calibri" panose="020F0502020204030204"/>
            </a:endParaRPr>
          </a:p>
          <a:p>
            <a:pPr marL="0" indent="0">
              <a:buNone/>
            </a:pPr>
            <a:r>
              <a:rPr lang="en-GB" dirty="0" err="1">
                <a:cs typeface="Calibri" panose="020F0502020204030204"/>
              </a:rPr>
              <a:t>P</a:t>
            </a:r>
            <a:r>
              <a:rPr lang="en-GB" baseline="-25000" dirty="0" err="1">
                <a:cs typeface="Calibri" panose="020F0502020204030204"/>
              </a:rPr>
              <a:t>dissipated</a:t>
            </a:r>
            <a:r>
              <a:rPr lang="en-GB" dirty="0">
                <a:cs typeface="Calibri" panose="020F0502020204030204"/>
              </a:rPr>
              <a:t>=((</a:t>
            </a:r>
            <a:r>
              <a:rPr lang="en-GB" dirty="0" err="1">
                <a:cs typeface="Calibri" panose="020F0502020204030204"/>
              </a:rPr>
              <a:t>V</a:t>
            </a:r>
            <a:r>
              <a:rPr lang="en-GB" baseline="-25000" dirty="0" err="1">
                <a:cs typeface="Calibri" panose="020F0502020204030204"/>
              </a:rPr>
              <a:t>omax</a:t>
            </a:r>
            <a:r>
              <a:rPr lang="en-GB" dirty="0">
                <a:cs typeface="Calibri" panose="020F0502020204030204"/>
              </a:rPr>
              <a:t>  - </a:t>
            </a:r>
            <a:r>
              <a:rPr lang="en-GB" dirty="0" err="1">
                <a:cs typeface="Calibri" panose="020F0502020204030204"/>
              </a:rPr>
              <a:t>V</a:t>
            </a:r>
            <a:r>
              <a:rPr lang="en-GB" baseline="-25000" dirty="0" err="1">
                <a:cs typeface="Calibri" panose="020F0502020204030204"/>
              </a:rPr>
              <a:t>omin</a:t>
            </a:r>
            <a:r>
              <a:rPr lang="en-GB" dirty="0">
                <a:cs typeface="Calibri" panose="020F0502020204030204"/>
              </a:rPr>
              <a:t> )/2)</a:t>
            </a:r>
            <a:r>
              <a:rPr lang="en-GB" baseline="30000" dirty="0">
                <a:cs typeface="Calibri" panose="020F0502020204030204"/>
              </a:rPr>
              <a:t>2</a:t>
            </a:r>
            <a:r>
              <a:rPr lang="en-GB" dirty="0">
                <a:cs typeface="Calibri" panose="020F0502020204030204"/>
              </a:rPr>
              <a:t>)/2R</a:t>
            </a:r>
            <a:r>
              <a:rPr lang="en-GB" baseline="-25000" dirty="0">
                <a:cs typeface="Calibri" panose="020F0502020204030204"/>
              </a:rPr>
              <a:t>e2</a:t>
            </a:r>
            <a:r>
              <a:rPr lang="en-GB" dirty="0">
                <a:cs typeface="Calibri" panose="020F0502020204030204"/>
              </a:rPr>
              <a:t>)+((</a:t>
            </a:r>
            <a:r>
              <a:rPr lang="en-GB" dirty="0" err="1">
                <a:cs typeface="Calibri" panose="020F0502020204030204"/>
              </a:rPr>
              <a:t>V</a:t>
            </a:r>
            <a:r>
              <a:rPr lang="en-GB" baseline="-25000" dirty="0" err="1">
                <a:cs typeface="Calibri" panose="020F0502020204030204"/>
              </a:rPr>
              <a:t>omax</a:t>
            </a:r>
            <a:r>
              <a:rPr lang="en-GB" dirty="0">
                <a:cs typeface="Calibri" panose="020F0502020204030204"/>
              </a:rPr>
              <a:t> + </a:t>
            </a:r>
            <a:r>
              <a:rPr lang="en-GB" dirty="0" err="1">
                <a:cs typeface="Calibri" panose="020F0502020204030204"/>
              </a:rPr>
              <a:t>V</a:t>
            </a:r>
            <a:r>
              <a:rPr lang="en-GB" baseline="-25000" dirty="0" err="1">
                <a:cs typeface="Calibri" panose="020F0502020204030204"/>
              </a:rPr>
              <a:t>omin</a:t>
            </a:r>
            <a:r>
              <a:rPr lang="en-GB" dirty="0">
                <a:cs typeface="Calibri" panose="020F0502020204030204"/>
              </a:rPr>
              <a:t> /2)</a:t>
            </a:r>
            <a:r>
              <a:rPr lang="en-GB" baseline="30000" dirty="0">
                <a:cs typeface="Calibri" panose="020F0502020204030204"/>
              </a:rPr>
              <a:t>2</a:t>
            </a:r>
            <a:r>
              <a:rPr lang="en-GB" dirty="0">
                <a:cs typeface="Calibri" panose="020F0502020204030204"/>
              </a:rPr>
              <a:t>/2R</a:t>
            </a:r>
            <a:r>
              <a:rPr lang="en-GB" baseline="-25000" dirty="0">
                <a:cs typeface="Calibri" panose="020F0502020204030204"/>
              </a:rPr>
              <a:t>e2</a:t>
            </a:r>
            <a:r>
              <a:rPr lang="en-GB" dirty="0">
                <a:cs typeface="Calibri" panose="020F0502020204030204"/>
              </a:rPr>
              <a:t>) = 29.52 </a:t>
            </a:r>
            <a:r>
              <a:rPr lang="en-GB" dirty="0" err="1">
                <a:cs typeface="Calibri" panose="020F0502020204030204"/>
              </a:rPr>
              <a:t>mW</a:t>
            </a:r>
            <a:endParaRPr lang="en-GB" dirty="0">
              <a:ea typeface="+mn-lt"/>
              <a:cs typeface="+mn-lt"/>
            </a:endParaRPr>
          </a:p>
          <a:p>
            <a:pPr marL="0" indent="0">
              <a:buNone/>
            </a:pPr>
            <a:endParaRPr lang="en-GB" dirty="0">
              <a:ea typeface="+mn-lt"/>
              <a:cs typeface="+mn-lt"/>
            </a:endParaRPr>
          </a:p>
          <a:p>
            <a:pPr marL="0" indent="0">
              <a:buNone/>
            </a:pPr>
            <a:endParaRPr lang="en-GB" dirty="0">
              <a:cs typeface="Calibri" panose="020F0502020204030204"/>
            </a:endParaRPr>
          </a:p>
          <a:p>
            <a:pPr marL="0" indent="0">
              <a:buNone/>
            </a:pPr>
            <a:endParaRPr lang="en-GB" dirty="0">
              <a:cs typeface="Calibri" panose="020F0502020204030204"/>
            </a:endParaRPr>
          </a:p>
          <a:p>
            <a:pPr marL="0" indent="0">
              <a:buNone/>
            </a:pPr>
            <a:endParaRPr lang="en-GB" dirty="0">
              <a:cs typeface="Calibri" panose="020F0502020204030204"/>
            </a:endParaRPr>
          </a:p>
        </p:txBody>
      </p:sp>
    </p:spTree>
    <p:extLst>
      <p:ext uri="{BB962C8B-B14F-4D97-AF65-F5344CB8AC3E}">
        <p14:creationId xmlns:p14="http://schemas.microsoft.com/office/powerpoint/2010/main" val="2107991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BD32-DF40-EE1C-C202-2F1915145E8C}"/>
              </a:ext>
            </a:extLst>
          </p:cNvPr>
          <p:cNvSpPr>
            <a:spLocks noGrp="1"/>
          </p:cNvSpPr>
          <p:nvPr>
            <p:ph type="title"/>
          </p:nvPr>
        </p:nvSpPr>
        <p:spPr>
          <a:xfrm>
            <a:off x="838200" y="125043"/>
            <a:ext cx="10515600" cy="1325563"/>
          </a:xfrm>
        </p:spPr>
        <p:txBody>
          <a:bodyPr/>
          <a:lstStyle/>
          <a:p>
            <a:r>
              <a:rPr lang="en-GB" u="sng">
                <a:cs typeface="Calibri Light"/>
              </a:rPr>
              <a:t>Calculation</a:t>
            </a:r>
            <a:r>
              <a:rPr lang="en-GB">
                <a:cs typeface="Calibri Light"/>
              </a:rPr>
              <a:t> </a:t>
            </a:r>
            <a:endParaRPr lang="en-GB"/>
          </a:p>
        </p:txBody>
      </p:sp>
      <p:sp>
        <p:nvSpPr>
          <p:cNvPr id="3" name="Content Placeholder 2">
            <a:extLst>
              <a:ext uri="{FF2B5EF4-FFF2-40B4-BE49-F238E27FC236}">
                <a16:creationId xmlns:a16="http://schemas.microsoft.com/office/drawing/2014/main" id="{C8DD27C2-6B9D-3CB1-EF46-99DD2CB7BD11}"/>
              </a:ext>
            </a:extLst>
          </p:cNvPr>
          <p:cNvSpPr>
            <a:spLocks noGrp="1"/>
          </p:cNvSpPr>
          <p:nvPr>
            <p:ph idx="1"/>
          </p:nvPr>
        </p:nvSpPr>
        <p:spPr>
          <a:xfrm>
            <a:off x="838200" y="1449844"/>
            <a:ext cx="10515600" cy="4801666"/>
          </a:xfrm>
        </p:spPr>
        <p:txBody>
          <a:bodyPr vert="horz" lIns="91440" tIns="45720" rIns="91440" bIns="45720" rtlCol="0" anchor="t">
            <a:normAutofit lnSpcReduction="10000"/>
          </a:bodyPr>
          <a:lstStyle/>
          <a:p>
            <a:pPr marL="0" indent="0">
              <a:buNone/>
            </a:pPr>
            <a:r>
              <a:rPr lang="en-GB" dirty="0">
                <a:cs typeface="Calibri" panose="020F0502020204030204"/>
              </a:rPr>
              <a:t>Now to calculate efficiency of CC part we can use</a:t>
            </a:r>
          </a:p>
          <a:p>
            <a:pPr marL="0" indent="0">
              <a:buNone/>
            </a:pPr>
            <a:r>
              <a:rPr lang="en-GB" dirty="0">
                <a:cs typeface="Calibri" panose="020F0502020204030204"/>
              </a:rPr>
              <a:t>Efficiency = (1-(</a:t>
            </a:r>
            <a:r>
              <a:rPr lang="en-GB" dirty="0" err="1">
                <a:cs typeface="Calibri" panose="020F0502020204030204"/>
              </a:rPr>
              <a:t>P</a:t>
            </a:r>
            <a:r>
              <a:rPr lang="en-GB" baseline="-25000" dirty="0" err="1">
                <a:cs typeface="Calibri" panose="020F0502020204030204"/>
              </a:rPr>
              <a:t>dissipated</a:t>
            </a:r>
            <a:r>
              <a:rPr lang="en-GB" dirty="0">
                <a:cs typeface="Calibri" panose="020F0502020204030204"/>
              </a:rPr>
              <a:t>/</a:t>
            </a:r>
            <a:r>
              <a:rPr lang="en-GB" dirty="0" err="1">
                <a:cs typeface="Calibri" panose="020F0502020204030204"/>
              </a:rPr>
              <a:t>P</a:t>
            </a:r>
            <a:r>
              <a:rPr lang="en-GB" baseline="-25000" dirty="0" err="1">
                <a:cs typeface="Calibri" panose="020F0502020204030204"/>
              </a:rPr>
              <a:t>supplied</a:t>
            </a:r>
            <a:r>
              <a:rPr lang="en-GB" dirty="0">
                <a:cs typeface="Calibri" panose="020F0502020204030204"/>
              </a:rPr>
              <a:t>))*100%</a:t>
            </a:r>
          </a:p>
          <a:p>
            <a:pPr marL="0" indent="0">
              <a:buNone/>
            </a:pPr>
            <a:endParaRPr lang="en-GB" sz="900" dirty="0">
              <a:cs typeface="Calibri" panose="020F0502020204030204"/>
            </a:endParaRPr>
          </a:p>
          <a:p>
            <a:pPr marL="0" indent="0">
              <a:buNone/>
            </a:pPr>
            <a:r>
              <a:rPr lang="en-GB" dirty="0" err="1">
                <a:cs typeface="Calibri" panose="020F0502020204030204"/>
              </a:rPr>
              <a:t>P</a:t>
            </a:r>
            <a:r>
              <a:rPr lang="en-GB" baseline="-25000" dirty="0" err="1">
                <a:cs typeface="Calibri" panose="020F0502020204030204"/>
              </a:rPr>
              <a:t>supplied</a:t>
            </a:r>
            <a:r>
              <a:rPr lang="en-GB" dirty="0">
                <a:cs typeface="Calibri" panose="020F0502020204030204"/>
              </a:rPr>
              <a:t>  = Power from V</a:t>
            </a:r>
            <a:r>
              <a:rPr lang="en-GB" baseline="-25000" dirty="0">
                <a:cs typeface="Calibri" panose="020F0502020204030204"/>
              </a:rPr>
              <a:t>CC</a:t>
            </a:r>
            <a:r>
              <a:rPr lang="en-GB" dirty="0">
                <a:cs typeface="Calibri" panose="020F0502020204030204"/>
              </a:rPr>
              <a:t> + Power from input signal</a:t>
            </a:r>
          </a:p>
          <a:p>
            <a:pPr marL="0" indent="0">
              <a:buNone/>
            </a:pPr>
            <a:endParaRPr lang="en-GB" sz="900" dirty="0">
              <a:cs typeface="Calibri" panose="020F0502020204030204"/>
            </a:endParaRPr>
          </a:p>
          <a:p>
            <a:pPr marL="0" indent="0">
              <a:buNone/>
            </a:pPr>
            <a:r>
              <a:rPr lang="en-GB" dirty="0">
                <a:cs typeface="Calibri" panose="020F0502020204030204"/>
              </a:rPr>
              <a:t>Neglecting Power from input as it is small compared to Power from V</a:t>
            </a:r>
            <a:r>
              <a:rPr lang="en-GB" baseline="-25000" dirty="0">
                <a:cs typeface="Calibri" panose="020F0502020204030204"/>
              </a:rPr>
              <a:t>CC</a:t>
            </a:r>
          </a:p>
          <a:p>
            <a:pPr marL="0" indent="0">
              <a:buNone/>
            </a:pPr>
            <a:r>
              <a:rPr lang="en-GB" dirty="0">
                <a:cs typeface="Calibri" panose="020F0502020204030204"/>
              </a:rPr>
              <a:t>We get </a:t>
            </a:r>
            <a:r>
              <a:rPr lang="en-GB" dirty="0" err="1">
                <a:cs typeface="Calibri" panose="020F0502020204030204"/>
              </a:rPr>
              <a:t>P</a:t>
            </a:r>
            <a:r>
              <a:rPr lang="en-GB" baseline="-25000" dirty="0" err="1">
                <a:cs typeface="Calibri" panose="020F0502020204030204"/>
              </a:rPr>
              <a:t>supplied</a:t>
            </a:r>
            <a:r>
              <a:rPr lang="en-GB" dirty="0">
                <a:cs typeface="Calibri" panose="020F0502020204030204"/>
              </a:rPr>
              <a:t>  = V</a:t>
            </a:r>
            <a:r>
              <a:rPr lang="en-GB" baseline="-25000" dirty="0">
                <a:cs typeface="Calibri" panose="020F0502020204030204"/>
              </a:rPr>
              <a:t>CC</a:t>
            </a:r>
            <a:r>
              <a:rPr lang="en-GB" dirty="0">
                <a:cs typeface="Calibri" panose="020F0502020204030204"/>
              </a:rPr>
              <a:t>*((I</a:t>
            </a:r>
            <a:r>
              <a:rPr lang="en-GB" baseline="-25000" dirty="0">
                <a:cs typeface="Calibri" panose="020F0502020204030204"/>
              </a:rPr>
              <a:t>2max</a:t>
            </a:r>
            <a:r>
              <a:rPr lang="en-GB" dirty="0">
                <a:cs typeface="Calibri" panose="020F0502020204030204"/>
              </a:rPr>
              <a:t> + I</a:t>
            </a:r>
            <a:r>
              <a:rPr lang="en-GB" baseline="-25000" dirty="0">
                <a:cs typeface="Calibri" panose="020F0502020204030204"/>
              </a:rPr>
              <a:t>2min </a:t>
            </a:r>
            <a:r>
              <a:rPr lang="en-GB" dirty="0">
                <a:cs typeface="Calibri" panose="020F0502020204030204"/>
              </a:rPr>
              <a:t> )/2)=75.24 </a:t>
            </a:r>
            <a:r>
              <a:rPr lang="en-GB" dirty="0" err="1">
                <a:cs typeface="Calibri" panose="020F0502020204030204"/>
              </a:rPr>
              <a:t>mW</a:t>
            </a:r>
            <a:endParaRPr lang="en-GB" dirty="0">
              <a:cs typeface="Calibri" panose="020F0502020204030204"/>
            </a:endParaRPr>
          </a:p>
          <a:p>
            <a:pPr marL="0" indent="0">
              <a:buNone/>
            </a:pPr>
            <a:endParaRPr lang="en-GB" dirty="0">
              <a:cs typeface="Calibri" panose="020F0502020204030204"/>
            </a:endParaRPr>
          </a:p>
          <a:p>
            <a:pPr marL="0" indent="0">
              <a:buNone/>
            </a:pPr>
            <a:r>
              <a:rPr lang="en-GB" dirty="0">
                <a:cs typeface="Calibri" panose="020F0502020204030204"/>
              </a:rPr>
              <a:t>Therefore,  </a:t>
            </a:r>
          </a:p>
          <a:p>
            <a:pPr marL="0" indent="0">
              <a:buNone/>
            </a:pPr>
            <a:r>
              <a:rPr lang="en-GB" dirty="0">
                <a:cs typeface="Calibri" panose="020F0502020204030204"/>
              </a:rPr>
              <a:t>Efficiency of CC part = (1-(</a:t>
            </a:r>
            <a:r>
              <a:rPr lang="en-GB" dirty="0" err="1">
                <a:cs typeface="Calibri" panose="020F0502020204030204"/>
              </a:rPr>
              <a:t>P</a:t>
            </a:r>
            <a:r>
              <a:rPr lang="en-GB" baseline="-25000" dirty="0" err="1">
                <a:cs typeface="Calibri" panose="020F0502020204030204"/>
              </a:rPr>
              <a:t>dissipated</a:t>
            </a:r>
            <a:r>
              <a:rPr lang="en-GB" dirty="0">
                <a:cs typeface="Calibri" panose="020F0502020204030204"/>
              </a:rPr>
              <a:t>/</a:t>
            </a:r>
            <a:r>
              <a:rPr lang="en-GB" dirty="0" err="1">
                <a:cs typeface="Calibri" panose="020F0502020204030204"/>
              </a:rPr>
              <a:t>P</a:t>
            </a:r>
            <a:r>
              <a:rPr lang="en-GB" baseline="-25000" dirty="0" err="1">
                <a:cs typeface="Calibri" panose="020F0502020204030204"/>
              </a:rPr>
              <a:t>supplied</a:t>
            </a:r>
            <a:r>
              <a:rPr lang="en-GB" dirty="0">
                <a:cs typeface="Calibri" panose="020F0502020204030204"/>
              </a:rPr>
              <a:t>))*100%</a:t>
            </a:r>
          </a:p>
          <a:p>
            <a:pPr marL="0" indent="0">
              <a:buNone/>
            </a:pPr>
            <a:r>
              <a:rPr lang="en-GB" dirty="0">
                <a:cs typeface="Calibri" panose="020F0502020204030204"/>
              </a:rPr>
              <a:t>					= 60.76%</a:t>
            </a:r>
          </a:p>
          <a:p>
            <a:pPr marL="0" indent="0">
              <a:buNone/>
            </a:pPr>
            <a:endParaRPr lang="en-GB" dirty="0">
              <a:cs typeface="Calibri" panose="020F0502020204030204"/>
            </a:endParaRPr>
          </a:p>
        </p:txBody>
      </p:sp>
    </p:spTree>
    <p:extLst>
      <p:ext uri="{BB962C8B-B14F-4D97-AF65-F5344CB8AC3E}">
        <p14:creationId xmlns:p14="http://schemas.microsoft.com/office/powerpoint/2010/main" val="41015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EBC1-6E77-94DA-92D6-1AFCB1ED848C}"/>
              </a:ext>
            </a:extLst>
          </p:cNvPr>
          <p:cNvSpPr>
            <a:spLocks noGrp="1"/>
          </p:cNvSpPr>
          <p:nvPr>
            <p:ph type="title"/>
          </p:nvPr>
        </p:nvSpPr>
        <p:spPr>
          <a:xfrm>
            <a:off x="838200" y="365126"/>
            <a:ext cx="10515600" cy="1118442"/>
          </a:xfrm>
        </p:spPr>
        <p:txBody>
          <a:bodyPr/>
          <a:lstStyle/>
          <a:p>
            <a:r>
              <a:rPr lang="en-IN" u="sng" dirty="0">
                <a:latin typeface="Bookman Old Style" panose="02050604050505020204" pitchFamily="18" charset="0"/>
              </a:rPr>
              <a:t>Observations</a:t>
            </a:r>
          </a:p>
        </p:txBody>
      </p:sp>
      <p:sp>
        <p:nvSpPr>
          <p:cNvPr id="3" name="Content Placeholder 2">
            <a:extLst>
              <a:ext uri="{FF2B5EF4-FFF2-40B4-BE49-F238E27FC236}">
                <a16:creationId xmlns:a16="http://schemas.microsoft.com/office/drawing/2014/main" id="{087341B0-1D85-347F-C373-0EAC0B4BB19A}"/>
              </a:ext>
            </a:extLst>
          </p:cNvPr>
          <p:cNvSpPr>
            <a:spLocks noGrp="1"/>
          </p:cNvSpPr>
          <p:nvPr>
            <p:ph idx="1"/>
          </p:nvPr>
        </p:nvSpPr>
        <p:spPr>
          <a:xfrm>
            <a:off x="838200" y="1483568"/>
            <a:ext cx="10515600" cy="4693395"/>
          </a:xfrm>
        </p:spPr>
        <p:txBody>
          <a:bodyPr vert="horz" lIns="91440" tIns="45720" rIns="91440" bIns="45720" rtlCol="0" anchor="t">
            <a:normAutofit/>
          </a:bodyPr>
          <a:lstStyle/>
          <a:p>
            <a:pPr marL="514350" indent="-514350">
              <a:buFont typeface="+mj-lt"/>
              <a:buAutoNum type="arabicPeriod"/>
            </a:pPr>
            <a:r>
              <a:rPr lang="en-IN" dirty="0"/>
              <a:t>The common-collector amplifier acts as an buffer circuit that gives very high input impedance, which can be used to avoid loading effects in amplifiers.</a:t>
            </a:r>
          </a:p>
          <a:p>
            <a:pPr marL="514350" indent="-514350">
              <a:buAutoNum type="arabicPeriod"/>
            </a:pPr>
            <a:endParaRPr lang="en-IN">
              <a:cs typeface="Calibri"/>
            </a:endParaRPr>
          </a:p>
          <a:p>
            <a:pPr marL="514350" indent="-514350">
              <a:buFont typeface="+mj-lt"/>
              <a:buAutoNum type="arabicPeriod"/>
            </a:pPr>
            <a:endParaRPr lang="en-IN">
              <a:cs typeface="Calibri"/>
            </a:endParaRPr>
          </a:p>
        </p:txBody>
      </p:sp>
      <p:sp>
        <p:nvSpPr>
          <p:cNvPr id="4" name="TextBox 3">
            <a:extLst>
              <a:ext uri="{FF2B5EF4-FFF2-40B4-BE49-F238E27FC236}">
                <a16:creationId xmlns:a16="http://schemas.microsoft.com/office/drawing/2014/main" id="{DA0FE72D-8067-0E82-CFD7-2BB03AA1D63E}"/>
              </a:ext>
            </a:extLst>
          </p:cNvPr>
          <p:cNvSpPr txBox="1"/>
          <p:nvPr/>
        </p:nvSpPr>
        <p:spPr>
          <a:xfrm>
            <a:off x="5181010" y="2518138"/>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851280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316A-967B-6959-BB0B-B7274B4778A0}"/>
              </a:ext>
            </a:extLst>
          </p:cNvPr>
          <p:cNvSpPr>
            <a:spLocks noGrp="1"/>
          </p:cNvSpPr>
          <p:nvPr>
            <p:ph type="title"/>
          </p:nvPr>
        </p:nvSpPr>
        <p:spPr>
          <a:xfrm>
            <a:off x="838200" y="365125"/>
            <a:ext cx="10515600" cy="6035675"/>
          </a:xfrm>
        </p:spPr>
        <p:txBody>
          <a:bodyPr>
            <a:normAutofit/>
          </a:bodyPr>
          <a:lstStyle/>
          <a:p>
            <a:pPr algn="ctr"/>
            <a:r>
              <a:rPr lang="en-IN" sz="8800" dirty="0">
                <a:solidFill>
                  <a:schemeClr val="bg1">
                    <a:lumMod val="50000"/>
                  </a:schemeClr>
                </a:solidFill>
                <a:latin typeface="Bookman Old Style" panose="02050604050505020204" pitchFamily="18" charset="0"/>
              </a:rPr>
              <a:t>Thank You !</a:t>
            </a:r>
          </a:p>
        </p:txBody>
      </p:sp>
    </p:spTree>
    <p:extLst>
      <p:ext uri="{BB962C8B-B14F-4D97-AF65-F5344CB8AC3E}">
        <p14:creationId xmlns:p14="http://schemas.microsoft.com/office/powerpoint/2010/main" val="381186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DB9E2A-2D95-916D-5935-7125814E617C}"/>
              </a:ext>
            </a:extLst>
          </p:cNvPr>
          <p:cNvSpPr/>
          <p:nvPr/>
        </p:nvSpPr>
        <p:spPr>
          <a:xfrm>
            <a:off x="714164" y="493954"/>
            <a:ext cx="11033077" cy="800219"/>
          </a:xfrm>
          <a:prstGeom prst="rect">
            <a:avLst/>
          </a:prstGeom>
          <a:noFill/>
        </p:spPr>
        <p:txBody>
          <a:bodyPr wrap="square" lIns="121920" tIns="60960" rIns="121920" bIns="60960" anchor="t">
            <a:spAutoFit/>
          </a:bodyPr>
          <a:lstStyle/>
          <a:p>
            <a:r>
              <a:rPr lang="en-US" sz="4400" u="sng" dirty="0">
                <a:ln w="0"/>
                <a:latin typeface="Bookman Old Style"/>
              </a:rPr>
              <a:t>CALCULATIONS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A355479-EEEF-0294-A405-2717C61EEF2D}"/>
                  </a:ext>
                </a:extLst>
              </p:cNvPr>
              <p:cNvSpPr txBox="1"/>
              <p:nvPr/>
            </p:nvSpPr>
            <p:spPr>
              <a:xfrm>
                <a:off x="714164" y="1458332"/>
                <a:ext cx="7185248" cy="5707203"/>
              </a:xfrm>
              <a:prstGeom prst="rect">
                <a:avLst/>
              </a:prstGeom>
              <a:noFill/>
            </p:spPr>
            <p:txBody>
              <a:bodyPr wrap="square" rtlCol="0">
                <a:spAutoFit/>
              </a:bodyPr>
              <a:lstStyle/>
              <a:p>
                <a:r>
                  <a:rPr lang="en-US" sz="2000" dirty="0"/>
                  <a:t>   Given :-</a:t>
                </a:r>
              </a:p>
              <a:p>
                <a:r>
                  <a:rPr lang="en-US" sz="2000" dirty="0"/>
                  <a:t>   I</a:t>
                </a:r>
                <a:r>
                  <a:rPr lang="en-US" sz="2000" baseline="-25000" dirty="0"/>
                  <a:t>C</a:t>
                </a:r>
                <a:r>
                  <a:rPr lang="en-US" sz="2000" dirty="0"/>
                  <a:t> = 2mA                               </a:t>
                </a:r>
                <a:r>
                  <a:rPr lang="en-US" sz="2000" dirty="0" err="1"/>
                  <a:t>V</a:t>
                </a:r>
                <a:r>
                  <a:rPr lang="en-US" sz="2000" baseline="-25000" dirty="0" err="1"/>
                  <a:t>be</a:t>
                </a:r>
                <a:r>
                  <a:rPr lang="en-US" sz="2000" dirty="0"/>
                  <a:t> = 0.67V (</a:t>
                </a:r>
                <a:r>
                  <a:rPr lang="en-US" sz="2000" dirty="0" err="1"/>
                  <a:t>approx</a:t>
                </a:r>
                <a:r>
                  <a:rPr lang="en-US" sz="2000" dirty="0"/>
                  <a:t>)</a:t>
                </a:r>
              </a:p>
              <a:p>
                <a:r>
                  <a:rPr lang="en-US" sz="2000" dirty="0"/>
                  <a:t>   V</a:t>
                </a:r>
                <a:r>
                  <a:rPr lang="en-US" sz="2000" baseline="-25000" dirty="0"/>
                  <a:t>CC</a:t>
                </a:r>
                <a:r>
                  <a:rPr lang="en-US" sz="2000" dirty="0"/>
                  <a:t> = 12V                              V</a:t>
                </a:r>
                <a:r>
                  <a:rPr lang="en-US" sz="2000" baseline="-25000" dirty="0"/>
                  <a:t>OUT</a:t>
                </a:r>
                <a:r>
                  <a:rPr lang="en-US" sz="2000" dirty="0"/>
                  <a:t> = 5.4V</a:t>
                </a:r>
              </a:p>
              <a:p>
                <a:r>
                  <a:rPr lang="en-US" sz="2000" dirty="0"/>
                  <a:t>   I</a:t>
                </a:r>
                <a:r>
                  <a:rPr lang="en-US" sz="2000" baseline="-25000" dirty="0"/>
                  <a:t>R1</a:t>
                </a:r>
                <a:r>
                  <a:rPr lang="en-US" sz="2000" dirty="0"/>
                  <a:t> &lt; 0.2mA                           </a:t>
                </a:r>
                <a14:m>
                  <m:oMath xmlns:m="http://schemas.openxmlformats.org/officeDocument/2006/math">
                    <m:r>
                      <a:rPr lang="el-GR" sz="2000" b="0" i="1" dirty="0" smtClean="0">
                        <a:latin typeface="Cambria Math" panose="02040503050406030204" pitchFamily="18" charset="0"/>
                        <a:ea typeface="Cambria Math" panose="02040503050406030204" pitchFamily="18" charset="0"/>
                      </a:rPr>
                      <m:t>𝛽</m:t>
                    </m:r>
                    <m:r>
                      <a:rPr lang="en-IN" sz="2000" b="0" i="1" dirty="0" smtClean="0">
                        <a:latin typeface="Cambria Math" panose="02040503050406030204" pitchFamily="18" charset="0"/>
                        <a:ea typeface="Cambria Math" panose="02040503050406030204" pitchFamily="18" charset="0"/>
                      </a:rPr>
                      <m:t>=200</m:t>
                    </m:r>
                  </m:oMath>
                </a14:m>
                <a:endParaRPr lang="en-US" sz="2000" dirty="0"/>
              </a:p>
              <a:p>
                <a:endParaRPr lang="en-US" sz="1050" dirty="0"/>
              </a:p>
              <a:p>
                <a:r>
                  <a:rPr lang="en-US" sz="2000" u="sng" dirty="0"/>
                  <a:t>In DC analysis</a:t>
                </a:r>
                <a:r>
                  <a:rPr lang="en-US" sz="2000" dirty="0"/>
                  <a:t> – (all capacitors get open-circuited)</a:t>
                </a:r>
              </a:p>
              <a:p>
                <a:endParaRPr lang="en-US" sz="2000" u="sng" dirty="0"/>
              </a:p>
              <a:p>
                <a:r>
                  <a:rPr lang="en-US" sz="2000" dirty="0"/>
                  <a:t>     I</a:t>
                </a:r>
                <a:r>
                  <a:rPr lang="en-US" sz="2000" baseline="-25000" dirty="0"/>
                  <a:t>C</a:t>
                </a:r>
                <a:r>
                  <a:rPr lang="en-US" sz="2000" dirty="0"/>
                  <a:t> = 2mA</a:t>
                </a:r>
                <a:endParaRPr lang="en-US" dirty="0"/>
              </a:p>
              <a:p>
                <a:r>
                  <a:rPr lang="en-US" sz="2000" dirty="0"/>
                  <a:t>     I</a:t>
                </a:r>
                <a:r>
                  <a:rPr lang="en-US" sz="2000" baseline="-25000" dirty="0"/>
                  <a:t>C</a:t>
                </a:r>
                <a:r>
                  <a:rPr lang="en-US" sz="2000" dirty="0"/>
                  <a:t> = </a:t>
                </a:r>
                <a:r>
                  <a:rPr lang="en-US" sz="2000" dirty="0" err="1"/>
                  <a:t>Ic</a:t>
                </a:r>
                <a:r>
                  <a:rPr lang="en-US" sz="2000" dirty="0"/>
                  <a:t>/beta =  </a:t>
                </a:r>
                <a14:m>
                  <m:oMath xmlns:m="http://schemas.openxmlformats.org/officeDocument/2006/math">
                    <m:f>
                      <m:fPr>
                        <m:ctrlPr>
                          <a:rPr lang="en-US" sz="2000" i="1" smtClean="0">
                            <a:latin typeface="Cambria Math" panose="02040503050406030204" pitchFamily="18" charset="0"/>
                          </a:rPr>
                        </m:ctrlPr>
                      </m:fPr>
                      <m:num>
                        <m:r>
                          <a:rPr lang="en-IN" sz="2000" b="0" i="0" smtClean="0">
                            <a:latin typeface="Cambria Math" panose="02040503050406030204" pitchFamily="18" charset="0"/>
                          </a:rPr>
                          <m:t>2</m:t>
                        </m:r>
                      </m:num>
                      <m:den>
                        <m:r>
                          <a:rPr lang="en-IN" sz="2000" b="0" i="0" smtClean="0">
                            <a:latin typeface="Cambria Math" panose="02040503050406030204" pitchFamily="18" charset="0"/>
                          </a:rPr>
                          <m:t>200</m:t>
                        </m:r>
                      </m:den>
                    </m:f>
                    <m:r>
                      <a:rPr lang="en-IN" sz="2000" b="0" i="0" smtClean="0">
                        <a:latin typeface="Cambria Math" panose="02040503050406030204" pitchFamily="18" charset="0"/>
                      </a:rPr>
                      <m:t>=0.01</m:t>
                    </m:r>
                    <m:r>
                      <m:rPr>
                        <m:sty m:val="p"/>
                      </m:rPr>
                      <a:rPr lang="en-IN" sz="2000" b="0" i="0" smtClean="0">
                        <a:latin typeface="Cambria Math" panose="02040503050406030204" pitchFamily="18" charset="0"/>
                      </a:rPr>
                      <m:t>mA</m:t>
                    </m:r>
                  </m:oMath>
                </a14:m>
                <a:endParaRPr lang="en-IN" sz="2000" dirty="0"/>
              </a:p>
              <a:p>
                <a:r>
                  <a:rPr lang="en-IN" sz="2000" dirty="0"/>
                  <a:t>     </a:t>
                </a:r>
                <a:r>
                  <a:rPr lang="en-IN" sz="2000" dirty="0" err="1"/>
                  <a:t>V</a:t>
                </a:r>
                <a:r>
                  <a:rPr lang="en-IN" sz="2000" baseline="-25000" dirty="0" err="1"/>
                  <a:t>out</a:t>
                </a:r>
                <a:r>
                  <a:rPr lang="en-IN" sz="2000" dirty="0"/>
                  <a:t> = 5.4V = I</a:t>
                </a:r>
                <a:r>
                  <a:rPr lang="en-IN" sz="2000" baseline="-25000" dirty="0"/>
                  <a:t>E</a:t>
                </a:r>
                <a:r>
                  <a:rPr lang="en-IN" sz="2000" dirty="0"/>
                  <a:t>R</a:t>
                </a:r>
                <a:r>
                  <a:rPr lang="en-IN" sz="2000" baseline="-25000" dirty="0"/>
                  <a:t>E</a:t>
                </a:r>
              </a:p>
              <a:p>
                <a:endParaRPr lang="en-IN" sz="2000" dirty="0"/>
              </a:p>
              <a:p>
                <a:r>
                  <a:rPr lang="en-IN" sz="2000" dirty="0"/>
                  <a:t>     R</a:t>
                </a:r>
                <a:r>
                  <a:rPr lang="en-IN" sz="2000" baseline="-25000" dirty="0"/>
                  <a:t>E</a:t>
                </a:r>
                <a:r>
                  <a:rPr lang="en-IN" sz="2000" dirty="0"/>
                  <a:t> = </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5.4</m:t>
                        </m:r>
                      </m:num>
                      <m:den>
                        <m:r>
                          <a:rPr lang="en-IN" sz="2000" b="0" i="1" smtClean="0">
                            <a:latin typeface="Cambria Math" panose="02040503050406030204" pitchFamily="18" charset="0"/>
                          </a:rPr>
                          <m:t>(</m:t>
                        </m:r>
                        <m:f>
                          <m:fPr>
                            <m:ctrlPr>
                              <a:rPr lang="en-IN" sz="2000" i="1" smtClean="0">
                                <a:latin typeface="Cambria Math" panose="02040503050406030204" pitchFamily="18" charset="0"/>
                              </a:rPr>
                            </m:ctrlPr>
                          </m:fPr>
                          <m:num>
                            <m:r>
                              <a:rPr lang="en-IN" sz="2000" b="0" i="1" smtClean="0">
                                <a:latin typeface="Cambria Math" panose="02040503050406030204" pitchFamily="18" charset="0"/>
                              </a:rPr>
                              <m:t>2</m:t>
                            </m:r>
                          </m:num>
                          <m:den>
                            <m:r>
                              <a:rPr lang="en-IN" sz="2000" b="0" i="1" smtClean="0">
                                <a:latin typeface="Cambria Math" panose="02040503050406030204" pitchFamily="18" charset="0"/>
                              </a:rPr>
                              <m:t>200</m:t>
                            </m:r>
                          </m:den>
                        </m:f>
                        <m:r>
                          <a:rPr lang="en-IN" sz="200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201)</m:t>
                        </m:r>
                      </m:den>
                    </m:f>
                    <m:r>
                      <a:rPr lang="en-IN" sz="200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1000 =</m:t>
                    </m:r>
                    <m:r>
                      <a:rPr lang="en-IN" sz="2000" b="1" i="0" smtClean="0">
                        <a:solidFill>
                          <a:schemeClr val="tx1">
                            <a:lumMod val="95000"/>
                            <a:lumOff val="5000"/>
                          </a:schemeClr>
                        </a:solidFill>
                        <a:latin typeface="Cambria Math" panose="02040503050406030204" pitchFamily="18" charset="0"/>
                        <a:ea typeface="Cambria Math" panose="02040503050406030204" pitchFamily="18" charset="0"/>
                      </a:rPr>
                      <m:t>𝟐</m:t>
                    </m:r>
                    <m:r>
                      <a:rPr lang="en-IN" sz="2000" b="1" i="0" smtClean="0">
                        <a:solidFill>
                          <a:schemeClr val="tx1">
                            <a:lumMod val="95000"/>
                            <a:lumOff val="5000"/>
                          </a:schemeClr>
                        </a:solidFill>
                        <a:latin typeface="Cambria Math" panose="02040503050406030204" pitchFamily="18" charset="0"/>
                        <a:ea typeface="Cambria Math" panose="02040503050406030204" pitchFamily="18" charset="0"/>
                      </a:rPr>
                      <m:t>.</m:t>
                    </m:r>
                    <m:r>
                      <a:rPr lang="en-IN" sz="2000" b="1" i="0" smtClean="0">
                        <a:solidFill>
                          <a:schemeClr val="tx1">
                            <a:lumMod val="95000"/>
                            <a:lumOff val="5000"/>
                          </a:schemeClr>
                        </a:solidFill>
                        <a:latin typeface="Cambria Math" panose="02040503050406030204" pitchFamily="18" charset="0"/>
                        <a:ea typeface="Cambria Math" panose="02040503050406030204" pitchFamily="18" charset="0"/>
                      </a:rPr>
                      <m:t>𝟔𝟖𝟔𝐊𝐨𝐡𝐦</m:t>
                    </m:r>
                  </m:oMath>
                </a14:m>
                <a:endParaRPr lang="en-IN" sz="2000" b="1" dirty="0">
                  <a:solidFill>
                    <a:schemeClr val="tx1">
                      <a:lumMod val="95000"/>
                      <a:lumOff val="5000"/>
                    </a:schemeClr>
                  </a:solidFill>
                  <a:ea typeface="Cambria Math" panose="02040503050406030204" pitchFamily="18" charset="0"/>
                </a:endParaRPr>
              </a:p>
              <a:p>
                <a:endParaRPr lang="en-IN" sz="2000" b="1" dirty="0">
                  <a:solidFill>
                    <a:srgbClr val="FF0000"/>
                  </a:solidFill>
                  <a:ea typeface="Cambria Math" panose="02040503050406030204" pitchFamily="18" charset="0"/>
                </a:endParaRPr>
              </a:p>
              <a:p>
                <a:r>
                  <a:rPr lang="en-IN" sz="2000" dirty="0">
                    <a:solidFill>
                      <a:srgbClr val="FF0000"/>
                    </a:solidFill>
                    <a:ea typeface="Cambria Math" panose="02040503050406030204" pitchFamily="18" charset="0"/>
                  </a:rPr>
                  <a:t>     </a:t>
                </a:r>
                <a:r>
                  <a:rPr lang="en-IN" sz="2000" dirty="0">
                    <a:ea typeface="Cambria Math" panose="02040503050406030204" pitchFamily="18" charset="0"/>
                  </a:rPr>
                  <a:t>V</a:t>
                </a:r>
                <a:r>
                  <a:rPr lang="en-IN" sz="2000" baseline="-25000" dirty="0">
                    <a:ea typeface="Cambria Math" panose="02040503050406030204" pitchFamily="18" charset="0"/>
                  </a:rPr>
                  <a:t>B</a:t>
                </a:r>
                <a:r>
                  <a:rPr lang="en-IN" sz="2000" dirty="0">
                    <a:ea typeface="Cambria Math" panose="02040503050406030204" pitchFamily="18" charset="0"/>
                  </a:rPr>
                  <a:t> = </a:t>
                </a:r>
                <a:r>
                  <a:rPr lang="en-IN" sz="2000" dirty="0" err="1">
                    <a:ea typeface="Cambria Math" panose="02040503050406030204" pitchFamily="18" charset="0"/>
                  </a:rPr>
                  <a:t>V</a:t>
                </a:r>
                <a:r>
                  <a:rPr lang="en-IN" sz="2000" baseline="-25000" dirty="0" err="1">
                    <a:ea typeface="Cambria Math" panose="02040503050406030204" pitchFamily="18" charset="0"/>
                  </a:rPr>
                  <a:t>out</a:t>
                </a:r>
                <a:r>
                  <a:rPr lang="en-IN" sz="2000" dirty="0">
                    <a:ea typeface="Cambria Math" panose="02040503050406030204" pitchFamily="18" charset="0"/>
                  </a:rPr>
                  <a:t>(V</a:t>
                </a:r>
                <a:r>
                  <a:rPr lang="en-IN" sz="2000" baseline="-25000" dirty="0">
                    <a:ea typeface="Cambria Math" panose="02040503050406030204" pitchFamily="18" charset="0"/>
                  </a:rPr>
                  <a:t>E</a:t>
                </a:r>
                <a:r>
                  <a:rPr lang="en-IN" sz="2000" dirty="0">
                    <a:ea typeface="Cambria Math" panose="02040503050406030204" pitchFamily="18" charset="0"/>
                  </a:rPr>
                  <a:t>) + 0.67V</a:t>
                </a:r>
              </a:p>
              <a:p>
                <a:r>
                  <a:rPr lang="en-IN" sz="2000" b="0" dirty="0">
                    <a:ea typeface="Cambria Math" panose="02040503050406030204" pitchFamily="18" charset="0"/>
                  </a:rPr>
                  <a:t>           = 5.4 + 0.67 = </a:t>
                </a:r>
                <a:r>
                  <a:rPr lang="en-IN" sz="2000" b="1" dirty="0">
                    <a:ea typeface="Cambria Math" panose="02040503050406030204" pitchFamily="18" charset="0"/>
                  </a:rPr>
                  <a:t>6.07V</a:t>
                </a:r>
                <a:r>
                  <a:rPr lang="en-IN" sz="2000" dirty="0">
                    <a:ea typeface="Cambria Math" panose="02040503050406030204" pitchFamily="18" charset="0"/>
                  </a:rPr>
                  <a:t> (approx.)</a:t>
                </a:r>
                <a:endParaRPr lang="en-IN" sz="2000" b="0" dirty="0">
                  <a:ea typeface="Cambria Math" panose="02040503050406030204" pitchFamily="18" charset="0"/>
                </a:endParaRPr>
              </a:p>
              <a:p>
                <a:endParaRPr lang="en-IN" sz="2000" dirty="0"/>
              </a:p>
              <a:p>
                <a:endParaRPr lang="en-IN" sz="2000" dirty="0"/>
              </a:p>
            </p:txBody>
          </p:sp>
        </mc:Choice>
        <mc:Fallback xmlns="">
          <p:sp>
            <p:nvSpPr>
              <p:cNvPr id="10" name="TextBox 9">
                <a:extLst>
                  <a:ext uri="{FF2B5EF4-FFF2-40B4-BE49-F238E27FC236}">
                    <a16:creationId xmlns:a16="http://schemas.microsoft.com/office/drawing/2014/main" id="{AA355479-EEEF-0294-A405-2717C61EEF2D}"/>
                  </a:ext>
                </a:extLst>
              </p:cNvPr>
              <p:cNvSpPr txBox="1">
                <a:spLocks noRot="1" noChangeAspect="1" noMove="1" noResize="1" noEditPoints="1" noAdjustHandles="1" noChangeArrowheads="1" noChangeShapeType="1" noTextEdit="1"/>
              </p:cNvSpPr>
              <p:nvPr/>
            </p:nvSpPr>
            <p:spPr>
              <a:xfrm>
                <a:off x="714164" y="1458332"/>
                <a:ext cx="7185248" cy="5707203"/>
              </a:xfrm>
              <a:prstGeom prst="rect">
                <a:avLst/>
              </a:prstGeom>
              <a:blipFill>
                <a:blip r:embed="rId2"/>
                <a:stretch>
                  <a:fillRect l="-848" t="-534"/>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3C771E68-FBD1-BE50-C453-BB244F40EDDA}"/>
              </a:ext>
            </a:extLst>
          </p:cNvPr>
          <p:cNvPicPr>
            <a:picLocks noChangeAspect="1"/>
          </p:cNvPicPr>
          <p:nvPr/>
        </p:nvPicPr>
        <p:blipFill>
          <a:blip r:embed="rId3"/>
          <a:stretch>
            <a:fillRect/>
          </a:stretch>
        </p:blipFill>
        <p:spPr>
          <a:xfrm>
            <a:off x="7899412" y="1197038"/>
            <a:ext cx="3727978" cy="4542098"/>
          </a:xfrm>
          <a:prstGeom prst="rect">
            <a:avLst/>
          </a:prstGeom>
        </p:spPr>
      </p:pic>
    </p:spTree>
    <p:extLst>
      <p:ext uri="{BB962C8B-B14F-4D97-AF65-F5344CB8AC3E}">
        <p14:creationId xmlns:p14="http://schemas.microsoft.com/office/powerpoint/2010/main" val="286081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27A40D-082E-FB5B-54A0-FC41226ACB5B}"/>
                  </a:ext>
                </a:extLst>
              </p:cNvPr>
              <p:cNvSpPr txBox="1"/>
              <p:nvPr/>
            </p:nvSpPr>
            <p:spPr>
              <a:xfrm>
                <a:off x="1076038" y="1501542"/>
                <a:ext cx="7584137" cy="3534622"/>
              </a:xfrm>
              <a:prstGeom prst="rect">
                <a:avLst/>
              </a:prstGeom>
              <a:noFill/>
            </p:spPr>
            <p:txBody>
              <a:bodyPr wrap="square" rtlCol="0">
                <a:spAutoFit/>
              </a:bodyPr>
              <a:lstStyle/>
              <a:p>
                <a:r>
                  <a:rPr lang="en-IN" sz="2000" dirty="0"/>
                  <a:t>Let I</a:t>
                </a:r>
                <a:r>
                  <a:rPr lang="en-IN" sz="2000" baseline="-25000" dirty="0"/>
                  <a:t>R1</a:t>
                </a:r>
                <a:r>
                  <a:rPr lang="en-IN" sz="2000" dirty="0"/>
                  <a:t> = 0.16A (less than 0.1*I</a:t>
                </a:r>
                <a:r>
                  <a:rPr lang="en-IN" sz="2000" baseline="-25000" dirty="0"/>
                  <a:t>C</a:t>
                </a:r>
                <a:r>
                  <a:rPr lang="en-IN" sz="2000" dirty="0"/>
                  <a:t>)</a:t>
                </a:r>
              </a:p>
              <a:p>
                <a:endParaRPr lang="en-IN" sz="2000" dirty="0"/>
              </a:p>
              <a:p>
                <a:r>
                  <a:rPr lang="en-IN" sz="2000" dirty="0"/>
                  <a:t>We know that:</a:t>
                </a:r>
              </a:p>
              <a:p>
                <a:r>
                  <a:rPr lang="en-IN" sz="2000" dirty="0"/>
                  <a:t>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𝑅</m:t>
                        </m:r>
                        <m:r>
                          <a:rPr lang="en-IN" sz="2000" b="0" i="1" smtClean="0">
                            <a:latin typeface="Cambria Math" panose="02040503050406030204" pitchFamily="18" charset="0"/>
                          </a:rPr>
                          <m:t>1</m:t>
                        </m:r>
                      </m:sub>
                    </m:sSub>
                    <m:r>
                      <a:rPr lang="en-IN" sz="2000" b="0" i="1" smtClean="0">
                        <a:latin typeface="Cambria Math" panose="02040503050406030204" pitchFamily="18" charset="0"/>
                      </a:rPr>
                      <m:t>=</m:t>
                    </m:r>
                    <m:f>
                      <m:fPr>
                        <m:ctrlPr>
                          <a:rPr lang="en-IN" sz="2000" i="1" smtClean="0">
                            <a:latin typeface="Cambria Math" panose="02040503050406030204" pitchFamily="18" charset="0"/>
                          </a:rPr>
                        </m:ctrlPr>
                      </m:fPr>
                      <m:num>
                        <m:r>
                          <a:rPr lang="en-IN" sz="2000" b="0" i="1" smtClean="0">
                            <a:latin typeface="Cambria Math" panose="02040503050406030204" pitchFamily="18" charset="0"/>
                          </a:rPr>
                          <m:t>(</m:t>
                        </m:r>
                        <m:r>
                          <a:rPr lang="en-IN" sz="2000" b="0" i="1" smtClean="0">
                            <a:latin typeface="Cambria Math" panose="02040503050406030204" pitchFamily="18" charset="0"/>
                          </a:rPr>
                          <m:t>𝑉𝑐𝑐</m:t>
                        </m:r>
                        <m:r>
                          <a:rPr lang="en-IN" sz="2000" b="0" i="1" smtClean="0">
                            <a:latin typeface="Cambria Math" panose="02040503050406030204" pitchFamily="18" charset="0"/>
                          </a:rPr>
                          <m:t> −</m:t>
                        </m:r>
                        <m:r>
                          <a:rPr lang="en-IN" sz="2000" b="0" i="1" smtClean="0">
                            <a:latin typeface="Cambria Math" panose="02040503050406030204" pitchFamily="18" charset="0"/>
                          </a:rPr>
                          <m:t>𝑉𝑏</m:t>
                        </m:r>
                        <m:r>
                          <a:rPr lang="en-IN" sz="2000" b="0" i="1" smtClean="0">
                            <a:latin typeface="Cambria Math" panose="02040503050406030204" pitchFamily="18" charset="0"/>
                          </a:rPr>
                          <m:t>)</m:t>
                        </m:r>
                      </m:num>
                      <m:den>
                        <m:r>
                          <a:rPr lang="en-IN" sz="2000" b="0" i="1" smtClean="0">
                            <a:latin typeface="Cambria Math" panose="02040503050406030204" pitchFamily="18" charset="0"/>
                          </a:rPr>
                          <m:t>𝑅</m:t>
                        </m:r>
                        <m:r>
                          <a:rPr lang="en-IN" sz="2000" b="0" i="1" smtClean="0">
                            <a:latin typeface="Cambria Math" panose="02040503050406030204" pitchFamily="18" charset="0"/>
                          </a:rPr>
                          <m:t>1</m:t>
                        </m:r>
                      </m:den>
                    </m:f>
                    <m:r>
                      <a:rPr lang="en-IN" sz="2000" b="0" i="1" smtClean="0">
                        <a:latin typeface="Cambria Math" panose="02040503050406030204" pitchFamily="18" charset="0"/>
                      </a:rPr>
                      <m:t>                  </m:t>
                    </m:r>
                    <m:r>
                      <a:rPr lang="en-IN" sz="2000" b="0" i="1" smtClean="0">
                        <a:latin typeface="Cambria Math" panose="02040503050406030204" pitchFamily="18" charset="0"/>
                      </a:rPr>
                      <m:t>𝑎𝑛𝑑</m:t>
                    </m:r>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𝑅</m:t>
                        </m:r>
                        <m:r>
                          <a:rPr lang="en-IN" sz="2000" b="0" i="1" smtClean="0">
                            <a:latin typeface="Cambria Math" panose="02040503050406030204" pitchFamily="18" charset="0"/>
                          </a:rPr>
                          <m:t>2</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𝑉𝑏</m:t>
                        </m:r>
                      </m:num>
                      <m:den>
                        <m:r>
                          <a:rPr lang="en-IN" sz="2000" b="0" i="1" smtClean="0">
                            <a:latin typeface="Cambria Math" panose="02040503050406030204" pitchFamily="18" charset="0"/>
                          </a:rPr>
                          <m:t>𝑅</m:t>
                        </m:r>
                        <m:r>
                          <a:rPr lang="en-IN" sz="2000" b="0" i="1" smtClean="0">
                            <a:latin typeface="Cambria Math" panose="02040503050406030204" pitchFamily="18" charset="0"/>
                          </a:rPr>
                          <m:t>2</m:t>
                        </m:r>
                      </m:den>
                    </m:f>
                  </m:oMath>
                </a14:m>
                <a:endParaRPr lang="en-IN" sz="2000" b="0" dirty="0"/>
              </a:p>
              <a:p>
                <a:endParaRPr lang="en-IN" sz="2000" dirty="0"/>
              </a:p>
              <a:p>
                <a:r>
                  <a:rPr lang="en-IN" sz="2000" dirty="0"/>
                  <a:t>So,  </a:t>
                </a:r>
                <a:r>
                  <a:rPr lang="en-IN" sz="2000" dirty="0">
                    <a:latin typeface="Cambria Math" panose="02040503050406030204" pitchFamily="18" charset="0"/>
                    <a:ea typeface="Cambria Math" panose="02040503050406030204" pitchFamily="18" charset="0"/>
                  </a:rPr>
                  <a:t>0.16mA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rPr>
                        </m:ctrlPr>
                      </m:fPr>
                      <m:num>
                        <m:r>
                          <a:rPr lang="en-IN" sz="2000" b="0" i="0" smtClean="0">
                            <a:latin typeface="Cambria Math" panose="02040503050406030204" pitchFamily="18" charset="0"/>
                            <a:ea typeface="Cambria Math" panose="02040503050406030204" pitchFamily="18" charset="0"/>
                          </a:rPr>
                          <m:t>(12−6.07)</m:t>
                        </m:r>
                      </m:num>
                      <m:den>
                        <m:r>
                          <m:rPr>
                            <m:sty m:val="p"/>
                          </m:rPr>
                          <a:rPr lang="en-IN" sz="2000" b="0" i="0" smtClean="0">
                            <a:latin typeface="Cambria Math" panose="02040503050406030204" pitchFamily="18" charset="0"/>
                            <a:ea typeface="Cambria Math" panose="02040503050406030204" pitchFamily="18" charset="0"/>
                          </a:rPr>
                          <m:t>R</m:t>
                        </m:r>
                        <m:r>
                          <a:rPr lang="en-IN" sz="2000" b="0" i="0" smtClean="0">
                            <a:latin typeface="Cambria Math" panose="02040503050406030204" pitchFamily="18" charset="0"/>
                            <a:ea typeface="Cambria Math" panose="02040503050406030204" pitchFamily="18" charset="0"/>
                          </a:rPr>
                          <m:t>1</m:t>
                        </m:r>
                      </m:den>
                    </m:f>
                  </m:oMath>
                </a14:m>
                <a:r>
                  <a:rPr lang="en-IN" sz="2000" dirty="0">
                    <a:latin typeface="Cambria Math" panose="02040503050406030204" pitchFamily="18" charset="0"/>
                    <a:ea typeface="Cambria Math" panose="02040503050406030204" pitchFamily="18" charset="0"/>
                  </a:rPr>
                  <a:t>          and                (IR1 – </a:t>
                </a:r>
                <a:r>
                  <a:rPr lang="en-IN" sz="2000" dirty="0" err="1">
                    <a:latin typeface="Cambria Math" panose="02040503050406030204" pitchFamily="18" charset="0"/>
                    <a:ea typeface="Cambria Math" panose="02040503050406030204" pitchFamily="18" charset="0"/>
                  </a:rPr>
                  <a:t>Ib</a:t>
                </a:r>
                <a:r>
                  <a:rPr lang="en-IN" sz="2000" dirty="0">
                    <a:latin typeface="Cambria Math" panose="02040503050406030204" pitchFamily="18" charset="0"/>
                    <a:ea typeface="Cambria Math" panose="02040503050406030204" pitchFamily="18" charset="0"/>
                  </a:rPr>
                  <a:t>)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rPr>
                        </m:ctrlPr>
                      </m:fPr>
                      <m:num>
                        <m:r>
                          <m:rPr>
                            <m:sty m:val="p"/>
                          </m:rPr>
                          <a:rPr lang="en-IN" sz="2000" b="0" i="0" smtClean="0">
                            <a:latin typeface="Cambria Math" panose="02040503050406030204" pitchFamily="18" charset="0"/>
                            <a:ea typeface="Cambria Math" panose="02040503050406030204" pitchFamily="18" charset="0"/>
                          </a:rPr>
                          <m:t>Vb</m:t>
                        </m:r>
                      </m:num>
                      <m:den>
                        <m:r>
                          <m:rPr>
                            <m:sty m:val="p"/>
                          </m:rPr>
                          <a:rPr lang="en-IN" sz="2000" b="0" i="0" smtClean="0">
                            <a:latin typeface="Cambria Math" panose="02040503050406030204" pitchFamily="18" charset="0"/>
                            <a:ea typeface="Cambria Math" panose="02040503050406030204" pitchFamily="18" charset="0"/>
                          </a:rPr>
                          <m:t>R</m:t>
                        </m:r>
                        <m:r>
                          <a:rPr lang="en-IN" sz="2000" b="0" i="0" smtClean="0">
                            <a:latin typeface="Cambria Math" panose="02040503050406030204" pitchFamily="18" charset="0"/>
                            <a:ea typeface="Cambria Math" panose="02040503050406030204" pitchFamily="18" charset="0"/>
                          </a:rPr>
                          <m:t>2</m:t>
                        </m:r>
                      </m:den>
                    </m:f>
                  </m:oMath>
                </a14:m>
                <a:endParaRPr lang="en-IN" sz="2000" dirty="0">
                  <a:latin typeface="Cambria Math" panose="02040503050406030204" pitchFamily="18" charset="0"/>
                  <a:ea typeface="Cambria Math" panose="02040503050406030204" pitchFamily="18" charset="0"/>
                </a:endParaRPr>
              </a:p>
              <a:p>
                <a:endParaRPr lang="en-IN" sz="1600" dirty="0">
                  <a:latin typeface="Cambria Math" panose="02040503050406030204" pitchFamily="18" charset="0"/>
                  <a:ea typeface="Cambria Math" panose="02040503050406030204" pitchFamily="18" charset="0"/>
                </a:endParaRPr>
              </a:p>
              <a:p>
                <a:r>
                  <a:rPr lang="en-IN" sz="2000" dirty="0">
                    <a:latin typeface="Cambria Math" panose="02040503050406030204" pitchFamily="18" charset="0"/>
                    <a:ea typeface="Cambria Math" panose="02040503050406030204" pitchFamily="18" charset="0"/>
                  </a:rPr>
                  <a:t>        R1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(12 −6.07)</m:t>
                        </m:r>
                      </m:num>
                      <m:den>
                        <m:r>
                          <a:rPr lang="en-IN" sz="2000" b="0" i="1" smtClean="0">
                            <a:latin typeface="Cambria Math" panose="02040503050406030204" pitchFamily="18" charset="0"/>
                            <a:ea typeface="Cambria Math" panose="02040503050406030204" pitchFamily="18" charset="0"/>
                          </a:rPr>
                          <m:t>0.16</m:t>
                        </m:r>
                      </m:den>
                    </m:f>
                    <m:r>
                      <a:rPr lang="en-IN" sz="2000" i="1" smtClean="0">
                        <a:latin typeface="Cambria Math" panose="02040503050406030204" pitchFamily="18" charset="0"/>
                        <a:ea typeface="Cambria Math" panose="02040503050406030204" pitchFamily="18" charset="0"/>
                      </a:rPr>
                      <m:t>×</m:t>
                    </m:r>
                    <m:sSup>
                      <m:sSupPr>
                        <m:ctrlPr>
                          <a:rPr lang="en-IN" sz="200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10</m:t>
                        </m:r>
                      </m:e>
                      <m:sup>
                        <m:r>
                          <a:rPr lang="en-IN" sz="2000" b="0" i="1" smtClean="0">
                            <a:latin typeface="Cambria Math" panose="02040503050406030204" pitchFamily="18" charset="0"/>
                            <a:ea typeface="Cambria Math" panose="02040503050406030204" pitchFamily="18" charset="0"/>
                          </a:rPr>
                          <m:t>3</m:t>
                        </m:r>
                      </m:sup>
                    </m:sSup>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𝑎𝑛𝑑</m:t>
                    </m:r>
                    <m:r>
                      <a:rPr lang="en-IN" sz="2000" b="0" i="1" smtClean="0">
                        <a:latin typeface="Cambria Math" panose="02040503050406030204" pitchFamily="18" charset="0"/>
                        <a:ea typeface="Cambria Math" panose="02040503050406030204" pitchFamily="18" charset="0"/>
                      </a:rPr>
                      <m:t>  </m:t>
                    </m:r>
                  </m:oMath>
                </a14:m>
                <a:r>
                  <a:rPr lang="en-IN" sz="2000" dirty="0">
                    <a:latin typeface="Cambria Math" panose="02040503050406030204" pitchFamily="18" charset="0"/>
                    <a:ea typeface="Cambria Math" panose="02040503050406030204" pitchFamily="18" charset="0"/>
                  </a:rPr>
                  <a:t>              R2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6.07</m:t>
                        </m:r>
                      </m:num>
                      <m:den>
                        <m:r>
                          <a:rPr lang="en-IN" sz="2000" b="0" i="1" smtClean="0">
                            <a:latin typeface="Cambria Math" panose="02040503050406030204" pitchFamily="18" charset="0"/>
                            <a:ea typeface="Cambria Math" panose="02040503050406030204" pitchFamily="18" charset="0"/>
                          </a:rPr>
                          <m:t>0.15</m:t>
                        </m:r>
                      </m:den>
                    </m:f>
                    <m:r>
                      <a:rPr lang="en-IN" sz="2000" i="1" smtClean="0">
                        <a:latin typeface="Cambria Math" panose="02040503050406030204" pitchFamily="18" charset="0"/>
                        <a:ea typeface="Cambria Math" panose="02040503050406030204" pitchFamily="18" charset="0"/>
                      </a:rPr>
                      <m:t>×</m:t>
                    </m:r>
                    <m:sSup>
                      <m:sSupPr>
                        <m:ctrlPr>
                          <a:rPr lang="en-IN" sz="200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10</m:t>
                        </m:r>
                      </m:e>
                      <m:sup>
                        <m:r>
                          <a:rPr lang="en-IN" sz="2000" b="0" i="1" smtClean="0">
                            <a:latin typeface="Cambria Math" panose="02040503050406030204" pitchFamily="18" charset="0"/>
                            <a:ea typeface="Cambria Math" panose="02040503050406030204" pitchFamily="18" charset="0"/>
                          </a:rPr>
                          <m:t>3</m:t>
                        </m:r>
                      </m:sup>
                    </m:sSup>
                  </m:oMath>
                </a14:m>
                <a:endParaRPr lang="en-IN" sz="2000" dirty="0">
                  <a:latin typeface="Cambria Math" panose="02040503050406030204" pitchFamily="18" charset="0"/>
                  <a:ea typeface="Cambria Math" panose="02040503050406030204" pitchFamily="18" charset="0"/>
                </a:endParaRPr>
              </a:p>
              <a:p>
                <a:endParaRPr lang="en-IN" sz="2000" dirty="0">
                  <a:latin typeface="Cambria Math" panose="02040503050406030204" pitchFamily="18" charset="0"/>
                  <a:ea typeface="Cambria Math" panose="02040503050406030204" pitchFamily="18" charset="0"/>
                </a:endParaRPr>
              </a:p>
              <a:p>
                <a:r>
                  <a:rPr lang="en-IN" sz="2000" dirty="0">
                    <a:latin typeface="Cambria Math" panose="02040503050406030204" pitchFamily="18" charset="0"/>
                    <a:ea typeface="Cambria Math" panose="02040503050406030204" pitchFamily="18" charset="0"/>
                  </a:rPr>
                  <a:t>        R1 = </a:t>
                </a:r>
                <a:r>
                  <a:rPr lang="en-IN" sz="2000" dirty="0">
                    <a:solidFill>
                      <a:srgbClr val="FF0000"/>
                    </a:solidFill>
                    <a:latin typeface="Cambria Math" panose="02040503050406030204" pitchFamily="18" charset="0"/>
                    <a:ea typeface="Cambria Math" panose="02040503050406030204" pitchFamily="18" charset="0"/>
                  </a:rPr>
                  <a:t>37.265Kohm </a:t>
                </a:r>
                <a:r>
                  <a:rPr lang="en-IN" sz="2000" dirty="0">
                    <a:latin typeface="Cambria Math" panose="02040503050406030204" pitchFamily="18" charset="0"/>
                    <a:ea typeface="Cambria Math" panose="02040503050406030204" pitchFamily="18" charset="0"/>
                  </a:rPr>
                  <a:t>         and                 R2 = </a:t>
                </a:r>
                <a:r>
                  <a:rPr lang="en-IN" sz="2000" dirty="0">
                    <a:solidFill>
                      <a:srgbClr val="FF0000"/>
                    </a:solidFill>
                    <a:latin typeface="Cambria Math" panose="02040503050406030204" pitchFamily="18" charset="0"/>
                    <a:ea typeface="Cambria Math" panose="02040503050406030204" pitchFamily="18" charset="0"/>
                  </a:rPr>
                  <a:t>40.6Kohm</a:t>
                </a:r>
              </a:p>
            </p:txBody>
          </p:sp>
        </mc:Choice>
        <mc:Fallback xmlns="">
          <p:sp>
            <p:nvSpPr>
              <p:cNvPr id="3" name="TextBox 2">
                <a:extLst>
                  <a:ext uri="{FF2B5EF4-FFF2-40B4-BE49-F238E27FC236}">
                    <a16:creationId xmlns:a16="http://schemas.microsoft.com/office/drawing/2014/main" id="{0127A40D-082E-FB5B-54A0-FC41226ACB5B}"/>
                  </a:ext>
                </a:extLst>
              </p:cNvPr>
              <p:cNvSpPr txBox="1">
                <a:spLocks noRot="1" noChangeAspect="1" noMove="1" noResize="1" noEditPoints="1" noAdjustHandles="1" noChangeArrowheads="1" noChangeShapeType="1" noTextEdit="1"/>
              </p:cNvSpPr>
              <p:nvPr/>
            </p:nvSpPr>
            <p:spPr>
              <a:xfrm>
                <a:off x="1076038" y="1501542"/>
                <a:ext cx="7584137" cy="3534622"/>
              </a:xfrm>
              <a:prstGeom prst="rect">
                <a:avLst/>
              </a:prstGeom>
              <a:blipFill>
                <a:blip r:embed="rId2"/>
                <a:stretch>
                  <a:fillRect l="-884" t="-862" b="-2069"/>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D337A739-AE5F-EC19-D7AB-FA0219AF7AC8}"/>
              </a:ext>
            </a:extLst>
          </p:cNvPr>
          <p:cNvSpPr/>
          <p:nvPr/>
        </p:nvSpPr>
        <p:spPr>
          <a:xfrm>
            <a:off x="1076038" y="5282640"/>
            <a:ext cx="6624918" cy="7829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R1 = 37.265Kohm     R2 = 40.6Kohm      R3 = 2.686Kohm</a:t>
            </a:r>
          </a:p>
        </p:txBody>
      </p:sp>
      <p:sp>
        <p:nvSpPr>
          <p:cNvPr id="2" name="TextBox 1">
            <a:extLst>
              <a:ext uri="{FF2B5EF4-FFF2-40B4-BE49-F238E27FC236}">
                <a16:creationId xmlns:a16="http://schemas.microsoft.com/office/drawing/2014/main" id="{05C0B886-E30B-8DF6-F26C-C1955FE49033}"/>
              </a:ext>
            </a:extLst>
          </p:cNvPr>
          <p:cNvSpPr txBox="1"/>
          <p:nvPr/>
        </p:nvSpPr>
        <p:spPr>
          <a:xfrm>
            <a:off x="839756" y="573047"/>
            <a:ext cx="9554546" cy="769441"/>
          </a:xfrm>
          <a:prstGeom prst="rect">
            <a:avLst/>
          </a:prstGeom>
          <a:noFill/>
        </p:spPr>
        <p:txBody>
          <a:bodyPr wrap="square" rtlCol="0">
            <a:spAutoFit/>
          </a:bodyPr>
          <a:lstStyle/>
          <a:p>
            <a:r>
              <a:rPr lang="en-US" sz="4400" u="sng" dirty="0">
                <a:ln w="0"/>
                <a:latin typeface="Bookman Old Style"/>
              </a:rPr>
              <a:t>CALCULATIONS </a:t>
            </a:r>
          </a:p>
        </p:txBody>
      </p:sp>
    </p:spTree>
    <p:extLst>
      <p:ext uri="{BB962C8B-B14F-4D97-AF65-F5344CB8AC3E}">
        <p14:creationId xmlns:p14="http://schemas.microsoft.com/office/powerpoint/2010/main" val="104919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32C8-2E48-4289-067F-E87D83432993}"/>
              </a:ext>
            </a:extLst>
          </p:cNvPr>
          <p:cNvSpPr>
            <a:spLocks noGrp="1"/>
          </p:cNvSpPr>
          <p:nvPr>
            <p:ph type="title"/>
          </p:nvPr>
        </p:nvSpPr>
        <p:spPr/>
        <p:txBody>
          <a:bodyPr/>
          <a:lstStyle/>
          <a:p>
            <a:r>
              <a:rPr lang="en-IN" u="sng" dirty="0">
                <a:latin typeface="Bookman Old Style" panose="02050604050505020204" pitchFamily="18" charset="0"/>
              </a:rPr>
              <a:t>Part A : Circuit Diagram</a:t>
            </a:r>
          </a:p>
        </p:txBody>
      </p:sp>
      <p:pic>
        <p:nvPicPr>
          <p:cNvPr id="20" name="Content Placeholder 19">
            <a:extLst>
              <a:ext uri="{FF2B5EF4-FFF2-40B4-BE49-F238E27FC236}">
                <a16:creationId xmlns:a16="http://schemas.microsoft.com/office/drawing/2014/main" id="{6AD65D80-0D20-C9C5-4DC4-8C65151E0115}"/>
              </a:ext>
            </a:extLst>
          </p:cNvPr>
          <p:cNvPicPr>
            <a:picLocks noGrp="1" noChangeAspect="1"/>
          </p:cNvPicPr>
          <p:nvPr>
            <p:ph idx="1"/>
          </p:nvPr>
        </p:nvPicPr>
        <p:blipFill>
          <a:blip r:embed="rId2"/>
          <a:stretch>
            <a:fillRect/>
          </a:stretch>
        </p:blipFill>
        <p:spPr>
          <a:xfrm>
            <a:off x="685331" y="1690688"/>
            <a:ext cx="4930720" cy="3817951"/>
          </a:xfrm>
        </p:spPr>
      </p:pic>
      <p:pic>
        <p:nvPicPr>
          <p:cNvPr id="22" name="Picture 21">
            <a:extLst>
              <a:ext uri="{FF2B5EF4-FFF2-40B4-BE49-F238E27FC236}">
                <a16:creationId xmlns:a16="http://schemas.microsoft.com/office/drawing/2014/main" id="{AA6FC993-DF7C-6B43-AB68-5D16374D3849}"/>
              </a:ext>
            </a:extLst>
          </p:cNvPr>
          <p:cNvPicPr>
            <a:picLocks noChangeAspect="1"/>
          </p:cNvPicPr>
          <p:nvPr/>
        </p:nvPicPr>
        <p:blipFill>
          <a:blip r:embed="rId3"/>
          <a:stretch>
            <a:fillRect/>
          </a:stretch>
        </p:blipFill>
        <p:spPr>
          <a:xfrm>
            <a:off x="6096000" y="1690688"/>
            <a:ext cx="4975264" cy="3665083"/>
          </a:xfrm>
          <a:prstGeom prst="rect">
            <a:avLst/>
          </a:prstGeom>
        </p:spPr>
      </p:pic>
      <p:sp>
        <p:nvSpPr>
          <p:cNvPr id="23" name="TextBox 22">
            <a:extLst>
              <a:ext uri="{FF2B5EF4-FFF2-40B4-BE49-F238E27FC236}">
                <a16:creationId xmlns:a16="http://schemas.microsoft.com/office/drawing/2014/main" id="{17BE64A2-11AB-1CA4-E196-3B988C74A418}"/>
              </a:ext>
            </a:extLst>
          </p:cNvPr>
          <p:cNvSpPr txBox="1"/>
          <p:nvPr/>
        </p:nvSpPr>
        <p:spPr>
          <a:xfrm>
            <a:off x="1803918" y="5803641"/>
            <a:ext cx="8584164" cy="584775"/>
          </a:xfrm>
          <a:prstGeom prst="rect">
            <a:avLst/>
          </a:prstGeom>
          <a:noFill/>
        </p:spPr>
        <p:txBody>
          <a:bodyPr wrap="square" rtlCol="0">
            <a:spAutoFit/>
          </a:bodyPr>
          <a:lstStyle/>
          <a:p>
            <a:pPr algn="ctr"/>
            <a:r>
              <a:rPr lang="en-IN" sz="1600" dirty="0"/>
              <a:t>Fig-1.1-Circuit Diagram for Common Collector Configuration having 1nF load and DC operating analysis of the circuit  </a:t>
            </a:r>
            <a:r>
              <a:rPr lang="en-IN" sz="1600" b="1" dirty="0"/>
              <a:t>I</a:t>
            </a:r>
            <a:r>
              <a:rPr lang="en-IN" sz="1600" b="1" baseline="-25000" dirty="0"/>
              <a:t>C</a:t>
            </a:r>
            <a:r>
              <a:rPr lang="en-IN" sz="1600" b="1" dirty="0"/>
              <a:t>=2mA ,I</a:t>
            </a:r>
            <a:r>
              <a:rPr lang="en-IN" sz="1600" b="1" baseline="-25000" dirty="0"/>
              <a:t>R1</a:t>
            </a:r>
            <a:r>
              <a:rPr lang="en-IN" sz="1600" b="1" dirty="0"/>
              <a:t>=0.16mA, V</a:t>
            </a:r>
            <a:r>
              <a:rPr lang="en-IN" sz="1600" b="1" baseline="-25000" dirty="0"/>
              <a:t>E</a:t>
            </a:r>
            <a:r>
              <a:rPr lang="en-IN" sz="1600" b="1" dirty="0"/>
              <a:t>=5.4V</a:t>
            </a:r>
          </a:p>
        </p:txBody>
      </p:sp>
    </p:spTree>
    <p:extLst>
      <p:ext uri="{BB962C8B-B14F-4D97-AF65-F5344CB8AC3E}">
        <p14:creationId xmlns:p14="http://schemas.microsoft.com/office/powerpoint/2010/main" val="406498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6C73-3C30-FDCC-6887-006072724752}"/>
              </a:ext>
            </a:extLst>
          </p:cNvPr>
          <p:cNvSpPr>
            <a:spLocks noGrp="1"/>
          </p:cNvSpPr>
          <p:nvPr>
            <p:ph type="title"/>
          </p:nvPr>
        </p:nvSpPr>
        <p:spPr>
          <a:xfrm>
            <a:off x="838200" y="72851"/>
            <a:ext cx="10515600" cy="1325563"/>
          </a:xfrm>
        </p:spPr>
        <p:txBody>
          <a:bodyPr/>
          <a:lstStyle/>
          <a:p>
            <a:r>
              <a:rPr lang="en-IN" u="sng" dirty="0">
                <a:latin typeface="Bookman Old Style" panose="02050604050505020204" pitchFamily="18" charset="0"/>
              </a:rPr>
              <a:t>Maximum Output Swing </a:t>
            </a:r>
          </a:p>
        </p:txBody>
      </p:sp>
      <p:pic>
        <p:nvPicPr>
          <p:cNvPr id="13" name="Content Placeholder 12">
            <a:extLst>
              <a:ext uri="{FF2B5EF4-FFF2-40B4-BE49-F238E27FC236}">
                <a16:creationId xmlns:a16="http://schemas.microsoft.com/office/drawing/2014/main" id="{8DF72DBA-4B88-6FC8-37DF-1651E5134BE0}"/>
              </a:ext>
            </a:extLst>
          </p:cNvPr>
          <p:cNvPicPr>
            <a:picLocks noGrp="1" noChangeAspect="1"/>
          </p:cNvPicPr>
          <p:nvPr>
            <p:ph idx="1"/>
          </p:nvPr>
        </p:nvPicPr>
        <p:blipFill>
          <a:blip r:embed="rId2"/>
          <a:stretch>
            <a:fillRect/>
          </a:stretch>
        </p:blipFill>
        <p:spPr>
          <a:xfrm>
            <a:off x="1637954" y="1122928"/>
            <a:ext cx="8916091" cy="4298158"/>
          </a:xfrm>
        </p:spPr>
      </p:pic>
      <p:sp>
        <p:nvSpPr>
          <p:cNvPr id="14" name="TextBox 13">
            <a:extLst>
              <a:ext uri="{FF2B5EF4-FFF2-40B4-BE49-F238E27FC236}">
                <a16:creationId xmlns:a16="http://schemas.microsoft.com/office/drawing/2014/main" id="{95731989-DC20-30A2-549A-0F2E4ADD0021}"/>
              </a:ext>
            </a:extLst>
          </p:cNvPr>
          <p:cNvSpPr txBox="1"/>
          <p:nvPr/>
        </p:nvSpPr>
        <p:spPr>
          <a:xfrm>
            <a:off x="1707502" y="5626359"/>
            <a:ext cx="9004041" cy="830997"/>
          </a:xfrm>
          <a:prstGeom prst="rect">
            <a:avLst/>
          </a:prstGeom>
          <a:noFill/>
        </p:spPr>
        <p:txBody>
          <a:bodyPr wrap="square" rtlCol="0">
            <a:spAutoFit/>
          </a:bodyPr>
          <a:lstStyle/>
          <a:p>
            <a:pPr algn="ctr"/>
            <a:r>
              <a:rPr lang="en-IN" sz="1600" dirty="0"/>
              <a:t>Fig-1.2-Maximum output swing obtained without distortion in the Common collector Amplifier</a:t>
            </a:r>
          </a:p>
          <a:p>
            <a:pPr algn="ctr"/>
            <a:r>
              <a:rPr lang="en-IN" sz="1600" dirty="0"/>
              <a:t>The maximum peak to peak voltage at output was found to be </a:t>
            </a:r>
            <a:r>
              <a:rPr lang="en-IN" sz="1600" b="1" dirty="0"/>
              <a:t>10.924V</a:t>
            </a:r>
            <a:r>
              <a:rPr lang="en-IN" sz="1600" dirty="0"/>
              <a:t> , when the circuit is excited with a input signal of </a:t>
            </a:r>
            <a:r>
              <a:rPr lang="en-IN" sz="1600" b="1" dirty="0"/>
              <a:t>11.1V(p-p) </a:t>
            </a:r>
            <a:r>
              <a:rPr lang="en-IN" sz="1600" dirty="0"/>
              <a:t>and frequency </a:t>
            </a:r>
            <a:r>
              <a:rPr lang="en-IN" sz="1600" b="1" dirty="0"/>
              <a:t>100KHz</a:t>
            </a:r>
            <a:r>
              <a:rPr lang="en-IN" sz="1600" dirty="0"/>
              <a:t> .</a:t>
            </a:r>
          </a:p>
        </p:txBody>
      </p:sp>
    </p:spTree>
    <p:extLst>
      <p:ext uri="{BB962C8B-B14F-4D97-AF65-F5344CB8AC3E}">
        <p14:creationId xmlns:p14="http://schemas.microsoft.com/office/powerpoint/2010/main" val="67998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ED1A-AC91-C883-541D-2A9D65E390A8}"/>
              </a:ext>
            </a:extLst>
          </p:cNvPr>
          <p:cNvSpPr>
            <a:spLocks noGrp="1"/>
          </p:cNvSpPr>
          <p:nvPr>
            <p:ph type="title"/>
          </p:nvPr>
        </p:nvSpPr>
        <p:spPr>
          <a:xfrm>
            <a:off x="838199" y="243827"/>
            <a:ext cx="10515600" cy="1325563"/>
          </a:xfrm>
        </p:spPr>
        <p:txBody>
          <a:bodyPr>
            <a:normAutofit/>
          </a:bodyPr>
          <a:lstStyle/>
          <a:p>
            <a:r>
              <a:rPr lang="en-IN" sz="4000" u="sng" dirty="0">
                <a:latin typeface="Bookman Old Style" panose="02050604050505020204" pitchFamily="18" charset="0"/>
              </a:rPr>
              <a:t>Gain Calculation from Transient Analysis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BCA8B2CF-02FB-15FA-77E4-7AFA082C3C2E}"/>
                  </a:ext>
                </a:extLst>
              </p:cNvPr>
              <p:cNvGraphicFramePr>
                <a:graphicFrameLocks noGrp="1"/>
              </p:cNvGraphicFramePr>
              <p:nvPr>
                <p:ph idx="1"/>
                <p:extLst>
                  <p:ext uri="{D42A27DB-BD31-4B8C-83A1-F6EECF244321}">
                    <p14:modId xmlns:p14="http://schemas.microsoft.com/office/powerpoint/2010/main" val="816155171"/>
                  </p:ext>
                </p:extLst>
              </p:nvPr>
            </p:nvGraphicFramePr>
            <p:xfrm>
              <a:off x="979714" y="1854963"/>
              <a:ext cx="10374084" cy="4488622"/>
            </p:xfrm>
            <a:graphic>
              <a:graphicData uri="http://schemas.openxmlformats.org/drawingml/2006/table">
                <a:tbl>
                  <a:tblPr firstRow="1" bandRow="1">
                    <a:tableStyleId>{5940675A-B579-460E-94D1-54222C63F5DA}</a:tableStyleId>
                  </a:tblPr>
                  <a:tblGrid>
                    <a:gridCol w="913936">
                      <a:extLst>
                        <a:ext uri="{9D8B030D-6E8A-4147-A177-3AD203B41FA5}">
                          <a16:colId xmlns:a16="http://schemas.microsoft.com/office/drawing/2014/main" val="775090067"/>
                        </a:ext>
                      </a:extLst>
                    </a:gridCol>
                    <a:gridCol w="2053199">
                      <a:extLst>
                        <a:ext uri="{9D8B030D-6E8A-4147-A177-3AD203B41FA5}">
                          <a16:colId xmlns:a16="http://schemas.microsoft.com/office/drawing/2014/main" val="131127718"/>
                        </a:ext>
                      </a:extLst>
                    </a:gridCol>
                    <a:gridCol w="2015412">
                      <a:extLst>
                        <a:ext uri="{9D8B030D-6E8A-4147-A177-3AD203B41FA5}">
                          <a16:colId xmlns:a16="http://schemas.microsoft.com/office/drawing/2014/main" val="567876573"/>
                        </a:ext>
                      </a:extLst>
                    </a:gridCol>
                    <a:gridCol w="2202025">
                      <a:extLst>
                        <a:ext uri="{9D8B030D-6E8A-4147-A177-3AD203B41FA5}">
                          <a16:colId xmlns:a16="http://schemas.microsoft.com/office/drawing/2014/main" val="3000353694"/>
                        </a:ext>
                      </a:extLst>
                    </a:gridCol>
                    <a:gridCol w="3189512">
                      <a:extLst>
                        <a:ext uri="{9D8B030D-6E8A-4147-A177-3AD203B41FA5}">
                          <a16:colId xmlns:a16="http://schemas.microsoft.com/office/drawing/2014/main" val="4133834603"/>
                        </a:ext>
                      </a:extLst>
                    </a:gridCol>
                  </a:tblGrid>
                  <a:tr h="831022">
                    <a:tc>
                      <a:txBody>
                        <a:bodyPr/>
                        <a:lstStyle/>
                        <a:p>
                          <a:r>
                            <a:rPr lang="en-IN" sz="2000" b="1"/>
                            <a:t>SL No.</a:t>
                          </a:r>
                        </a:p>
                      </a:txBody>
                      <a:tcPr anchor="ctr"/>
                    </a:tc>
                    <a:tc>
                      <a:txBody>
                        <a:bodyPr/>
                        <a:lstStyle/>
                        <a:p>
                          <a:r>
                            <a:rPr lang="en-IN" sz="2000" b="1" dirty="0"/>
                            <a:t>Frequency (in Hz)</a:t>
                          </a:r>
                        </a:p>
                      </a:txBody>
                      <a:tcPr anchor="ctr"/>
                    </a:tc>
                    <a:tc>
                      <a:txBody>
                        <a:bodyPr/>
                        <a:lstStyle/>
                        <a:p>
                          <a:r>
                            <a:rPr lang="en-IN" sz="2000" b="1"/>
                            <a:t>V</a:t>
                          </a:r>
                          <a:r>
                            <a:rPr lang="en-IN" sz="2000" b="1" baseline="-25000"/>
                            <a:t>out </a:t>
                          </a:r>
                          <a:r>
                            <a:rPr lang="en-IN" sz="2000" b="1" baseline="0"/>
                            <a:t>(in mV)(p-p)</a:t>
                          </a:r>
                          <a:endParaRPr lang="en-IN" sz="2000" b="1"/>
                        </a:p>
                      </a:txBody>
                      <a:tcPr anchor="ctr"/>
                    </a:tc>
                    <a:tc>
                      <a:txBody>
                        <a:bodyPr/>
                        <a:lstStyle/>
                        <a:p>
                          <a:r>
                            <a:rPr lang="en-IN" sz="2000" b="1" dirty="0"/>
                            <a:t>Gain (in V/V)</a:t>
                          </a:r>
                          <a:r>
                            <a:rPr lang="en-IN" sz="2000" b="1" baseline="0" dirty="0"/>
                            <a:t> </a:t>
                          </a:r>
                          <a14:m>
                            <m:oMath xmlns:m="http://schemas.openxmlformats.org/officeDocument/2006/math">
                              <m:r>
                                <a:rPr lang="en-IN" sz="2000" b="1" i="0" smtClean="0">
                                  <a:latin typeface="Cambria Math" panose="02040503050406030204" pitchFamily="18" charset="0"/>
                                </a:rPr>
                                <m:t>(</m:t>
                              </m:r>
                              <m:f>
                                <m:fPr>
                                  <m:ctrlPr>
                                    <a:rPr lang="en-IN" sz="2000" b="1" i="1" smtClean="0">
                                      <a:latin typeface="Cambria Math" panose="02040503050406030204" pitchFamily="18" charset="0"/>
                                    </a:rPr>
                                  </m:ctrlPr>
                                </m:fPr>
                                <m:num>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𝑽</m:t>
                                      </m:r>
                                    </m:e>
                                    <m:sub>
                                      <m:r>
                                        <a:rPr lang="en-IN" sz="2000" b="1" i="1" smtClean="0">
                                          <a:latin typeface="Cambria Math" panose="02040503050406030204" pitchFamily="18" charset="0"/>
                                        </a:rPr>
                                        <m:t>𝒐𝒖𝒕</m:t>
                                      </m:r>
                                    </m:sub>
                                  </m:sSub>
                                </m:num>
                                <m:den>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𝑽</m:t>
                                      </m:r>
                                    </m:e>
                                    <m:sub>
                                      <m:r>
                                        <a:rPr lang="en-IN" sz="2000" b="1" i="1" smtClean="0">
                                          <a:latin typeface="Cambria Math" panose="02040503050406030204" pitchFamily="18" charset="0"/>
                                        </a:rPr>
                                        <m:t>𝒊𝒏</m:t>
                                      </m:r>
                                    </m:sub>
                                  </m:sSub>
                                </m:den>
                              </m:f>
                              <m:r>
                                <a:rPr lang="en-IN" sz="2000" b="1" i="1" smtClean="0">
                                  <a:latin typeface="Cambria Math" panose="02040503050406030204" pitchFamily="18" charset="0"/>
                                </a:rPr>
                                <m:t>)</m:t>
                              </m:r>
                            </m:oMath>
                          </a14:m>
                          <a:endParaRPr lang="en-IN" sz="2000" b="1" dirty="0"/>
                        </a:p>
                      </a:txBody>
                      <a:tcPr anchor="ctr"/>
                    </a:tc>
                    <a:tc>
                      <a:txBody>
                        <a:bodyPr/>
                        <a:lstStyle/>
                        <a:p>
                          <a:r>
                            <a:rPr lang="en-IN" sz="2000" b="1" dirty="0"/>
                            <a:t>Gain (in dB)  </a:t>
                          </a:r>
                          <a14:m>
                            <m:oMath xmlns:m="http://schemas.openxmlformats.org/officeDocument/2006/math">
                              <m:r>
                                <a:rPr lang="en-IN" sz="2000" b="1" i="1" smtClean="0">
                                  <a:latin typeface="Cambria Math" panose="02040503050406030204" pitchFamily="18" charset="0"/>
                                </a:rPr>
                                <m:t>𝟐𝟎</m:t>
                              </m:r>
                              <m:r>
                                <a:rPr lang="en-IN" sz="2000" b="1" i="1" smtClean="0">
                                  <a:latin typeface="Cambria Math" panose="02040503050406030204" pitchFamily="18" charset="0"/>
                                </a:rPr>
                                <m:t>𝒍𝒐𝒈</m:t>
                              </m:r>
                              <m:r>
                                <a:rPr lang="en-IN" sz="2000" b="1" i="1" smtClean="0">
                                  <a:latin typeface="Cambria Math" panose="02040503050406030204" pitchFamily="18" charset="0"/>
                                </a:rPr>
                                <m:t>(</m:t>
                              </m:r>
                              <m:f>
                                <m:fPr>
                                  <m:ctrlPr>
                                    <a:rPr lang="en-IN" sz="2000" b="1" i="1" smtClean="0">
                                      <a:latin typeface="Cambria Math" panose="02040503050406030204" pitchFamily="18" charset="0"/>
                                    </a:rPr>
                                  </m:ctrlPr>
                                </m:fPr>
                                <m:num>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𝑽</m:t>
                                      </m:r>
                                    </m:e>
                                    <m:sub>
                                      <m:r>
                                        <a:rPr lang="en-IN" sz="2000" b="1" i="1" smtClean="0">
                                          <a:latin typeface="Cambria Math" panose="02040503050406030204" pitchFamily="18" charset="0"/>
                                        </a:rPr>
                                        <m:t>𝒐𝒖𝒕</m:t>
                                      </m:r>
                                    </m:sub>
                                  </m:sSub>
                                </m:num>
                                <m:den>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𝑽</m:t>
                                      </m:r>
                                    </m:e>
                                    <m:sub>
                                      <m:r>
                                        <a:rPr lang="en-IN" sz="2000" b="1" i="1" smtClean="0">
                                          <a:latin typeface="Cambria Math" panose="02040503050406030204" pitchFamily="18" charset="0"/>
                                        </a:rPr>
                                        <m:t>𝒊𝒏</m:t>
                                      </m:r>
                                    </m:sub>
                                  </m:sSub>
                                </m:den>
                              </m:f>
                              <m:r>
                                <a:rPr lang="en-IN" sz="2000" b="1" i="1" smtClean="0">
                                  <a:latin typeface="Cambria Math" panose="02040503050406030204" pitchFamily="18" charset="0"/>
                                </a:rPr>
                                <m:t>)</m:t>
                              </m:r>
                            </m:oMath>
                          </a14:m>
                          <a:endParaRPr lang="en-IN" sz="2000" b="1" dirty="0"/>
                        </a:p>
                      </a:txBody>
                      <a:tcPr anchor="ctr"/>
                    </a:tc>
                    <a:extLst>
                      <a:ext uri="{0D108BD9-81ED-4DB2-BD59-A6C34878D82A}">
                        <a16:rowId xmlns:a16="http://schemas.microsoft.com/office/drawing/2014/main" val="4190994561"/>
                      </a:ext>
                    </a:extLst>
                  </a:tr>
                  <a:tr h="348300">
                    <a:tc>
                      <a:txBody>
                        <a:bodyPr/>
                        <a:lstStyle/>
                        <a:p>
                          <a:r>
                            <a:rPr lang="en-IN"/>
                            <a:t>1</a:t>
                          </a:r>
                        </a:p>
                      </a:txBody>
                      <a:tcPr anchor="ctr"/>
                    </a:tc>
                    <a:tc>
                      <a:txBody>
                        <a:bodyPr/>
                        <a:lstStyle/>
                        <a:p>
                          <a:r>
                            <a:rPr lang="en-IN" dirty="0"/>
                            <a:t>100</a:t>
                          </a:r>
                        </a:p>
                      </a:txBody>
                      <a:tcPr anchor="ctr"/>
                    </a:tc>
                    <a:tc>
                      <a:txBody>
                        <a:bodyPr/>
                        <a:lstStyle/>
                        <a:p>
                          <a:pPr lvl="0">
                            <a:buNone/>
                          </a:pPr>
                          <a:r>
                            <a:rPr lang="en-IN" sz="1800" b="0" i="0" u="none" strike="noStrike" noProof="0" dirty="0">
                              <a:latin typeface="+mn-lt"/>
                            </a:rPr>
                            <a:t>1.9861335</a:t>
                          </a:r>
                          <a:endParaRPr lang="en-IN" sz="1800" b="0" i="0" u="none" strike="noStrike" noProof="0" dirty="0">
                            <a:latin typeface="Calibri"/>
                          </a:endParaRPr>
                        </a:p>
                      </a:txBody>
                      <a:tcPr anchor="ctr"/>
                    </a:tc>
                    <a:tc>
                      <a:txBody>
                        <a:bodyPr/>
                        <a:lstStyle/>
                        <a:p>
                          <a:pPr lvl="0" algn="l">
                            <a:lnSpc>
                              <a:spcPct val="100000"/>
                            </a:lnSpc>
                            <a:spcBef>
                              <a:spcPts val="0"/>
                            </a:spcBef>
                            <a:spcAft>
                              <a:spcPts val="0"/>
                            </a:spcAft>
                            <a:buNone/>
                          </a:pPr>
                          <a:r>
                            <a:rPr lang="en-US" sz="1800" b="0" i="0" u="none" strike="noStrike" noProof="0">
                              <a:latin typeface="Calibri"/>
                            </a:rPr>
                            <a:t>0.99306675</a:t>
                          </a:r>
                          <a:endParaRPr lang="en-IN" sz="1800" b="0" i="0" u="none" strike="noStrike" noProof="0">
                            <a:latin typeface="Calibri"/>
                          </a:endParaRPr>
                        </a:p>
                      </a:txBody>
                      <a:tcPr anchor="ctr"/>
                    </a:tc>
                    <a:tc>
                      <a:txBody>
                        <a:bodyPr/>
                        <a:lstStyle/>
                        <a:p>
                          <a:pPr lvl="0">
                            <a:buNone/>
                          </a:pPr>
                          <a:r>
                            <a:rPr lang="en-IN" sz="1800" b="0" i="0" u="none" strike="noStrike" noProof="0">
                              <a:latin typeface="Calibri"/>
                            </a:rPr>
                            <a:t>-0.0604311794906189</a:t>
                          </a:r>
                          <a:endParaRPr lang="en-US"/>
                        </a:p>
                      </a:txBody>
                      <a:tcPr anchor="ctr"/>
                    </a:tc>
                    <a:extLst>
                      <a:ext uri="{0D108BD9-81ED-4DB2-BD59-A6C34878D82A}">
                        <a16:rowId xmlns:a16="http://schemas.microsoft.com/office/drawing/2014/main" val="1297083221"/>
                      </a:ext>
                    </a:extLst>
                  </a:tr>
                  <a:tr h="348300">
                    <a:tc>
                      <a:txBody>
                        <a:bodyPr/>
                        <a:lstStyle/>
                        <a:p>
                          <a:r>
                            <a:rPr lang="en-IN"/>
                            <a:t>2</a:t>
                          </a:r>
                        </a:p>
                      </a:txBody>
                      <a:tcPr anchor="ctr"/>
                    </a:tc>
                    <a:tc>
                      <a:txBody>
                        <a:bodyPr/>
                        <a:lstStyle/>
                        <a:p>
                          <a:r>
                            <a:rPr lang="en-IN"/>
                            <a:t>500</a:t>
                          </a:r>
                        </a:p>
                      </a:txBody>
                      <a:tcPr anchor="ctr"/>
                    </a:tc>
                    <a:tc>
                      <a:txBody>
                        <a:bodyPr/>
                        <a:lstStyle/>
                        <a:p>
                          <a:r>
                            <a:rPr lang="en-IN" dirty="0"/>
                            <a:t>1.987138</a:t>
                          </a:r>
                        </a:p>
                      </a:txBody>
                      <a:tcPr anchor="ctr"/>
                    </a:tc>
                    <a:tc>
                      <a:txBody>
                        <a:bodyPr/>
                        <a:lstStyle/>
                        <a:p>
                          <a:pPr lvl="0">
                            <a:buNone/>
                          </a:pPr>
                          <a:r>
                            <a:rPr lang="en-IN" sz="1800" b="0" i="0" u="none" strike="noStrike" noProof="0">
                              <a:latin typeface="Calibri"/>
                            </a:rPr>
                            <a:t>0.993569</a:t>
                          </a:r>
                          <a:endParaRPr lang="en-US"/>
                        </a:p>
                      </a:txBody>
                      <a:tcPr anchor="ctr"/>
                    </a:tc>
                    <a:tc>
                      <a:txBody>
                        <a:bodyPr/>
                        <a:lstStyle/>
                        <a:p>
                          <a:pPr lvl="0">
                            <a:buNone/>
                          </a:pPr>
                          <a:r>
                            <a:rPr lang="en-US" sz="1800" b="0" i="0" u="none" strike="noStrike" noProof="0">
                              <a:latin typeface="Calibri"/>
                            </a:rPr>
                            <a:t>-0.0560393445368168</a:t>
                          </a:r>
                          <a:endParaRPr lang="en-US"/>
                        </a:p>
                      </a:txBody>
                      <a:tcPr anchor="ctr"/>
                    </a:tc>
                    <a:extLst>
                      <a:ext uri="{0D108BD9-81ED-4DB2-BD59-A6C34878D82A}">
                        <a16:rowId xmlns:a16="http://schemas.microsoft.com/office/drawing/2014/main" val="3948021140"/>
                      </a:ext>
                    </a:extLst>
                  </a:tr>
                  <a:tr h="348300">
                    <a:tc>
                      <a:txBody>
                        <a:bodyPr/>
                        <a:lstStyle/>
                        <a:p>
                          <a:r>
                            <a:rPr lang="en-IN"/>
                            <a:t>3</a:t>
                          </a:r>
                        </a:p>
                      </a:txBody>
                      <a:tcPr anchor="ctr"/>
                    </a:tc>
                    <a:tc>
                      <a:txBody>
                        <a:bodyPr/>
                        <a:lstStyle/>
                        <a:p>
                          <a:r>
                            <a:rPr lang="en-IN"/>
                            <a:t>1K</a:t>
                          </a:r>
                        </a:p>
                      </a:txBody>
                      <a:tcPr anchor="ctr"/>
                    </a:tc>
                    <a:tc>
                      <a:txBody>
                        <a:bodyPr/>
                        <a:lstStyle/>
                        <a:p>
                          <a:r>
                            <a:rPr lang="en-IN" dirty="0"/>
                            <a:t>1.9871859</a:t>
                          </a:r>
                        </a:p>
                      </a:txBody>
                      <a:tcPr anchor="ctr"/>
                    </a:tc>
                    <a:tc>
                      <a:txBody>
                        <a:bodyPr/>
                        <a:lstStyle/>
                        <a:p>
                          <a:pPr lvl="0">
                            <a:buNone/>
                          </a:pPr>
                          <a:r>
                            <a:rPr lang="en-IN" sz="1800" b="0" i="0" u="none" strike="noStrike" noProof="0">
                              <a:latin typeface="Calibri"/>
                            </a:rPr>
                            <a:t>0.99359295</a:t>
                          </a:r>
                          <a:endParaRPr lang="en-US"/>
                        </a:p>
                      </a:txBody>
                      <a:tcPr anchor="ctr"/>
                    </a:tc>
                    <a:tc>
                      <a:txBody>
                        <a:bodyPr/>
                        <a:lstStyle/>
                        <a:p>
                          <a:pPr lvl="0">
                            <a:buNone/>
                          </a:pPr>
                          <a:r>
                            <a:rPr lang="en-US" sz="1800" b="0" i="0" u="none" strike="noStrike" noProof="0">
                              <a:latin typeface="Calibri"/>
                            </a:rPr>
                            <a:t>-0.055829973522198</a:t>
                          </a:r>
                          <a:endParaRPr lang="en-US"/>
                        </a:p>
                      </a:txBody>
                      <a:tcPr anchor="ctr"/>
                    </a:tc>
                    <a:extLst>
                      <a:ext uri="{0D108BD9-81ED-4DB2-BD59-A6C34878D82A}">
                        <a16:rowId xmlns:a16="http://schemas.microsoft.com/office/drawing/2014/main" val="2747517927"/>
                      </a:ext>
                    </a:extLst>
                  </a:tr>
                  <a:tr h="348300">
                    <a:tc>
                      <a:txBody>
                        <a:bodyPr/>
                        <a:lstStyle/>
                        <a:p>
                          <a:r>
                            <a:rPr lang="en-IN"/>
                            <a:t>4</a:t>
                          </a:r>
                        </a:p>
                      </a:txBody>
                      <a:tcPr anchor="ctr"/>
                    </a:tc>
                    <a:tc>
                      <a:txBody>
                        <a:bodyPr/>
                        <a:lstStyle/>
                        <a:p>
                          <a:r>
                            <a:rPr lang="en-IN"/>
                            <a:t>2K</a:t>
                          </a:r>
                        </a:p>
                      </a:txBody>
                      <a:tcPr anchor="ctr"/>
                    </a:tc>
                    <a:tc>
                      <a:txBody>
                        <a:bodyPr/>
                        <a:lstStyle/>
                        <a:p>
                          <a:r>
                            <a:rPr lang="en-IN" dirty="0"/>
                            <a:t>1.9873198</a:t>
                          </a:r>
                        </a:p>
                      </a:txBody>
                      <a:tcPr anchor="ctr"/>
                    </a:tc>
                    <a:tc>
                      <a:txBody>
                        <a:bodyPr/>
                        <a:lstStyle/>
                        <a:p>
                          <a:pPr lvl="0">
                            <a:buNone/>
                          </a:pPr>
                          <a:r>
                            <a:rPr lang="en-IN" sz="1800" b="0" i="0" u="none" strike="noStrike" noProof="0">
                              <a:latin typeface="Calibri"/>
                            </a:rPr>
                            <a:t>0.9936599</a:t>
                          </a:r>
                          <a:endParaRPr lang="en-US"/>
                        </a:p>
                      </a:txBody>
                      <a:tcPr anchor="ctr"/>
                    </a:tc>
                    <a:tc>
                      <a:txBody>
                        <a:bodyPr/>
                        <a:lstStyle/>
                        <a:p>
                          <a:pPr lvl="0">
                            <a:buNone/>
                          </a:pPr>
                          <a:r>
                            <a:rPr lang="en-US" sz="1800" b="0" i="0" u="none" strike="noStrike" noProof="0">
                              <a:latin typeface="Calibri"/>
                            </a:rPr>
                            <a:t>-0.0552447230730782</a:t>
                          </a:r>
                          <a:endParaRPr lang="en-US"/>
                        </a:p>
                      </a:txBody>
                      <a:tcPr anchor="ctr"/>
                    </a:tc>
                    <a:extLst>
                      <a:ext uri="{0D108BD9-81ED-4DB2-BD59-A6C34878D82A}">
                        <a16:rowId xmlns:a16="http://schemas.microsoft.com/office/drawing/2014/main" val="1856222440"/>
                      </a:ext>
                    </a:extLst>
                  </a:tr>
                  <a:tr h="348300">
                    <a:tc>
                      <a:txBody>
                        <a:bodyPr/>
                        <a:lstStyle/>
                        <a:p>
                          <a:r>
                            <a:rPr lang="en-IN"/>
                            <a:t>5</a:t>
                          </a:r>
                        </a:p>
                      </a:txBody>
                      <a:tcPr anchor="ctr"/>
                    </a:tc>
                    <a:tc>
                      <a:txBody>
                        <a:bodyPr/>
                        <a:lstStyle/>
                        <a:p>
                          <a:r>
                            <a:rPr lang="en-IN"/>
                            <a:t>5K</a:t>
                          </a:r>
                        </a:p>
                      </a:txBody>
                      <a:tcPr anchor="ctr"/>
                    </a:tc>
                    <a:tc>
                      <a:txBody>
                        <a:bodyPr/>
                        <a:lstStyle/>
                        <a:p>
                          <a:pPr lvl="0">
                            <a:buNone/>
                          </a:pPr>
                          <a:r>
                            <a:rPr lang="en-IN" sz="1800" b="0" i="0" u="none" strike="noStrike" noProof="0" dirty="0">
                              <a:latin typeface="+mn-lt"/>
                            </a:rPr>
                            <a:t>1.9873241</a:t>
                          </a:r>
                          <a:endParaRPr lang="en-US" dirty="0"/>
                        </a:p>
                      </a:txBody>
                      <a:tcPr anchor="ctr"/>
                    </a:tc>
                    <a:tc>
                      <a:txBody>
                        <a:bodyPr/>
                        <a:lstStyle/>
                        <a:p>
                          <a:pPr lvl="0">
                            <a:buNone/>
                          </a:pPr>
                          <a:r>
                            <a:rPr lang="en-IN" sz="1800" b="0" i="0" u="none" strike="noStrike" noProof="0">
                              <a:latin typeface="Calibri"/>
                            </a:rPr>
                            <a:t>0.99366205</a:t>
                          </a:r>
                          <a:endParaRPr lang="en-US"/>
                        </a:p>
                      </a:txBody>
                      <a:tcPr anchor="ctr"/>
                    </a:tc>
                    <a:tc>
                      <a:txBody>
                        <a:bodyPr/>
                        <a:lstStyle/>
                        <a:p>
                          <a:pPr lvl="0">
                            <a:buNone/>
                          </a:pPr>
                          <a:r>
                            <a:rPr lang="en-US" sz="1800" b="0" i="0" u="none" strike="noStrike" noProof="0">
                              <a:latin typeface="Calibri"/>
                            </a:rPr>
                            <a:t>-0.0552259292760075</a:t>
                          </a:r>
                          <a:endParaRPr lang="en-US"/>
                        </a:p>
                      </a:txBody>
                      <a:tcPr anchor="ctr"/>
                    </a:tc>
                    <a:extLst>
                      <a:ext uri="{0D108BD9-81ED-4DB2-BD59-A6C34878D82A}">
                        <a16:rowId xmlns:a16="http://schemas.microsoft.com/office/drawing/2014/main" val="9747205"/>
                      </a:ext>
                    </a:extLst>
                  </a:tr>
                  <a:tr h="348300">
                    <a:tc>
                      <a:txBody>
                        <a:bodyPr/>
                        <a:lstStyle/>
                        <a:p>
                          <a:r>
                            <a:rPr lang="en-IN"/>
                            <a:t>6</a:t>
                          </a:r>
                        </a:p>
                      </a:txBody>
                      <a:tcPr anchor="ctr"/>
                    </a:tc>
                    <a:tc>
                      <a:txBody>
                        <a:bodyPr/>
                        <a:lstStyle/>
                        <a:p>
                          <a:r>
                            <a:rPr lang="en-IN"/>
                            <a:t>10K</a:t>
                          </a:r>
                        </a:p>
                      </a:txBody>
                      <a:tcPr anchor="ctr"/>
                    </a:tc>
                    <a:tc>
                      <a:txBody>
                        <a:bodyPr/>
                        <a:lstStyle/>
                        <a:p>
                          <a:pPr lvl="0">
                            <a:buNone/>
                          </a:pPr>
                          <a:r>
                            <a:rPr lang="en-US" dirty="0"/>
                            <a:t>1.9875613</a:t>
                          </a:r>
                        </a:p>
                      </a:txBody>
                      <a:tcPr anchor="ctr"/>
                    </a:tc>
                    <a:tc>
                      <a:txBody>
                        <a:bodyPr/>
                        <a:lstStyle/>
                        <a:p>
                          <a:pPr lvl="0">
                            <a:buNone/>
                          </a:pPr>
                          <a:r>
                            <a:rPr lang="en-IN" sz="1800" b="0" i="0" u="none" strike="noStrike" noProof="0">
                              <a:latin typeface="Calibri"/>
                            </a:rPr>
                            <a:t>0.99378065</a:t>
                          </a:r>
                          <a:endParaRPr lang="en-US"/>
                        </a:p>
                      </a:txBody>
                      <a:tcPr anchor="ctr"/>
                    </a:tc>
                    <a:tc>
                      <a:txBody>
                        <a:bodyPr/>
                        <a:lstStyle/>
                        <a:p>
                          <a:pPr lvl="0">
                            <a:buNone/>
                          </a:pPr>
                          <a:r>
                            <a:rPr lang="en-US" sz="1800" b="0" i="0" u="none" strike="noStrike" noProof="0">
                              <a:latin typeface="Calibri"/>
                            </a:rPr>
                            <a:t>-0.054189273967859</a:t>
                          </a:r>
                          <a:endParaRPr lang="en-US"/>
                        </a:p>
                      </a:txBody>
                      <a:tcPr anchor="ctr"/>
                    </a:tc>
                    <a:extLst>
                      <a:ext uri="{0D108BD9-81ED-4DB2-BD59-A6C34878D82A}">
                        <a16:rowId xmlns:a16="http://schemas.microsoft.com/office/drawing/2014/main" val="983712751"/>
                      </a:ext>
                    </a:extLst>
                  </a:tr>
                  <a:tr h="348300">
                    <a:tc>
                      <a:txBody>
                        <a:bodyPr/>
                        <a:lstStyle/>
                        <a:p>
                          <a:r>
                            <a:rPr lang="en-IN"/>
                            <a:t>7</a:t>
                          </a:r>
                        </a:p>
                      </a:txBody>
                      <a:tcPr anchor="ctr"/>
                    </a:tc>
                    <a:tc>
                      <a:txBody>
                        <a:bodyPr/>
                        <a:lstStyle/>
                        <a:p>
                          <a:r>
                            <a:rPr lang="en-IN"/>
                            <a:t>50K</a:t>
                          </a:r>
                        </a:p>
                      </a:txBody>
                      <a:tcPr anchor="ctr"/>
                    </a:tc>
                    <a:tc>
                      <a:txBody>
                        <a:bodyPr/>
                        <a:lstStyle/>
                        <a:p>
                          <a:pPr lvl="0">
                            <a:buNone/>
                          </a:pPr>
                          <a:r>
                            <a:rPr lang="en-US" dirty="0"/>
                            <a:t>1.9885412</a:t>
                          </a:r>
                        </a:p>
                      </a:txBody>
                      <a:tcPr anchor="ctr"/>
                    </a:tc>
                    <a:tc>
                      <a:txBody>
                        <a:bodyPr/>
                        <a:lstStyle/>
                        <a:p>
                          <a:pPr lvl="0">
                            <a:buNone/>
                          </a:pPr>
                          <a:r>
                            <a:rPr lang="en-IN" sz="1800" b="0" i="0" u="none" strike="noStrike" noProof="0">
                              <a:latin typeface="Calibri"/>
                            </a:rPr>
                            <a:t>0.9942706</a:t>
                          </a:r>
                          <a:endParaRPr lang="en-US"/>
                        </a:p>
                      </a:txBody>
                      <a:tcPr anchor="ctr"/>
                    </a:tc>
                    <a:tc>
                      <a:txBody>
                        <a:bodyPr/>
                        <a:lstStyle/>
                        <a:p>
                          <a:pPr lvl="0">
                            <a:buNone/>
                          </a:pPr>
                          <a:r>
                            <a:rPr lang="en-US" sz="1800" b="0" i="0" u="none" strike="noStrike" noProof="0">
                              <a:latin typeface="Calibri"/>
                            </a:rPr>
                            <a:t>-0.04990804458373</a:t>
                          </a:r>
                          <a:endParaRPr lang="en-US"/>
                        </a:p>
                      </a:txBody>
                      <a:tcPr anchor="ctr"/>
                    </a:tc>
                    <a:extLst>
                      <a:ext uri="{0D108BD9-81ED-4DB2-BD59-A6C34878D82A}">
                        <a16:rowId xmlns:a16="http://schemas.microsoft.com/office/drawing/2014/main" val="1380465540"/>
                      </a:ext>
                    </a:extLst>
                  </a:tr>
                  <a:tr h="348300">
                    <a:tc>
                      <a:txBody>
                        <a:bodyPr/>
                        <a:lstStyle/>
                        <a:p>
                          <a:r>
                            <a:rPr lang="en-IN"/>
                            <a:t>8</a:t>
                          </a:r>
                        </a:p>
                      </a:txBody>
                      <a:tcPr anchor="ctr"/>
                    </a:tc>
                    <a:tc>
                      <a:txBody>
                        <a:bodyPr/>
                        <a:lstStyle/>
                        <a:p>
                          <a:r>
                            <a:rPr lang="en-IN"/>
                            <a:t>100K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1.9890539</a:t>
                          </a:r>
                        </a:p>
                      </a:txBody>
                      <a:tcPr anchor="ctr"/>
                    </a:tc>
                    <a:tc>
                      <a:txBody>
                        <a:bodyPr/>
                        <a:lstStyle/>
                        <a:p>
                          <a:pPr lvl="0">
                            <a:buNone/>
                          </a:pPr>
                          <a:r>
                            <a:rPr lang="en-IN" sz="1800" b="0" i="0" u="none" strike="noStrike" noProof="0">
                              <a:latin typeface="Calibri"/>
                            </a:rPr>
                            <a:t>0.99452695</a:t>
                          </a:r>
                          <a:endParaRPr lang="en-US"/>
                        </a:p>
                      </a:txBody>
                      <a:tcPr anchor="ctr"/>
                    </a:tc>
                    <a:tc>
                      <a:txBody>
                        <a:bodyPr/>
                        <a:lstStyle/>
                        <a:p>
                          <a:pPr lvl="0">
                            <a:buNone/>
                          </a:pPr>
                          <a:r>
                            <a:rPr lang="en-US" sz="1800" b="0" i="0" u="none" strike="noStrike" noProof="0">
                              <a:latin typeface="Calibri"/>
                            </a:rPr>
                            <a:t>-0.0476688746681703</a:t>
                          </a:r>
                          <a:endParaRPr lang="en-US"/>
                        </a:p>
                      </a:txBody>
                      <a:tcPr anchor="ctr"/>
                    </a:tc>
                    <a:extLst>
                      <a:ext uri="{0D108BD9-81ED-4DB2-BD59-A6C34878D82A}">
                        <a16:rowId xmlns:a16="http://schemas.microsoft.com/office/drawing/2014/main" val="3003268180"/>
                      </a:ext>
                    </a:extLst>
                  </a:tr>
                  <a:tr h="348300">
                    <a:tc>
                      <a:txBody>
                        <a:bodyPr/>
                        <a:lstStyle/>
                        <a:p>
                          <a:r>
                            <a:rPr lang="en-IN"/>
                            <a:t>9</a:t>
                          </a:r>
                        </a:p>
                      </a:txBody>
                      <a:tcPr anchor="ctr"/>
                    </a:tc>
                    <a:tc>
                      <a:txBody>
                        <a:bodyPr/>
                        <a:lstStyle/>
                        <a:p>
                          <a:r>
                            <a:rPr lang="en-IN"/>
                            <a:t>500K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1.9892788</a:t>
                          </a:r>
                        </a:p>
                      </a:txBody>
                      <a:tcPr anchor="ctr"/>
                    </a:tc>
                    <a:tc>
                      <a:txBody>
                        <a:bodyPr/>
                        <a:lstStyle/>
                        <a:p>
                          <a:pPr lvl="0">
                            <a:buNone/>
                          </a:pPr>
                          <a:r>
                            <a:rPr lang="en-IN" sz="1800" b="0" i="0" u="none" strike="noStrike" noProof="0">
                              <a:latin typeface="Calibri"/>
                            </a:rPr>
                            <a:t>0.9946394</a:t>
                          </a:r>
                          <a:endParaRPr lang="en-US"/>
                        </a:p>
                      </a:txBody>
                      <a:tcPr anchor="ctr"/>
                    </a:tc>
                    <a:tc>
                      <a:txBody>
                        <a:bodyPr/>
                        <a:lstStyle/>
                        <a:p>
                          <a:pPr lvl="0">
                            <a:buNone/>
                          </a:pPr>
                          <a:r>
                            <a:rPr lang="en-US" sz="1800" b="0" i="0" u="none" strike="noStrike" noProof="0">
                              <a:latin typeface="Calibri"/>
                            </a:rPr>
                            <a:t>-0.0466868267958641</a:t>
                          </a:r>
                          <a:endParaRPr lang="en-US"/>
                        </a:p>
                      </a:txBody>
                      <a:tcPr anchor="ctr"/>
                    </a:tc>
                    <a:extLst>
                      <a:ext uri="{0D108BD9-81ED-4DB2-BD59-A6C34878D82A}">
                        <a16:rowId xmlns:a16="http://schemas.microsoft.com/office/drawing/2014/main" val="1463534913"/>
                      </a:ext>
                    </a:extLst>
                  </a:tr>
                  <a:tr h="348300">
                    <a:tc>
                      <a:txBody>
                        <a:bodyPr/>
                        <a:lstStyle/>
                        <a:p>
                          <a:r>
                            <a:rPr lang="en-IN"/>
                            <a:t>10</a:t>
                          </a:r>
                        </a:p>
                      </a:txBody>
                      <a:tcPr anchor="ctr"/>
                    </a:tc>
                    <a:tc>
                      <a:txBody>
                        <a:bodyPr/>
                        <a:lstStyle/>
                        <a:p>
                          <a:r>
                            <a:rPr lang="en-IN"/>
                            <a:t>1M</a:t>
                          </a:r>
                        </a:p>
                      </a:txBody>
                      <a:tcPr anchor="ctr"/>
                    </a:tc>
                    <a:tc>
                      <a:txBody>
                        <a:bodyPr/>
                        <a:lstStyle/>
                        <a:p>
                          <a:r>
                            <a:rPr lang="en-IN" dirty="0"/>
                            <a:t>1.9894501</a:t>
                          </a:r>
                        </a:p>
                      </a:txBody>
                      <a:tcPr anchor="ctr"/>
                    </a:tc>
                    <a:tc>
                      <a:txBody>
                        <a:bodyPr/>
                        <a:lstStyle/>
                        <a:p>
                          <a:pPr lvl="0">
                            <a:buNone/>
                          </a:pPr>
                          <a:r>
                            <a:rPr lang="en-IN" sz="1800" b="0" i="0" u="none" strike="noStrike" noProof="0">
                              <a:latin typeface="Calibri"/>
                            </a:rPr>
                            <a:t>0.99472505</a:t>
                          </a:r>
                          <a:endParaRPr lang="en-US"/>
                        </a:p>
                      </a:txBody>
                      <a:tcPr anchor="ctr"/>
                    </a:tc>
                    <a:tc>
                      <a:txBody>
                        <a:bodyPr/>
                        <a:lstStyle/>
                        <a:p>
                          <a:pPr lvl="0">
                            <a:buNone/>
                          </a:pPr>
                          <a:r>
                            <a:rPr lang="en-US" sz="1800" b="0" i="0" u="none" strike="noStrike" noProof="0" dirty="0">
                              <a:latin typeface="Calibri"/>
                            </a:rPr>
                            <a:t>-0.0459389030577473</a:t>
                          </a:r>
                          <a:endParaRPr lang="en-US" dirty="0"/>
                        </a:p>
                      </a:txBody>
                      <a:tcPr anchor="ctr"/>
                    </a:tc>
                    <a:extLst>
                      <a:ext uri="{0D108BD9-81ED-4DB2-BD59-A6C34878D82A}">
                        <a16:rowId xmlns:a16="http://schemas.microsoft.com/office/drawing/2014/main" val="3928229091"/>
                      </a:ext>
                    </a:extLst>
                  </a:tr>
                </a:tbl>
              </a:graphicData>
            </a:graphic>
          </p:graphicFrame>
        </mc:Choice>
        <mc:Fallback xmlns="">
          <p:graphicFrame>
            <p:nvGraphicFramePr>
              <p:cNvPr id="4" name="Table 4">
                <a:extLst>
                  <a:ext uri="{FF2B5EF4-FFF2-40B4-BE49-F238E27FC236}">
                    <a16:creationId xmlns:a16="http://schemas.microsoft.com/office/drawing/2014/main" id="{BCA8B2CF-02FB-15FA-77E4-7AFA082C3C2E}"/>
                  </a:ext>
                </a:extLst>
              </p:cNvPr>
              <p:cNvGraphicFramePr>
                <a:graphicFrameLocks noGrp="1"/>
              </p:cNvGraphicFramePr>
              <p:nvPr>
                <p:ph idx="1"/>
                <p:extLst>
                  <p:ext uri="{D42A27DB-BD31-4B8C-83A1-F6EECF244321}">
                    <p14:modId xmlns:p14="http://schemas.microsoft.com/office/powerpoint/2010/main" val="816155171"/>
                  </p:ext>
                </p:extLst>
              </p:nvPr>
            </p:nvGraphicFramePr>
            <p:xfrm>
              <a:off x="979714" y="1854963"/>
              <a:ext cx="10374084" cy="4488622"/>
            </p:xfrm>
            <a:graphic>
              <a:graphicData uri="http://schemas.openxmlformats.org/drawingml/2006/table">
                <a:tbl>
                  <a:tblPr firstRow="1" bandRow="1">
                    <a:tableStyleId>{5940675A-B579-460E-94D1-54222C63F5DA}</a:tableStyleId>
                  </a:tblPr>
                  <a:tblGrid>
                    <a:gridCol w="913936">
                      <a:extLst>
                        <a:ext uri="{9D8B030D-6E8A-4147-A177-3AD203B41FA5}">
                          <a16:colId xmlns:a16="http://schemas.microsoft.com/office/drawing/2014/main" val="775090067"/>
                        </a:ext>
                      </a:extLst>
                    </a:gridCol>
                    <a:gridCol w="2053199">
                      <a:extLst>
                        <a:ext uri="{9D8B030D-6E8A-4147-A177-3AD203B41FA5}">
                          <a16:colId xmlns:a16="http://schemas.microsoft.com/office/drawing/2014/main" val="131127718"/>
                        </a:ext>
                      </a:extLst>
                    </a:gridCol>
                    <a:gridCol w="2015412">
                      <a:extLst>
                        <a:ext uri="{9D8B030D-6E8A-4147-A177-3AD203B41FA5}">
                          <a16:colId xmlns:a16="http://schemas.microsoft.com/office/drawing/2014/main" val="567876573"/>
                        </a:ext>
                      </a:extLst>
                    </a:gridCol>
                    <a:gridCol w="2202025">
                      <a:extLst>
                        <a:ext uri="{9D8B030D-6E8A-4147-A177-3AD203B41FA5}">
                          <a16:colId xmlns:a16="http://schemas.microsoft.com/office/drawing/2014/main" val="3000353694"/>
                        </a:ext>
                      </a:extLst>
                    </a:gridCol>
                    <a:gridCol w="3189512">
                      <a:extLst>
                        <a:ext uri="{9D8B030D-6E8A-4147-A177-3AD203B41FA5}">
                          <a16:colId xmlns:a16="http://schemas.microsoft.com/office/drawing/2014/main" val="4133834603"/>
                        </a:ext>
                      </a:extLst>
                    </a:gridCol>
                  </a:tblGrid>
                  <a:tr h="831022">
                    <a:tc>
                      <a:txBody>
                        <a:bodyPr/>
                        <a:lstStyle/>
                        <a:p>
                          <a:r>
                            <a:rPr lang="en-IN" sz="2000" b="1"/>
                            <a:t>SL No.</a:t>
                          </a:r>
                        </a:p>
                      </a:txBody>
                      <a:tcPr anchor="ctr"/>
                    </a:tc>
                    <a:tc>
                      <a:txBody>
                        <a:bodyPr/>
                        <a:lstStyle/>
                        <a:p>
                          <a:r>
                            <a:rPr lang="en-IN" sz="2000" b="1"/>
                            <a:t>Frequency (in Hz)</a:t>
                          </a:r>
                        </a:p>
                      </a:txBody>
                      <a:tcPr anchor="ctr"/>
                    </a:tc>
                    <a:tc>
                      <a:txBody>
                        <a:bodyPr/>
                        <a:lstStyle/>
                        <a:p>
                          <a:r>
                            <a:rPr lang="en-IN" sz="2000" b="1"/>
                            <a:t>V</a:t>
                          </a:r>
                          <a:r>
                            <a:rPr lang="en-IN" sz="2000" b="1" baseline="-25000"/>
                            <a:t>out </a:t>
                          </a:r>
                          <a:r>
                            <a:rPr lang="en-IN" sz="2000" b="1" baseline="0"/>
                            <a:t>(in mV)(p-p)</a:t>
                          </a:r>
                          <a:endParaRPr lang="en-IN" sz="2000" b="1"/>
                        </a:p>
                      </a:txBody>
                      <a:tcPr anchor="ctr"/>
                    </a:tc>
                    <a:tc>
                      <a:txBody>
                        <a:bodyPr/>
                        <a:lstStyle/>
                        <a:p>
                          <a:endParaRPr lang="en-US"/>
                        </a:p>
                      </a:txBody>
                      <a:tcPr anchor="ctr">
                        <a:blipFill>
                          <a:blip r:embed="rId2"/>
                          <a:stretch>
                            <a:fillRect l="-226870" t="-735" r="-145706" b="-453676"/>
                          </a:stretch>
                        </a:blipFill>
                      </a:tcPr>
                    </a:tc>
                    <a:tc>
                      <a:txBody>
                        <a:bodyPr/>
                        <a:lstStyle/>
                        <a:p>
                          <a:endParaRPr lang="en-US"/>
                        </a:p>
                      </a:txBody>
                      <a:tcPr anchor="ctr">
                        <a:blipFill>
                          <a:blip r:embed="rId2"/>
                          <a:stretch>
                            <a:fillRect l="-225191" t="-735" r="-382" b="-453676"/>
                          </a:stretch>
                        </a:blipFill>
                      </a:tcPr>
                    </a:tc>
                    <a:extLst>
                      <a:ext uri="{0D108BD9-81ED-4DB2-BD59-A6C34878D82A}">
                        <a16:rowId xmlns:a16="http://schemas.microsoft.com/office/drawing/2014/main" val="4190994561"/>
                      </a:ext>
                    </a:extLst>
                  </a:tr>
                  <a:tr h="365760">
                    <a:tc>
                      <a:txBody>
                        <a:bodyPr/>
                        <a:lstStyle/>
                        <a:p>
                          <a:r>
                            <a:rPr lang="en-IN"/>
                            <a:t>1</a:t>
                          </a:r>
                        </a:p>
                      </a:txBody>
                      <a:tcPr anchor="ctr"/>
                    </a:tc>
                    <a:tc>
                      <a:txBody>
                        <a:bodyPr/>
                        <a:lstStyle/>
                        <a:p>
                          <a:r>
                            <a:rPr lang="en-IN"/>
                            <a:t>100</a:t>
                          </a:r>
                        </a:p>
                      </a:txBody>
                      <a:tcPr anchor="ctr"/>
                    </a:tc>
                    <a:tc>
                      <a:txBody>
                        <a:bodyPr/>
                        <a:lstStyle/>
                        <a:p>
                          <a:pPr lvl="0">
                            <a:buNone/>
                          </a:pPr>
                          <a:r>
                            <a:rPr lang="en-IN" sz="1800" b="0" i="0" u="none" strike="noStrike" noProof="0">
                              <a:latin typeface="+mn-lt"/>
                            </a:rPr>
                            <a:t>1.9861335</a:t>
                          </a:r>
                          <a:endParaRPr lang="en-IN" sz="1800" b="0" i="0" u="none" strike="noStrike" noProof="0">
                            <a:latin typeface="Calibri"/>
                          </a:endParaRPr>
                        </a:p>
                      </a:txBody>
                      <a:tcPr anchor="ctr"/>
                    </a:tc>
                    <a:tc>
                      <a:txBody>
                        <a:bodyPr/>
                        <a:lstStyle/>
                        <a:p>
                          <a:pPr lvl="0" algn="l">
                            <a:lnSpc>
                              <a:spcPct val="100000"/>
                            </a:lnSpc>
                            <a:spcBef>
                              <a:spcPts val="0"/>
                            </a:spcBef>
                            <a:spcAft>
                              <a:spcPts val="0"/>
                            </a:spcAft>
                            <a:buNone/>
                          </a:pPr>
                          <a:r>
                            <a:rPr lang="en-US" sz="1800" b="0" i="0" u="none" strike="noStrike" noProof="0">
                              <a:latin typeface="Calibri"/>
                            </a:rPr>
                            <a:t>0.99306675</a:t>
                          </a:r>
                          <a:endParaRPr lang="en-IN" sz="1800" b="0" i="0" u="none" strike="noStrike" noProof="0">
                            <a:latin typeface="Calibri"/>
                          </a:endParaRPr>
                        </a:p>
                      </a:txBody>
                      <a:tcPr anchor="ctr"/>
                    </a:tc>
                    <a:tc>
                      <a:txBody>
                        <a:bodyPr/>
                        <a:lstStyle/>
                        <a:p>
                          <a:pPr lvl="0">
                            <a:buNone/>
                          </a:pPr>
                          <a:r>
                            <a:rPr lang="en-IN" sz="1800" b="0" i="0" u="none" strike="noStrike" noProof="0">
                              <a:latin typeface="Calibri"/>
                            </a:rPr>
                            <a:t>-0.0604311794906189</a:t>
                          </a:r>
                          <a:endParaRPr lang="en-US"/>
                        </a:p>
                      </a:txBody>
                      <a:tcPr anchor="ctr"/>
                    </a:tc>
                    <a:extLst>
                      <a:ext uri="{0D108BD9-81ED-4DB2-BD59-A6C34878D82A}">
                        <a16:rowId xmlns:a16="http://schemas.microsoft.com/office/drawing/2014/main" val="1297083221"/>
                      </a:ext>
                    </a:extLst>
                  </a:tr>
                  <a:tr h="365760">
                    <a:tc>
                      <a:txBody>
                        <a:bodyPr/>
                        <a:lstStyle/>
                        <a:p>
                          <a:r>
                            <a:rPr lang="en-IN"/>
                            <a:t>2</a:t>
                          </a:r>
                        </a:p>
                      </a:txBody>
                      <a:tcPr anchor="ctr"/>
                    </a:tc>
                    <a:tc>
                      <a:txBody>
                        <a:bodyPr/>
                        <a:lstStyle/>
                        <a:p>
                          <a:r>
                            <a:rPr lang="en-IN"/>
                            <a:t>500</a:t>
                          </a:r>
                        </a:p>
                      </a:txBody>
                      <a:tcPr anchor="ctr"/>
                    </a:tc>
                    <a:tc>
                      <a:txBody>
                        <a:bodyPr/>
                        <a:lstStyle/>
                        <a:p>
                          <a:r>
                            <a:rPr lang="en-IN"/>
                            <a:t>1.987138</a:t>
                          </a:r>
                        </a:p>
                      </a:txBody>
                      <a:tcPr anchor="ctr"/>
                    </a:tc>
                    <a:tc>
                      <a:txBody>
                        <a:bodyPr/>
                        <a:lstStyle/>
                        <a:p>
                          <a:pPr lvl="0">
                            <a:buNone/>
                          </a:pPr>
                          <a:r>
                            <a:rPr lang="en-IN" sz="1800" b="0" i="0" u="none" strike="noStrike" noProof="0">
                              <a:latin typeface="Calibri"/>
                            </a:rPr>
                            <a:t>0.993569</a:t>
                          </a:r>
                          <a:endParaRPr lang="en-US"/>
                        </a:p>
                      </a:txBody>
                      <a:tcPr anchor="ctr"/>
                    </a:tc>
                    <a:tc>
                      <a:txBody>
                        <a:bodyPr/>
                        <a:lstStyle/>
                        <a:p>
                          <a:pPr lvl="0">
                            <a:buNone/>
                          </a:pPr>
                          <a:r>
                            <a:rPr lang="en-US" sz="1800" b="0" i="0" u="none" strike="noStrike" noProof="0">
                              <a:latin typeface="Calibri"/>
                            </a:rPr>
                            <a:t>-0.0560393445368168</a:t>
                          </a:r>
                          <a:endParaRPr lang="en-US"/>
                        </a:p>
                      </a:txBody>
                      <a:tcPr anchor="ctr"/>
                    </a:tc>
                    <a:extLst>
                      <a:ext uri="{0D108BD9-81ED-4DB2-BD59-A6C34878D82A}">
                        <a16:rowId xmlns:a16="http://schemas.microsoft.com/office/drawing/2014/main" val="3948021140"/>
                      </a:ext>
                    </a:extLst>
                  </a:tr>
                  <a:tr h="365760">
                    <a:tc>
                      <a:txBody>
                        <a:bodyPr/>
                        <a:lstStyle/>
                        <a:p>
                          <a:r>
                            <a:rPr lang="en-IN"/>
                            <a:t>3</a:t>
                          </a:r>
                        </a:p>
                      </a:txBody>
                      <a:tcPr anchor="ctr"/>
                    </a:tc>
                    <a:tc>
                      <a:txBody>
                        <a:bodyPr/>
                        <a:lstStyle/>
                        <a:p>
                          <a:r>
                            <a:rPr lang="en-IN"/>
                            <a:t>1K</a:t>
                          </a:r>
                        </a:p>
                      </a:txBody>
                      <a:tcPr anchor="ctr"/>
                    </a:tc>
                    <a:tc>
                      <a:txBody>
                        <a:bodyPr/>
                        <a:lstStyle/>
                        <a:p>
                          <a:r>
                            <a:rPr lang="en-IN"/>
                            <a:t>1.9871859</a:t>
                          </a:r>
                        </a:p>
                      </a:txBody>
                      <a:tcPr anchor="ctr"/>
                    </a:tc>
                    <a:tc>
                      <a:txBody>
                        <a:bodyPr/>
                        <a:lstStyle/>
                        <a:p>
                          <a:pPr lvl="0">
                            <a:buNone/>
                          </a:pPr>
                          <a:r>
                            <a:rPr lang="en-IN" sz="1800" b="0" i="0" u="none" strike="noStrike" noProof="0">
                              <a:latin typeface="Calibri"/>
                            </a:rPr>
                            <a:t>0.99359295</a:t>
                          </a:r>
                          <a:endParaRPr lang="en-US"/>
                        </a:p>
                      </a:txBody>
                      <a:tcPr anchor="ctr"/>
                    </a:tc>
                    <a:tc>
                      <a:txBody>
                        <a:bodyPr/>
                        <a:lstStyle/>
                        <a:p>
                          <a:pPr lvl="0">
                            <a:buNone/>
                          </a:pPr>
                          <a:r>
                            <a:rPr lang="en-US" sz="1800" b="0" i="0" u="none" strike="noStrike" noProof="0">
                              <a:latin typeface="Calibri"/>
                            </a:rPr>
                            <a:t>-0.055829973522198</a:t>
                          </a:r>
                          <a:endParaRPr lang="en-US"/>
                        </a:p>
                      </a:txBody>
                      <a:tcPr anchor="ctr"/>
                    </a:tc>
                    <a:extLst>
                      <a:ext uri="{0D108BD9-81ED-4DB2-BD59-A6C34878D82A}">
                        <a16:rowId xmlns:a16="http://schemas.microsoft.com/office/drawing/2014/main" val="2747517927"/>
                      </a:ext>
                    </a:extLst>
                  </a:tr>
                  <a:tr h="365760">
                    <a:tc>
                      <a:txBody>
                        <a:bodyPr/>
                        <a:lstStyle/>
                        <a:p>
                          <a:r>
                            <a:rPr lang="en-IN"/>
                            <a:t>4</a:t>
                          </a:r>
                        </a:p>
                      </a:txBody>
                      <a:tcPr anchor="ctr"/>
                    </a:tc>
                    <a:tc>
                      <a:txBody>
                        <a:bodyPr/>
                        <a:lstStyle/>
                        <a:p>
                          <a:r>
                            <a:rPr lang="en-IN"/>
                            <a:t>2K</a:t>
                          </a:r>
                        </a:p>
                      </a:txBody>
                      <a:tcPr anchor="ctr"/>
                    </a:tc>
                    <a:tc>
                      <a:txBody>
                        <a:bodyPr/>
                        <a:lstStyle/>
                        <a:p>
                          <a:r>
                            <a:rPr lang="en-IN"/>
                            <a:t>1.9873198</a:t>
                          </a:r>
                        </a:p>
                      </a:txBody>
                      <a:tcPr anchor="ctr"/>
                    </a:tc>
                    <a:tc>
                      <a:txBody>
                        <a:bodyPr/>
                        <a:lstStyle/>
                        <a:p>
                          <a:pPr lvl="0">
                            <a:buNone/>
                          </a:pPr>
                          <a:r>
                            <a:rPr lang="en-IN" sz="1800" b="0" i="0" u="none" strike="noStrike" noProof="0">
                              <a:latin typeface="Calibri"/>
                            </a:rPr>
                            <a:t>0.9936599</a:t>
                          </a:r>
                          <a:endParaRPr lang="en-US"/>
                        </a:p>
                      </a:txBody>
                      <a:tcPr anchor="ctr"/>
                    </a:tc>
                    <a:tc>
                      <a:txBody>
                        <a:bodyPr/>
                        <a:lstStyle/>
                        <a:p>
                          <a:pPr lvl="0">
                            <a:buNone/>
                          </a:pPr>
                          <a:r>
                            <a:rPr lang="en-US" sz="1800" b="0" i="0" u="none" strike="noStrike" noProof="0">
                              <a:latin typeface="Calibri"/>
                            </a:rPr>
                            <a:t>-0.0552447230730782</a:t>
                          </a:r>
                          <a:endParaRPr lang="en-US"/>
                        </a:p>
                      </a:txBody>
                      <a:tcPr anchor="ctr"/>
                    </a:tc>
                    <a:extLst>
                      <a:ext uri="{0D108BD9-81ED-4DB2-BD59-A6C34878D82A}">
                        <a16:rowId xmlns:a16="http://schemas.microsoft.com/office/drawing/2014/main" val="1856222440"/>
                      </a:ext>
                    </a:extLst>
                  </a:tr>
                  <a:tr h="365760">
                    <a:tc>
                      <a:txBody>
                        <a:bodyPr/>
                        <a:lstStyle/>
                        <a:p>
                          <a:r>
                            <a:rPr lang="en-IN"/>
                            <a:t>5</a:t>
                          </a:r>
                        </a:p>
                      </a:txBody>
                      <a:tcPr anchor="ctr"/>
                    </a:tc>
                    <a:tc>
                      <a:txBody>
                        <a:bodyPr/>
                        <a:lstStyle/>
                        <a:p>
                          <a:r>
                            <a:rPr lang="en-IN"/>
                            <a:t>5K</a:t>
                          </a:r>
                        </a:p>
                      </a:txBody>
                      <a:tcPr anchor="ctr"/>
                    </a:tc>
                    <a:tc>
                      <a:txBody>
                        <a:bodyPr/>
                        <a:lstStyle/>
                        <a:p>
                          <a:pPr lvl="0">
                            <a:buNone/>
                          </a:pPr>
                          <a:r>
                            <a:rPr lang="en-IN" sz="1800" b="0" i="0" u="none" strike="noStrike" noProof="0">
                              <a:latin typeface="+mn-lt"/>
                            </a:rPr>
                            <a:t>1.9873241</a:t>
                          </a:r>
                          <a:endParaRPr lang="en-US"/>
                        </a:p>
                      </a:txBody>
                      <a:tcPr anchor="ctr"/>
                    </a:tc>
                    <a:tc>
                      <a:txBody>
                        <a:bodyPr/>
                        <a:lstStyle/>
                        <a:p>
                          <a:pPr lvl="0">
                            <a:buNone/>
                          </a:pPr>
                          <a:r>
                            <a:rPr lang="en-IN" sz="1800" b="0" i="0" u="none" strike="noStrike" noProof="0">
                              <a:latin typeface="Calibri"/>
                            </a:rPr>
                            <a:t>0.99366205</a:t>
                          </a:r>
                          <a:endParaRPr lang="en-US"/>
                        </a:p>
                      </a:txBody>
                      <a:tcPr anchor="ctr"/>
                    </a:tc>
                    <a:tc>
                      <a:txBody>
                        <a:bodyPr/>
                        <a:lstStyle/>
                        <a:p>
                          <a:pPr lvl="0">
                            <a:buNone/>
                          </a:pPr>
                          <a:r>
                            <a:rPr lang="en-US" sz="1800" b="0" i="0" u="none" strike="noStrike" noProof="0">
                              <a:latin typeface="Calibri"/>
                            </a:rPr>
                            <a:t>-0.0552259292760075</a:t>
                          </a:r>
                          <a:endParaRPr lang="en-US"/>
                        </a:p>
                      </a:txBody>
                      <a:tcPr anchor="ctr"/>
                    </a:tc>
                    <a:extLst>
                      <a:ext uri="{0D108BD9-81ED-4DB2-BD59-A6C34878D82A}">
                        <a16:rowId xmlns:a16="http://schemas.microsoft.com/office/drawing/2014/main" val="9747205"/>
                      </a:ext>
                    </a:extLst>
                  </a:tr>
                  <a:tr h="365760">
                    <a:tc>
                      <a:txBody>
                        <a:bodyPr/>
                        <a:lstStyle/>
                        <a:p>
                          <a:r>
                            <a:rPr lang="en-IN"/>
                            <a:t>6</a:t>
                          </a:r>
                        </a:p>
                      </a:txBody>
                      <a:tcPr anchor="ctr"/>
                    </a:tc>
                    <a:tc>
                      <a:txBody>
                        <a:bodyPr/>
                        <a:lstStyle/>
                        <a:p>
                          <a:r>
                            <a:rPr lang="en-IN"/>
                            <a:t>10K</a:t>
                          </a:r>
                        </a:p>
                      </a:txBody>
                      <a:tcPr anchor="ctr"/>
                    </a:tc>
                    <a:tc>
                      <a:txBody>
                        <a:bodyPr/>
                        <a:lstStyle/>
                        <a:p>
                          <a:pPr lvl="0">
                            <a:buNone/>
                          </a:pPr>
                          <a:r>
                            <a:rPr lang="en-US"/>
                            <a:t>1.9875613</a:t>
                          </a:r>
                        </a:p>
                      </a:txBody>
                      <a:tcPr anchor="ctr"/>
                    </a:tc>
                    <a:tc>
                      <a:txBody>
                        <a:bodyPr/>
                        <a:lstStyle/>
                        <a:p>
                          <a:pPr lvl="0">
                            <a:buNone/>
                          </a:pPr>
                          <a:r>
                            <a:rPr lang="en-IN" sz="1800" b="0" i="0" u="none" strike="noStrike" noProof="0">
                              <a:latin typeface="Calibri"/>
                            </a:rPr>
                            <a:t>0.99378065</a:t>
                          </a:r>
                          <a:endParaRPr lang="en-US"/>
                        </a:p>
                      </a:txBody>
                      <a:tcPr anchor="ctr"/>
                    </a:tc>
                    <a:tc>
                      <a:txBody>
                        <a:bodyPr/>
                        <a:lstStyle/>
                        <a:p>
                          <a:pPr lvl="0">
                            <a:buNone/>
                          </a:pPr>
                          <a:r>
                            <a:rPr lang="en-US" sz="1800" b="0" i="0" u="none" strike="noStrike" noProof="0">
                              <a:latin typeface="Calibri"/>
                            </a:rPr>
                            <a:t>-0.054189273967859</a:t>
                          </a:r>
                          <a:endParaRPr lang="en-US"/>
                        </a:p>
                      </a:txBody>
                      <a:tcPr anchor="ctr"/>
                    </a:tc>
                    <a:extLst>
                      <a:ext uri="{0D108BD9-81ED-4DB2-BD59-A6C34878D82A}">
                        <a16:rowId xmlns:a16="http://schemas.microsoft.com/office/drawing/2014/main" val="983712751"/>
                      </a:ext>
                    </a:extLst>
                  </a:tr>
                  <a:tr h="365760">
                    <a:tc>
                      <a:txBody>
                        <a:bodyPr/>
                        <a:lstStyle/>
                        <a:p>
                          <a:r>
                            <a:rPr lang="en-IN"/>
                            <a:t>7</a:t>
                          </a:r>
                        </a:p>
                      </a:txBody>
                      <a:tcPr anchor="ctr"/>
                    </a:tc>
                    <a:tc>
                      <a:txBody>
                        <a:bodyPr/>
                        <a:lstStyle/>
                        <a:p>
                          <a:r>
                            <a:rPr lang="en-IN"/>
                            <a:t>50K</a:t>
                          </a:r>
                        </a:p>
                      </a:txBody>
                      <a:tcPr anchor="ctr"/>
                    </a:tc>
                    <a:tc>
                      <a:txBody>
                        <a:bodyPr/>
                        <a:lstStyle/>
                        <a:p>
                          <a:pPr lvl="0">
                            <a:buNone/>
                          </a:pPr>
                          <a:r>
                            <a:rPr lang="en-US"/>
                            <a:t>1.9885412</a:t>
                          </a:r>
                        </a:p>
                      </a:txBody>
                      <a:tcPr anchor="ctr"/>
                    </a:tc>
                    <a:tc>
                      <a:txBody>
                        <a:bodyPr/>
                        <a:lstStyle/>
                        <a:p>
                          <a:pPr lvl="0">
                            <a:buNone/>
                          </a:pPr>
                          <a:r>
                            <a:rPr lang="en-IN" sz="1800" b="0" i="0" u="none" strike="noStrike" noProof="0">
                              <a:latin typeface="Calibri"/>
                            </a:rPr>
                            <a:t>0.9942706</a:t>
                          </a:r>
                          <a:endParaRPr lang="en-US"/>
                        </a:p>
                      </a:txBody>
                      <a:tcPr anchor="ctr"/>
                    </a:tc>
                    <a:tc>
                      <a:txBody>
                        <a:bodyPr/>
                        <a:lstStyle/>
                        <a:p>
                          <a:pPr lvl="0">
                            <a:buNone/>
                          </a:pPr>
                          <a:r>
                            <a:rPr lang="en-US" sz="1800" b="0" i="0" u="none" strike="noStrike" noProof="0">
                              <a:latin typeface="Calibri"/>
                            </a:rPr>
                            <a:t>-0.04990804458373</a:t>
                          </a:r>
                          <a:endParaRPr lang="en-US"/>
                        </a:p>
                      </a:txBody>
                      <a:tcPr anchor="ctr"/>
                    </a:tc>
                    <a:extLst>
                      <a:ext uri="{0D108BD9-81ED-4DB2-BD59-A6C34878D82A}">
                        <a16:rowId xmlns:a16="http://schemas.microsoft.com/office/drawing/2014/main" val="1380465540"/>
                      </a:ext>
                    </a:extLst>
                  </a:tr>
                  <a:tr h="365760">
                    <a:tc>
                      <a:txBody>
                        <a:bodyPr/>
                        <a:lstStyle/>
                        <a:p>
                          <a:r>
                            <a:rPr lang="en-IN"/>
                            <a:t>8</a:t>
                          </a:r>
                        </a:p>
                      </a:txBody>
                      <a:tcPr anchor="ctr"/>
                    </a:tc>
                    <a:tc>
                      <a:txBody>
                        <a:bodyPr/>
                        <a:lstStyle/>
                        <a:p>
                          <a:r>
                            <a:rPr lang="en-IN"/>
                            <a:t>100K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1.9890539</a:t>
                          </a:r>
                        </a:p>
                      </a:txBody>
                      <a:tcPr anchor="ctr"/>
                    </a:tc>
                    <a:tc>
                      <a:txBody>
                        <a:bodyPr/>
                        <a:lstStyle/>
                        <a:p>
                          <a:pPr lvl="0">
                            <a:buNone/>
                          </a:pPr>
                          <a:r>
                            <a:rPr lang="en-IN" sz="1800" b="0" i="0" u="none" strike="noStrike" noProof="0">
                              <a:latin typeface="Calibri"/>
                            </a:rPr>
                            <a:t>0.99452695</a:t>
                          </a:r>
                          <a:endParaRPr lang="en-US"/>
                        </a:p>
                      </a:txBody>
                      <a:tcPr anchor="ctr"/>
                    </a:tc>
                    <a:tc>
                      <a:txBody>
                        <a:bodyPr/>
                        <a:lstStyle/>
                        <a:p>
                          <a:pPr lvl="0">
                            <a:buNone/>
                          </a:pPr>
                          <a:r>
                            <a:rPr lang="en-US" sz="1800" b="0" i="0" u="none" strike="noStrike" noProof="0">
                              <a:latin typeface="Calibri"/>
                            </a:rPr>
                            <a:t>-0.0476688746681703</a:t>
                          </a:r>
                          <a:endParaRPr lang="en-US"/>
                        </a:p>
                      </a:txBody>
                      <a:tcPr anchor="ctr"/>
                    </a:tc>
                    <a:extLst>
                      <a:ext uri="{0D108BD9-81ED-4DB2-BD59-A6C34878D82A}">
                        <a16:rowId xmlns:a16="http://schemas.microsoft.com/office/drawing/2014/main" val="3003268180"/>
                      </a:ext>
                    </a:extLst>
                  </a:tr>
                  <a:tr h="365760">
                    <a:tc>
                      <a:txBody>
                        <a:bodyPr/>
                        <a:lstStyle/>
                        <a:p>
                          <a:r>
                            <a:rPr lang="en-IN"/>
                            <a:t>9</a:t>
                          </a:r>
                        </a:p>
                      </a:txBody>
                      <a:tcPr anchor="ctr"/>
                    </a:tc>
                    <a:tc>
                      <a:txBody>
                        <a:bodyPr/>
                        <a:lstStyle/>
                        <a:p>
                          <a:r>
                            <a:rPr lang="en-IN"/>
                            <a:t>500K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1.9892788</a:t>
                          </a:r>
                        </a:p>
                      </a:txBody>
                      <a:tcPr anchor="ctr"/>
                    </a:tc>
                    <a:tc>
                      <a:txBody>
                        <a:bodyPr/>
                        <a:lstStyle/>
                        <a:p>
                          <a:pPr lvl="0">
                            <a:buNone/>
                          </a:pPr>
                          <a:r>
                            <a:rPr lang="en-IN" sz="1800" b="0" i="0" u="none" strike="noStrike" noProof="0">
                              <a:latin typeface="Calibri"/>
                            </a:rPr>
                            <a:t>0.9946394</a:t>
                          </a:r>
                          <a:endParaRPr lang="en-US"/>
                        </a:p>
                      </a:txBody>
                      <a:tcPr anchor="ctr"/>
                    </a:tc>
                    <a:tc>
                      <a:txBody>
                        <a:bodyPr/>
                        <a:lstStyle/>
                        <a:p>
                          <a:pPr lvl="0">
                            <a:buNone/>
                          </a:pPr>
                          <a:r>
                            <a:rPr lang="en-US" sz="1800" b="0" i="0" u="none" strike="noStrike" noProof="0">
                              <a:latin typeface="Calibri"/>
                            </a:rPr>
                            <a:t>-0.0466868267958641</a:t>
                          </a:r>
                          <a:endParaRPr lang="en-US"/>
                        </a:p>
                      </a:txBody>
                      <a:tcPr anchor="ctr"/>
                    </a:tc>
                    <a:extLst>
                      <a:ext uri="{0D108BD9-81ED-4DB2-BD59-A6C34878D82A}">
                        <a16:rowId xmlns:a16="http://schemas.microsoft.com/office/drawing/2014/main" val="1463534913"/>
                      </a:ext>
                    </a:extLst>
                  </a:tr>
                  <a:tr h="365760">
                    <a:tc>
                      <a:txBody>
                        <a:bodyPr/>
                        <a:lstStyle/>
                        <a:p>
                          <a:r>
                            <a:rPr lang="en-IN"/>
                            <a:t>10</a:t>
                          </a:r>
                        </a:p>
                      </a:txBody>
                      <a:tcPr anchor="ctr"/>
                    </a:tc>
                    <a:tc>
                      <a:txBody>
                        <a:bodyPr/>
                        <a:lstStyle/>
                        <a:p>
                          <a:r>
                            <a:rPr lang="en-IN"/>
                            <a:t>1M</a:t>
                          </a:r>
                        </a:p>
                      </a:txBody>
                      <a:tcPr anchor="ctr"/>
                    </a:tc>
                    <a:tc>
                      <a:txBody>
                        <a:bodyPr/>
                        <a:lstStyle/>
                        <a:p>
                          <a:r>
                            <a:rPr lang="en-IN"/>
                            <a:t>1.9894501</a:t>
                          </a:r>
                        </a:p>
                      </a:txBody>
                      <a:tcPr anchor="ctr"/>
                    </a:tc>
                    <a:tc>
                      <a:txBody>
                        <a:bodyPr/>
                        <a:lstStyle/>
                        <a:p>
                          <a:pPr lvl="0">
                            <a:buNone/>
                          </a:pPr>
                          <a:r>
                            <a:rPr lang="en-IN" sz="1800" b="0" i="0" u="none" strike="noStrike" noProof="0">
                              <a:latin typeface="Calibri"/>
                            </a:rPr>
                            <a:t>0.99472505</a:t>
                          </a:r>
                          <a:endParaRPr lang="en-US"/>
                        </a:p>
                      </a:txBody>
                      <a:tcPr anchor="ctr"/>
                    </a:tc>
                    <a:tc>
                      <a:txBody>
                        <a:bodyPr/>
                        <a:lstStyle/>
                        <a:p>
                          <a:pPr lvl="0">
                            <a:buNone/>
                          </a:pPr>
                          <a:r>
                            <a:rPr lang="en-US" sz="1800" b="0" i="0" u="none" strike="noStrike" noProof="0">
                              <a:latin typeface="Calibri"/>
                            </a:rPr>
                            <a:t>-0.0459389030577473</a:t>
                          </a:r>
                          <a:endParaRPr lang="en-US"/>
                        </a:p>
                      </a:txBody>
                      <a:tcPr anchor="ctr"/>
                    </a:tc>
                    <a:extLst>
                      <a:ext uri="{0D108BD9-81ED-4DB2-BD59-A6C34878D82A}">
                        <a16:rowId xmlns:a16="http://schemas.microsoft.com/office/drawing/2014/main" val="3928229091"/>
                      </a:ext>
                    </a:extLst>
                  </a:tr>
                </a:tbl>
              </a:graphicData>
            </a:graphic>
          </p:graphicFrame>
        </mc:Fallback>
      </mc:AlternateContent>
      <p:sp>
        <p:nvSpPr>
          <p:cNvPr id="3" name="TextBox 2">
            <a:extLst>
              <a:ext uri="{FF2B5EF4-FFF2-40B4-BE49-F238E27FC236}">
                <a16:creationId xmlns:a16="http://schemas.microsoft.com/office/drawing/2014/main" id="{E1E861FC-71C8-5635-951A-D5C47ED3D825}"/>
              </a:ext>
            </a:extLst>
          </p:cNvPr>
          <p:cNvSpPr txBox="1"/>
          <p:nvPr/>
        </p:nvSpPr>
        <p:spPr>
          <a:xfrm>
            <a:off x="1133804" y="1371600"/>
            <a:ext cx="10128245" cy="369332"/>
          </a:xfrm>
          <a:prstGeom prst="rect">
            <a:avLst/>
          </a:prstGeom>
          <a:noFill/>
        </p:spPr>
        <p:txBody>
          <a:bodyPr wrap="square" rtlCol="0">
            <a:spAutoFit/>
          </a:bodyPr>
          <a:lstStyle/>
          <a:p>
            <a:r>
              <a:rPr lang="en-IN" dirty="0"/>
              <a:t>Gain is calculated from transient analysis when the input is 2mV (p-p) and frequency is varied .</a:t>
            </a:r>
          </a:p>
        </p:txBody>
      </p:sp>
    </p:spTree>
    <p:extLst>
      <p:ext uri="{BB962C8B-B14F-4D97-AF65-F5344CB8AC3E}">
        <p14:creationId xmlns:p14="http://schemas.microsoft.com/office/powerpoint/2010/main" val="420674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EB4D-F84F-3A18-9A30-7E5EEAF6208D}"/>
              </a:ext>
            </a:extLst>
          </p:cNvPr>
          <p:cNvSpPr>
            <a:spLocks noGrp="1"/>
          </p:cNvSpPr>
          <p:nvPr>
            <p:ph type="title"/>
          </p:nvPr>
        </p:nvSpPr>
        <p:spPr>
          <a:xfrm>
            <a:off x="632927" y="218177"/>
            <a:ext cx="10515600" cy="1210741"/>
          </a:xfrm>
        </p:spPr>
        <p:txBody>
          <a:bodyPr>
            <a:normAutofit/>
          </a:bodyPr>
          <a:lstStyle/>
          <a:p>
            <a:r>
              <a:rPr lang="en-IN" sz="3600" u="sng" dirty="0">
                <a:latin typeface="Bookman Old Style" panose="02050604050505020204" pitchFamily="18" charset="0"/>
              </a:rPr>
              <a:t>Gain and Phase Response of the CC Amplifier</a:t>
            </a:r>
          </a:p>
        </p:txBody>
      </p:sp>
      <p:sp>
        <p:nvSpPr>
          <p:cNvPr id="8" name="Oval 7">
            <a:extLst>
              <a:ext uri="{FF2B5EF4-FFF2-40B4-BE49-F238E27FC236}">
                <a16:creationId xmlns:a16="http://schemas.microsoft.com/office/drawing/2014/main" id="{77A039FB-6B97-C34A-2163-82FB6482E089}"/>
              </a:ext>
            </a:extLst>
          </p:cNvPr>
          <p:cNvSpPr/>
          <p:nvPr/>
        </p:nvSpPr>
        <p:spPr>
          <a:xfrm>
            <a:off x="7648705" y="3170650"/>
            <a:ext cx="709808" cy="26095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86287CC-76D5-F79D-0686-E795F7D6C0E4}"/>
              </a:ext>
            </a:extLst>
          </p:cNvPr>
          <p:cNvSpPr/>
          <p:nvPr/>
        </p:nvSpPr>
        <p:spPr>
          <a:xfrm>
            <a:off x="6542238" y="2272950"/>
            <a:ext cx="709808" cy="26095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F4DE6073-66B9-6F81-FAAF-4A4D34072234}"/>
              </a:ext>
            </a:extLst>
          </p:cNvPr>
          <p:cNvPicPr>
            <a:picLocks noGrp="1" noChangeAspect="1"/>
          </p:cNvPicPr>
          <p:nvPr>
            <p:ph idx="1"/>
          </p:nvPr>
        </p:nvPicPr>
        <p:blipFill>
          <a:blip r:embed="rId2"/>
          <a:stretch>
            <a:fillRect/>
          </a:stretch>
        </p:blipFill>
        <p:spPr>
          <a:xfrm>
            <a:off x="1779851" y="1275186"/>
            <a:ext cx="8632298" cy="3924998"/>
          </a:xfrm>
        </p:spPr>
      </p:pic>
      <p:sp>
        <p:nvSpPr>
          <p:cNvPr id="15" name="TextBox 14">
            <a:extLst>
              <a:ext uri="{FF2B5EF4-FFF2-40B4-BE49-F238E27FC236}">
                <a16:creationId xmlns:a16="http://schemas.microsoft.com/office/drawing/2014/main" id="{31D33014-1720-4191-4919-78F4AF1C0BE0}"/>
              </a:ext>
            </a:extLst>
          </p:cNvPr>
          <p:cNvSpPr txBox="1"/>
          <p:nvPr/>
        </p:nvSpPr>
        <p:spPr>
          <a:xfrm>
            <a:off x="1324947" y="5318449"/>
            <a:ext cx="9658811" cy="1492716"/>
          </a:xfrm>
          <a:prstGeom prst="rect">
            <a:avLst/>
          </a:prstGeom>
          <a:noFill/>
        </p:spPr>
        <p:txBody>
          <a:bodyPr wrap="square" rtlCol="0">
            <a:spAutoFit/>
          </a:bodyPr>
          <a:lstStyle/>
          <a:p>
            <a:pPr algn="ctr"/>
            <a:r>
              <a:rPr lang="en-IN" sz="1600" dirty="0"/>
              <a:t>Fig-1.3-Frequency Response of the common collector amplifier </a:t>
            </a:r>
          </a:p>
          <a:p>
            <a:pPr algn="ctr"/>
            <a:r>
              <a:rPr lang="en-IN" sz="1600" dirty="0"/>
              <a:t>The maximum gain(in dB) and upper cut frequency is given below</a:t>
            </a:r>
            <a:r>
              <a:rPr lang="en-IN" dirty="0"/>
              <a:t>.</a:t>
            </a:r>
          </a:p>
          <a:p>
            <a:pPr algn="ctr"/>
            <a:endParaRPr lang="en-IN" sz="900" dirty="0"/>
          </a:p>
          <a:p>
            <a:pPr algn="ctr"/>
            <a:r>
              <a:rPr lang="en-US" sz="1600" b="1" dirty="0" err="1">
                <a:solidFill>
                  <a:schemeClr val="accent4">
                    <a:lumMod val="50000"/>
                  </a:schemeClr>
                </a:solidFill>
                <a:latin typeface="Courier New" panose="02070309020205020404" pitchFamily="49" charset="0"/>
              </a:rPr>
              <a:t>max_gain</a:t>
            </a:r>
            <a:r>
              <a:rPr lang="en-US" sz="1600" b="1" dirty="0">
                <a:solidFill>
                  <a:schemeClr val="accent4">
                    <a:lumMod val="50000"/>
                  </a:schemeClr>
                </a:solidFill>
                <a:latin typeface="Courier New" panose="02070309020205020404" pitchFamily="49" charset="0"/>
              </a:rPr>
              <a:t>: MAX(mag(v(</a:t>
            </a:r>
            <a:r>
              <a:rPr lang="en-US" sz="1600" b="1" dirty="0" err="1">
                <a:solidFill>
                  <a:schemeClr val="accent4">
                    <a:lumMod val="50000"/>
                  </a:schemeClr>
                </a:solidFill>
                <a:latin typeface="Courier New" panose="02070309020205020404" pitchFamily="49" charset="0"/>
              </a:rPr>
              <a:t>vout</a:t>
            </a:r>
            <a:r>
              <a:rPr lang="en-US" sz="1600" b="1" dirty="0">
                <a:solidFill>
                  <a:schemeClr val="accent4">
                    <a:lumMod val="50000"/>
                  </a:schemeClr>
                </a:solidFill>
                <a:latin typeface="Courier New" panose="02070309020205020404" pitchFamily="49" charset="0"/>
              </a:rPr>
              <a:t>)))=(-0.0444134dB,0°) FROM 1 TO 1e+008</a:t>
            </a:r>
          </a:p>
          <a:p>
            <a:pPr algn="ctr"/>
            <a:r>
              <a:rPr lang="en-US" sz="1600" b="1" dirty="0">
                <a:solidFill>
                  <a:schemeClr val="accent4">
                    <a:lumMod val="50000"/>
                  </a:schemeClr>
                </a:solidFill>
                <a:latin typeface="Courier New" panose="02070309020205020404" pitchFamily="49" charset="0"/>
              </a:rPr>
              <a:t>f1: mag(v(</a:t>
            </a:r>
            <a:r>
              <a:rPr lang="en-US" sz="1600" b="1" dirty="0" err="1">
                <a:solidFill>
                  <a:schemeClr val="accent4">
                    <a:lumMod val="50000"/>
                  </a:schemeClr>
                </a:solidFill>
                <a:latin typeface="Courier New" panose="02070309020205020404" pitchFamily="49" charset="0"/>
              </a:rPr>
              <a:t>vout</a:t>
            </a:r>
            <a:r>
              <a:rPr lang="en-US" sz="1600" b="1" dirty="0">
                <a:solidFill>
                  <a:schemeClr val="accent4">
                    <a:lumMod val="50000"/>
                  </a:schemeClr>
                </a:solidFill>
                <a:latin typeface="Courier New" panose="02070309020205020404" pitchFamily="49" charset="0"/>
              </a:rPr>
              <a:t>))=</a:t>
            </a:r>
            <a:r>
              <a:rPr lang="en-US" sz="1600" b="1" dirty="0" err="1">
                <a:solidFill>
                  <a:schemeClr val="accent4">
                    <a:lumMod val="50000"/>
                  </a:schemeClr>
                </a:solidFill>
                <a:latin typeface="Courier New" panose="02070309020205020404" pitchFamily="49" charset="0"/>
              </a:rPr>
              <a:t>max_gain</a:t>
            </a:r>
            <a:r>
              <a:rPr lang="en-US" sz="1600" b="1" dirty="0">
                <a:solidFill>
                  <a:schemeClr val="accent4">
                    <a:lumMod val="50000"/>
                  </a:schemeClr>
                </a:solidFill>
                <a:latin typeface="Courier New" panose="02070309020205020404" pitchFamily="49" charset="0"/>
              </a:rPr>
              <a:t>/sqrt(2) AT 1.69716</a:t>
            </a:r>
          </a:p>
          <a:p>
            <a:pPr algn="ctr"/>
            <a:endParaRPr lang="en-IN" sz="1600" dirty="0"/>
          </a:p>
        </p:txBody>
      </p:sp>
    </p:spTree>
    <p:extLst>
      <p:ext uri="{BB962C8B-B14F-4D97-AF65-F5344CB8AC3E}">
        <p14:creationId xmlns:p14="http://schemas.microsoft.com/office/powerpoint/2010/main" val="309591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0B4C-9232-7978-BA6B-D529B2615EEA}"/>
              </a:ext>
            </a:extLst>
          </p:cNvPr>
          <p:cNvSpPr>
            <a:spLocks noGrp="1"/>
          </p:cNvSpPr>
          <p:nvPr>
            <p:ph type="title"/>
          </p:nvPr>
        </p:nvSpPr>
        <p:spPr>
          <a:xfrm>
            <a:off x="527825" y="799"/>
            <a:ext cx="11142306" cy="1325563"/>
          </a:xfrm>
        </p:spPr>
        <p:txBody>
          <a:bodyPr>
            <a:normAutofit/>
          </a:bodyPr>
          <a:lstStyle/>
          <a:p>
            <a:pPr algn="ctr"/>
            <a:r>
              <a:rPr lang="en-IN" sz="3200" u="sng" dirty="0">
                <a:latin typeface="Bookman Old Style"/>
              </a:rPr>
              <a:t>Calculation of Gain and Upper cut-off Frequency</a:t>
            </a:r>
          </a:p>
        </p:txBody>
      </p:sp>
      <p:pic>
        <p:nvPicPr>
          <p:cNvPr id="5" name="Picture 5">
            <a:extLst>
              <a:ext uri="{FF2B5EF4-FFF2-40B4-BE49-F238E27FC236}">
                <a16:creationId xmlns:a16="http://schemas.microsoft.com/office/drawing/2014/main" id="{A6DEED79-10B0-92B0-E84B-579ABE7DE2D5}"/>
              </a:ext>
            </a:extLst>
          </p:cNvPr>
          <p:cNvPicPr>
            <a:picLocks noGrp="1" noChangeAspect="1"/>
          </p:cNvPicPr>
          <p:nvPr>
            <p:ph idx="1"/>
          </p:nvPr>
        </p:nvPicPr>
        <p:blipFill>
          <a:blip r:embed="rId2"/>
          <a:stretch>
            <a:fillRect/>
          </a:stretch>
        </p:blipFill>
        <p:spPr>
          <a:xfrm>
            <a:off x="887037" y="980119"/>
            <a:ext cx="10677855" cy="5729198"/>
          </a:xfrm>
        </p:spPr>
      </p:pic>
    </p:spTree>
    <p:extLst>
      <p:ext uri="{BB962C8B-B14F-4D97-AF65-F5344CB8AC3E}">
        <p14:creationId xmlns:p14="http://schemas.microsoft.com/office/powerpoint/2010/main" val="1962685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5864</TotalTime>
  <Words>1180</Words>
  <Application>Microsoft Office PowerPoint</Application>
  <PresentationFormat>Widescreen</PresentationFormat>
  <Paragraphs>233</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Bookman Old Style</vt:lpstr>
      <vt:lpstr>Calibri</vt:lpstr>
      <vt:lpstr>Calibri Light</vt:lpstr>
      <vt:lpstr>Cambria Math</vt:lpstr>
      <vt:lpstr>Century Schoolbook</vt:lpstr>
      <vt:lpstr>Courier New</vt:lpstr>
      <vt:lpstr>Office Theme</vt:lpstr>
      <vt:lpstr>Office Theme</vt:lpstr>
      <vt:lpstr>Electronics Lab (Experiment-4)</vt:lpstr>
      <vt:lpstr>Objective of The Experiment</vt:lpstr>
      <vt:lpstr>PowerPoint Presentation</vt:lpstr>
      <vt:lpstr>PowerPoint Presentation</vt:lpstr>
      <vt:lpstr>Part A : Circuit Diagram</vt:lpstr>
      <vt:lpstr>Maximum Output Swing </vt:lpstr>
      <vt:lpstr>Gain Calculation from Transient Analysis</vt:lpstr>
      <vt:lpstr>Gain and Phase Response of the CC Amplifier</vt:lpstr>
      <vt:lpstr>Calculation of Gain and Upper cut-off Frequency</vt:lpstr>
      <vt:lpstr>Part B : Circuit Diagram</vt:lpstr>
      <vt:lpstr>Gain Calculation from Transient Analysis</vt:lpstr>
      <vt:lpstr>Gain and Phase response of CE Amplifier</vt:lpstr>
      <vt:lpstr>Calculation of Gain and Upper cut-off Frequency (CE amplifier)</vt:lpstr>
      <vt:lpstr>Gain and Phase response of cascaded Amplifier</vt:lpstr>
      <vt:lpstr>Calculation of Gain and Upper cut-off Frequency  (CE-CC amplifier )</vt:lpstr>
      <vt:lpstr>Part C : Circuit Diagram  </vt:lpstr>
      <vt:lpstr>Change in Operating Point</vt:lpstr>
      <vt:lpstr>Maximum Output Swing </vt:lpstr>
      <vt:lpstr>Power Calculation (Circuit Diagram and Measured Values</vt:lpstr>
      <vt:lpstr>Calculation</vt:lpstr>
      <vt:lpstr>Calculation </vt:lpstr>
      <vt:lpstr>Observations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Manoj Kumar</dc:creator>
  <cp:lastModifiedBy>P Manoj Kumar</cp:lastModifiedBy>
  <cp:revision>14</cp:revision>
  <dcterms:created xsi:type="dcterms:W3CDTF">2023-03-30T09:40:14Z</dcterms:created>
  <dcterms:modified xsi:type="dcterms:W3CDTF">2023-04-09T16:28:51Z</dcterms:modified>
</cp:coreProperties>
</file>