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302" r:id="rId21"/>
    <p:sldId id="303" r:id="rId22"/>
    <p:sldId id="284" r:id="rId23"/>
    <p:sldId id="304" r:id="rId24"/>
    <p:sldId id="305" r:id="rId25"/>
    <p:sldId id="287" r:id="rId26"/>
    <p:sldId id="290" r:id="rId27"/>
    <p:sldId id="291" r:id="rId28"/>
    <p:sldId id="292" r:id="rId29"/>
    <p:sldId id="276" r:id="rId30"/>
    <p:sldId id="277" r:id="rId31"/>
    <p:sldId id="278" r:id="rId32"/>
    <p:sldId id="295" r:id="rId33"/>
    <p:sldId id="279" r:id="rId34"/>
    <p:sldId id="280" r:id="rId35"/>
    <p:sldId id="281" r:id="rId36"/>
    <p:sldId id="282" r:id="rId37"/>
    <p:sldId id="283" r:id="rId38"/>
    <p:sldId id="285" r:id="rId39"/>
    <p:sldId id="306" r:id="rId40"/>
    <p:sldId id="307" r:id="rId41"/>
    <p:sldId id="286" r:id="rId42"/>
    <p:sldId id="308" r:id="rId43"/>
    <p:sldId id="309" r:id="rId44"/>
    <p:sldId id="288" r:id="rId45"/>
    <p:sldId id="289" r:id="rId46"/>
    <p:sldId id="293" r:id="rId47"/>
    <p:sldId id="294" r:id="rId48"/>
    <p:sldId id="310" r:id="rId49"/>
    <p:sldId id="311" r:id="rId50"/>
    <p:sldId id="312" r:id="rId51"/>
    <p:sldId id="313" r:id="rId52"/>
    <p:sldId id="315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9FFB4-5FA9-45E6-BA99-8C9A723BC64A}" v="1" dt="2023-04-10T04:50:00.252"/>
    <p1510:client id="{3D4EDB34-11A4-4320-A022-4457B917C50C}" v="2" dt="2023-04-10T05:47:31.187"/>
    <p1510:client id="{7CD7271F-BACD-4BCB-AD77-5E31E8AAA891}" v="1" dt="2023-04-09T18:52:25.673"/>
    <p1510:client id="{A5414DE1-D22E-43ED-AFD7-D215E8D752D3}" v="4841" dt="2023-04-10T06:48:33.523"/>
    <p1510:client id="{A9E9A315-8973-4A96-A513-F8D9476B297C}" v="25" dt="2023-04-09T13:41:06.195"/>
    <p1510:client id="{B74C7C3F-0320-4439-AAC4-5F9259C219C1}" v="285" dt="2023-04-09T17:57:02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9D08-4011-1B80-893C-78BA6A2F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1DEDA-4747-2096-28B0-F5C51ABC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238B-B6BB-C819-72A3-22375641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9F3F-4974-5B62-0AA6-054CA897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E698-0AE8-01AC-49DD-58D3E7F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DAAE-AB57-F35E-9D01-3D24C21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AF95-61A5-51B7-EDA2-2D47D033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2C57-840E-C478-886F-F323464B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7827-50C1-AA84-2FD2-DC4CF193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FD9B-8805-4AA4-8451-9ED1D763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205CF-2278-E094-549F-E73BF6744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7F84-FFC1-02E3-2BF0-DE3D32FE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55E9-7617-B14F-5DED-514994FA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1B05-B184-8731-D7CF-19CD7A90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44A3-A47D-780A-D788-061BE49E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7D74-63D2-B946-389E-1D56AE5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52AF-A58C-C882-571B-C2819084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070F-A83D-2088-D21A-728BEB24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E225-107C-6BCC-68DC-7DBDF2F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7F96-E413-E2CC-3FED-C2048F11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2254-0888-777D-EE10-FE1C3903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4BA6-E01A-43B3-73C1-3B1BF217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D248-CEEA-4B3D-8A20-249EFF6E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2C5-67A8-E3CE-F99F-724ABA7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A772-77D4-8FF8-2493-034DECA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967F-933D-4B92-4FE6-04A75798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938C-6A85-B6E0-B24E-3C5A455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4EF5E-8A9C-EB8A-CBE3-4B51E5F1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C8C7B-564D-B609-861E-57F98CE1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3044-B022-F75A-A9D4-2506E5AB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E783-FDCE-F25A-35D9-DFEE4DB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801D-7A01-C93B-32B0-CB49F126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CA38-BF9B-C6F0-20B1-6A0F3287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6454-91D0-29BB-B90B-922ACD6D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8E596-3802-9BB3-61B7-648C8E8B6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57AA0-6D62-8052-BF6A-21DDE2A9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553E8-9B61-F7BA-9D92-415CBF5A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3A09A-3845-BA0E-4D5F-A9F4454C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CA7CD-AD7B-2F92-8226-8D11E0D1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1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BFA4-88BF-DA33-ACD9-2351B4F0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47FA9-5B62-EE30-7B8A-A814F9AD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606F2-94C2-FA4D-DCAD-6E07EEDE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73B2-9EB5-1761-9F64-793D7F70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E2035-7800-0FA6-0450-73D14356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B530E-7367-FA1D-8226-18A664A1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4C79-428A-F24B-32B4-D251C3F8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15C6-D2F8-51BB-5AB1-1406659C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D69E-9D61-2E60-3D3E-801618FD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0437-EB6B-614F-A10C-DFACFEF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3135A-A0F6-A346-7EB1-ECC828C1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1250-3577-CF40-9F71-C894BFA4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1FED-062F-83D5-DAD3-CBAF15D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D097-6AC7-A58E-2745-FA87E5DF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262A1-2FA3-4C4E-046A-521CC0636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A25C-61F2-765F-DFCE-02221F99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0EBC-3907-1EA9-E0FE-268E9A36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9568-2D47-EE16-1428-11D9D3DD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6C7B-EF6A-7A47-6BE6-A39DCB8A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02509-2919-0013-C44A-D60A920B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5E62B-2F25-29A1-BD2E-541474BE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866E-27C2-791A-4993-D719F53C4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C29D-37E4-47D8-B157-026D7BB2CD33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F17E-9F06-588D-66C1-89B63EC4F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8E60-DF46-6DFA-D151-6FA9027F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F30C-A083-445F-9F5D-A14CA4B45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7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D6F2-63D2-1436-B346-491B6FBCA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/>
              <a:t>Electronics Lab</a:t>
            </a:r>
            <a:br>
              <a:rPr lang="en-IN" sz="1800"/>
            </a:br>
            <a:r>
              <a:rPr lang="en-IN" sz="4800"/>
              <a:t>(</a:t>
            </a:r>
            <a:r>
              <a:rPr lang="en-IN" sz="4800" b="1">
                <a:solidFill>
                  <a:schemeClr val="accent4">
                    <a:lumMod val="75000"/>
                  </a:schemeClr>
                </a:solidFill>
              </a:rPr>
              <a:t>Experiment-5</a:t>
            </a:r>
            <a:r>
              <a:rPr lang="en-IN" sz="480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C0E48-9A15-C97F-B278-AC16BEA9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1997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>
                <a:latin typeface="Bookman Old Style"/>
              </a:rPr>
              <a:t>C. Pranav Vignesh  </a:t>
            </a:r>
            <a:r>
              <a:rPr lang="en-IN" sz="2000">
                <a:latin typeface="Century Schoolbook"/>
              </a:rPr>
              <a:t>Roll no : 21IE10011 </a:t>
            </a:r>
            <a:endParaRPr lang="en-IN" sz="2000">
              <a:latin typeface="Century Schoolbook" panose="02040604050505020304" pitchFamily="18" charset="0"/>
            </a:endParaRPr>
          </a:p>
          <a:p>
            <a:r>
              <a:rPr lang="en-IN" sz="2800">
                <a:latin typeface="Bookman Old Style"/>
              </a:rPr>
              <a:t>P . Manoj Kumar    </a:t>
            </a:r>
            <a:r>
              <a:rPr lang="en-IN" sz="2000">
                <a:latin typeface="Century Schoolbook"/>
              </a:rPr>
              <a:t>Roll no : 21IE10027</a:t>
            </a:r>
          </a:p>
          <a:p>
            <a:r>
              <a:rPr lang="en-IN" sz="3200">
                <a:latin typeface="Bookman Old Style"/>
              </a:rPr>
              <a:t> </a:t>
            </a:r>
            <a:r>
              <a:rPr lang="en-IN" sz="2800" err="1">
                <a:latin typeface="Bookman Old Style"/>
              </a:rPr>
              <a:t>Bibhujit</a:t>
            </a:r>
            <a:r>
              <a:rPr lang="en-IN" sz="2800">
                <a:latin typeface="Bookman Old Style"/>
              </a:rPr>
              <a:t>  Nayak      </a:t>
            </a:r>
            <a:r>
              <a:rPr lang="en-IN" sz="2000">
                <a:latin typeface="Century Schoolbook"/>
              </a:rPr>
              <a:t>Roll no : 21IE10046 </a:t>
            </a:r>
            <a:endParaRPr lang="en-IN" sz="2000">
              <a:latin typeface="Century Schoolbook" panose="02040604050505020304" pitchFamily="18" charset="0"/>
            </a:endParaRP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6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9128-8152-8413-EBF8-91E9CDA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Q1</a:t>
            </a:r>
            <a:endParaRPr lang="en-IN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23CD6-8F3F-5B56-722F-A1F6A656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53" y="1303485"/>
            <a:ext cx="8723440" cy="39817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9B504-0F51-AA13-C691-116B4A6F0E62}"/>
              </a:ext>
            </a:extLst>
          </p:cNvPr>
          <p:cNvSpPr txBox="1"/>
          <p:nvPr/>
        </p:nvSpPr>
        <p:spPr>
          <a:xfrm>
            <a:off x="1329420" y="5427417"/>
            <a:ext cx="9533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Fig-1.7-Signals at collector and emitter nodes of the Transistor Q1 when the Q1 is excited by a input signal of 1mV and 3KHz Frequency connecting the emitter terminals </a:t>
            </a:r>
          </a:p>
          <a:p>
            <a:pPr algn="ctr"/>
            <a:r>
              <a:rPr lang="en-IN" sz="1600"/>
              <a:t>The collector waveform is out of phase while the emitter waveform is in phase with the input signal.</a:t>
            </a:r>
          </a:p>
        </p:txBody>
      </p:sp>
    </p:spTree>
    <p:extLst>
      <p:ext uri="{BB962C8B-B14F-4D97-AF65-F5344CB8AC3E}">
        <p14:creationId xmlns:p14="http://schemas.microsoft.com/office/powerpoint/2010/main" val="22349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8A78-0353-28B0-0CC3-AE778CD4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8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Q2</a:t>
            </a:r>
            <a:endParaRPr lang="en-IN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42AEA-7577-3B03-DF7A-D697556A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063" y="1222463"/>
            <a:ext cx="9013873" cy="41450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3CABF-AABB-3676-D590-33E6CB8077F9}"/>
              </a:ext>
            </a:extLst>
          </p:cNvPr>
          <p:cNvSpPr txBox="1"/>
          <p:nvPr/>
        </p:nvSpPr>
        <p:spPr>
          <a:xfrm>
            <a:off x="1414476" y="5518294"/>
            <a:ext cx="9363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Fig-1.8-Signals at collector and emitter nodes of the Transistor Q2 when the Q1 is excited by a input signal of 1mV and 3KHz Frequency connecting the emitter terminals.</a:t>
            </a:r>
          </a:p>
          <a:p>
            <a:pPr algn="ctr"/>
            <a:r>
              <a:rPr lang="en-IN" sz="1600"/>
              <a:t>The Emitter signal as well as the collector signal  waveform is in phase with the input signal.</a:t>
            </a:r>
          </a:p>
          <a:p>
            <a:pPr algn="ctr"/>
            <a:r>
              <a:rPr lang="en-IN" sz="1600"/>
              <a:t>For the collector signal, the transistor acts as a common base amplifier whose gain is positive.</a:t>
            </a:r>
          </a:p>
        </p:txBody>
      </p:sp>
    </p:spTree>
    <p:extLst>
      <p:ext uri="{BB962C8B-B14F-4D97-AF65-F5344CB8AC3E}">
        <p14:creationId xmlns:p14="http://schemas.microsoft.com/office/powerpoint/2010/main" val="37186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DC96-3F50-6A35-50E0-6C333DF5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52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Q1</a:t>
            </a:r>
            <a:endParaRPr lang="en-IN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DAC7E-D321-8666-7F44-D753DB767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93" y="1178686"/>
            <a:ext cx="9176213" cy="41979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7B51C-B268-91C2-A163-35A957D90D24}"/>
              </a:ext>
            </a:extLst>
          </p:cNvPr>
          <p:cNvSpPr txBox="1"/>
          <p:nvPr/>
        </p:nvSpPr>
        <p:spPr>
          <a:xfrm>
            <a:off x="1340289" y="5573175"/>
            <a:ext cx="951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Fig-1.9-Signals at collector and emitter nodes of the Transistor Q1 when the Q2 is excited by a input signal of 1mV and 3KHz Frequency connecting the emitter terminals.</a:t>
            </a:r>
          </a:p>
          <a:p>
            <a:pPr algn="ctr"/>
            <a:r>
              <a:rPr lang="en-IN" sz="1600"/>
              <a:t>The collector waveform is out of phase while the emitter waveform is in phase with the input signal.</a:t>
            </a:r>
          </a:p>
        </p:txBody>
      </p:sp>
    </p:spTree>
    <p:extLst>
      <p:ext uri="{BB962C8B-B14F-4D97-AF65-F5344CB8AC3E}">
        <p14:creationId xmlns:p14="http://schemas.microsoft.com/office/powerpoint/2010/main" val="424234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F110-6B48-9612-E5CD-CF75DCD5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8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Q2</a:t>
            </a:r>
            <a:endParaRPr lang="en-IN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6007D-82E9-EDBC-2A0E-8062AE5C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48" y="1287875"/>
            <a:ext cx="8997504" cy="41162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4B09F-1901-3BD9-0C49-37E67BA3FAF7}"/>
              </a:ext>
            </a:extLst>
          </p:cNvPr>
          <p:cNvSpPr txBox="1"/>
          <p:nvPr/>
        </p:nvSpPr>
        <p:spPr>
          <a:xfrm>
            <a:off x="1169436" y="5473816"/>
            <a:ext cx="9853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Fig-1.10-Signals at collector and emitter nodes of the Transistor Q2 when the Q2 is excited by a input signal of 1mV and 3KHz Frequency connecting the emitter terminals.</a:t>
            </a:r>
          </a:p>
          <a:p>
            <a:pPr algn="ctr"/>
            <a:r>
              <a:rPr lang="en-IN" sz="1600"/>
              <a:t>The Emitter signal as well as the collector signal  waveform is in phase with the input signal.</a:t>
            </a:r>
          </a:p>
          <a:p>
            <a:pPr algn="ctr"/>
            <a:r>
              <a:rPr lang="en-IN" sz="1600"/>
              <a:t>For the collector signal, the transistor acts as a common base amplifier whose gain is positive.</a:t>
            </a:r>
          </a:p>
        </p:txBody>
      </p:sp>
    </p:spTree>
    <p:extLst>
      <p:ext uri="{BB962C8B-B14F-4D97-AF65-F5344CB8AC3E}">
        <p14:creationId xmlns:p14="http://schemas.microsoft.com/office/powerpoint/2010/main" val="189867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549-0CDA-BF1B-9CFA-0218B0DB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v Frequency Response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6D5BFE-1089-528C-8008-28A40251B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299" y="1452400"/>
            <a:ext cx="8987402" cy="4116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D73033-7E16-3C13-FE5F-57FC17B86406}"/>
              </a:ext>
            </a:extLst>
          </p:cNvPr>
          <p:cNvSpPr txBox="1"/>
          <p:nvPr/>
        </p:nvSpPr>
        <p:spPr>
          <a:xfrm>
            <a:off x="1444752" y="5724144"/>
            <a:ext cx="942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Fig-1.11-Gain and Phase plot of the collector voltage of transistor Q1 when Q1 is excited by small AC signal and Q2 is connected to ground.</a:t>
            </a:r>
          </a:p>
          <a:p>
            <a:pPr algn="ctr"/>
            <a:r>
              <a:rPr lang="en-IN" sz="1600" dirty="0"/>
              <a:t>The maximum gain (in dB) = </a:t>
            </a:r>
            <a:r>
              <a:rPr lang="en-IN" sz="1600" b="1" dirty="0"/>
              <a:t>40.37dB (phase -180°) </a:t>
            </a:r>
          </a:p>
        </p:txBody>
      </p:sp>
    </p:spTree>
    <p:extLst>
      <p:ext uri="{BB962C8B-B14F-4D97-AF65-F5344CB8AC3E}">
        <p14:creationId xmlns:p14="http://schemas.microsoft.com/office/powerpoint/2010/main" val="243641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98FC-1438-0AFD-B9AD-CB8DB0CC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V Frequency Response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52031-0BF4-89BA-A2D0-33C21B15C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721" y="1415759"/>
            <a:ext cx="8842558" cy="40264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E0503-68D9-D140-7659-1A30CE5583CC}"/>
              </a:ext>
            </a:extLst>
          </p:cNvPr>
          <p:cNvSpPr txBox="1"/>
          <p:nvPr/>
        </p:nvSpPr>
        <p:spPr>
          <a:xfrm>
            <a:off x="1325880" y="5632704"/>
            <a:ext cx="950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Fig-1.12-Gain and Phase plot of the collector voltage of transistor Q2 when Q1 is excited by small AC signal and Q2 is connected to ground.</a:t>
            </a:r>
          </a:p>
          <a:p>
            <a:pPr algn="ctr"/>
            <a:r>
              <a:rPr lang="en-IN" sz="1600" dirty="0"/>
              <a:t>The maximum gain(in dB) = </a:t>
            </a:r>
            <a:r>
              <a:rPr lang="en-IN" sz="1600" b="1" dirty="0"/>
              <a:t>40dB (phase nearly 0°) </a:t>
            </a:r>
          </a:p>
        </p:txBody>
      </p:sp>
    </p:spTree>
    <p:extLst>
      <p:ext uri="{BB962C8B-B14F-4D97-AF65-F5344CB8AC3E}">
        <p14:creationId xmlns:p14="http://schemas.microsoft.com/office/powerpoint/2010/main" val="172010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C59-C89E-491A-67D9-797D8490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V Frequency Response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C04B0-889E-BD18-C5CE-777B4C89C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44" y="1429720"/>
            <a:ext cx="9249311" cy="42121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DAA81-A6A2-63C7-848E-5083308C403E}"/>
              </a:ext>
            </a:extLst>
          </p:cNvPr>
          <p:cNvSpPr txBox="1"/>
          <p:nvPr/>
        </p:nvSpPr>
        <p:spPr>
          <a:xfrm>
            <a:off x="1152144" y="5734173"/>
            <a:ext cx="97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Fig-1.13-Gain and Phase plot of the connected emitter  voltage of both the transistors when Q1 is excited by small AC signal and Q2 is connected to ground.</a:t>
            </a:r>
          </a:p>
          <a:p>
            <a:pPr algn="ctr"/>
            <a:r>
              <a:rPr lang="en-IN" sz="1600" dirty="0"/>
              <a:t>The maximum gain (in dB)= </a:t>
            </a:r>
            <a:r>
              <a:rPr lang="en-IN" sz="1600" b="1" dirty="0"/>
              <a:t>-6dB (phase nearly 0°)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566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C35B-F609-BB5F-1D2E-940DFAC9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Gain under Differential Mode Stimulus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7B5F7-2B01-8CA4-6F38-0382A15E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595" y="1274186"/>
            <a:ext cx="8582803" cy="39220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87E57-6B3D-1B10-0E28-3337BFCB0884}"/>
                  </a:ext>
                </a:extLst>
              </p:cNvPr>
              <p:cNvSpPr txBox="1"/>
              <p:nvPr/>
            </p:nvSpPr>
            <p:spPr>
              <a:xfrm>
                <a:off x="1455287" y="5334775"/>
                <a:ext cx="9297459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Fig-1.14-Waveforms of Differential Input and Differential Output of the Differential Amplifier when Q1 and Q2 are excited with signals 0.5mV,3KHz and -0.5mV,3KHz respectively.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differential output = 406.7068mV and the p-p differential input= 2mV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𝟒𝟎𝟔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𝟕𝟎𝟔𝟖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𝟏𝟔𝟓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87E57-6B3D-1B10-0E28-3337BFCB0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87" y="5334775"/>
                <a:ext cx="9297459" cy="1322606"/>
              </a:xfrm>
              <a:prstGeom prst="rect">
                <a:avLst/>
              </a:prstGeom>
              <a:blipFill>
                <a:blip r:embed="rId3"/>
                <a:stretch>
                  <a:fillRect t="-1382" r="-328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2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7969-34AA-2014-BB66-EFFB45C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sz="4400" u="sng" dirty="0">
                <a:latin typeface="Bookman Old Style" panose="02050604050505020204" pitchFamily="18" charset="0"/>
              </a:rPr>
              <a:t>Gain under Common Mode Stimulus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E63C3-0C4D-C920-5318-E32E33A9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61" y="1303857"/>
            <a:ext cx="8586678" cy="39327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66FB4-8613-9840-29F1-E068BCF56F46}"/>
                  </a:ext>
                </a:extLst>
              </p:cNvPr>
              <p:cNvSpPr txBox="1"/>
              <p:nvPr/>
            </p:nvSpPr>
            <p:spPr>
              <a:xfrm>
                <a:off x="1214846" y="5236619"/>
                <a:ext cx="9489232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Fig-1.15-Waveforms of Common mode Input and common mode output of the Differential Amplifier when Q1 and Q2 both are excited with 0.5V,1KHz signal.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common mode output = 4.27718V and the p-p common mode input= 1V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𝟐𝟕𝟕𝟏𝟖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𝟔𝟐𝟑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66FB4-8613-9840-29F1-E068BCF5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46" y="5236619"/>
                <a:ext cx="9489232" cy="1322606"/>
              </a:xfrm>
              <a:prstGeom prst="rect">
                <a:avLst/>
              </a:prstGeom>
              <a:blipFill>
                <a:blip r:embed="rId3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8DC-1ADA-A2F0-3703-A63D7CC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297401"/>
            <a:ext cx="11283696" cy="896747"/>
          </a:xfrm>
        </p:spPr>
        <p:txBody>
          <a:bodyPr>
            <a:normAutofit/>
          </a:bodyPr>
          <a:lstStyle/>
          <a:p>
            <a:r>
              <a:rPr lang="en-IN" sz="3200" u="sng">
                <a:latin typeface="Bookman Old Style" panose="02050604050505020204" pitchFamily="18" charset="0"/>
              </a:rPr>
              <a:t>Frequency Response under Differential mode Stimulus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A3B77-912C-D2F2-01DC-6C69D721B09D}"/>
              </a:ext>
            </a:extLst>
          </p:cNvPr>
          <p:cNvSpPr txBox="1"/>
          <p:nvPr/>
        </p:nvSpPr>
        <p:spPr>
          <a:xfrm>
            <a:off x="1385676" y="5513832"/>
            <a:ext cx="942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Fig-1.16-Frequency Response of the amplifier under Differential mode of stimulus</a:t>
            </a:r>
          </a:p>
          <a:p>
            <a:pPr algn="ctr"/>
            <a:r>
              <a:rPr lang="en-IN" sz="1600" dirty="0"/>
              <a:t>The maximum gain (in dB)= </a:t>
            </a:r>
            <a:r>
              <a:rPr lang="en-IN" sz="1600" b="1" dirty="0"/>
              <a:t>46.2082 dB(phase -180°) </a:t>
            </a:r>
          </a:p>
          <a:p>
            <a:pPr algn="ctr"/>
            <a:r>
              <a:rPr lang="en-IN" sz="1600" dirty="0"/>
              <a:t>The upper cut-off frequency = </a:t>
            </a:r>
            <a:r>
              <a:rPr lang="en-IN" sz="1600" b="1" dirty="0"/>
              <a:t>57.1938 Hz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3E67FA-E295-D233-12EC-C44A342B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59" y="1015203"/>
            <a:ext cx="9637878" cy="4411493"/>
          </a:xfrm>
        </p:spPr>
      </p:pic>
    </p:spTree>
    <p:extLst>
      <p:ext uri="{BB962C8B-B14F-4D97-AF65-F5344CB8AC3E}">
        <p14:creationId xmlns:p14="http://schemas.microsoft.com/office/powerpoint/2010/main" val="19645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0DFF-2362-A864-C938-53E7B9A4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Objective of The Experiment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189E-686D-2740-2E26-5DE92705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/>
              <a:t>To understand operation of a fully differential amplifier with tail resistor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To design and simulate a fully differential amplifier with tail resistor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To design and simulate a fully differential amplifier with tail current source 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 Observe performance difference of the differential amplifiers, one having tail resistor and other having tail current source</a:t>
            </a:r>
          </a:p>
        </p:txBody>
      </p:sp>
    </p:spTree>
    <p:extLst>
      <p:ext uri="{BB962C8B-B14F-4D97-AF65-F5344CB8AC3E}">
        <p14:creationId xmlns:p14="http://schemas.microsoft.com/office/powerpoint/2010/main" val="379156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4C2A-EE64-B550-E3B3-672B81CE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628FD-E3AB-F38C-F552-B8738B787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510"/>
                <a:ext cx="10911348" cy="47414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Differential Input voltage=</a:t>
                </a:r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0.5−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IN" sz="2400" b="0" dirty="0"/>
              </a:p>
              <a:p>
                <a:pPr/>
                <a:r>
                  <a:rPr lang="en-IN" sz="2400" dirty="0"/>
                  <a:t>From the T-Model of the Differential Amplifier,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𝑰𝒆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𝑽𝒊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en-I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sz="2400" b="0" i="1" smtClean="0"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IN" sz="2400" b="0" i="1" smtClean="0"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𝐼𝑐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𝑉𝑡</m:t>
                        </m:r>
                      </m:den>
                    </m:f>
                  </m:oMath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Output Voltages ,</a:t>
                </a:r>
                <a:r>
                  <a:rPr lang="en-I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2=−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Differential Output </a:t>
                </a:r>
                <a:r>
                  <a:rPr lang="en-IN" sz="2000" dirty="0"/>
                  <a:t>=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2=2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Differential Voltage Gain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=219.038 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Differential Voltage gain (in dB)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𝟒𝟔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𝟖𝟏𝟎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𝒅𝑩</m:t>
                    </m:r>
                  </m:oMath>
                </a14:m>
                <a:r>
                  <a:rPr lang="en-IN" sz="2400" b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628FD-E3AB-F38C-F552-B8738B787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510"/>
                <a:ext cx="10911348" cy="4741453"/>
              </a:xfrm>
              <a:blipFill>
                <a:blip r:embed="rId2"/>
                <a:stretch>
                  <a:fillRect l="-1174" t="-2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7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3463-72D3-54DE-B191-16BF6495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7A6B-C4D1-4927-0C61-5BBF8C863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658"/>
                <a:ext cx="10515600" cy="45743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upper cut-off frequency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𝑅𝑏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</a:t>
                </a:r>
                <a:r>
                  <a:rPr lang="en-US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1=117.64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1=25.55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=15.294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dirty="0"/>
                  <a:t>Substituting the values 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×2.6814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𝟓𝟗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𝟑𝟓𝟒𝟔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𝑯𝒛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7A6B-C4D1-4927-0C61-5BBF8C863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658"/>
                <a:ext cx="10515600" cy="4574305"/>
              </a:xfrm>
              <a:blipFill>
                <a:blip r:embed="rId2"/>
                <a:stretch>
                  <a:fillRect l="-1217" t="-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74CE-F616-0BE8-1136-82038A9D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408" cy="896747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Bookman Old Style" panose="02050604050505020204" pitchFamily="18" charset="0"/>
              </a:rPr>
              <a:t>Frequency Response under Common mode Stimulus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EA973-BBF3-BE3E-FE0B-68D07DA3DF35}"/>
              </a:ext>
            </a:extLst>
          </p:cNvPr>
          <p:cNvSpPr txBox="1"/>
          <p:nvPr/>
        </p:nvSpPr>
        <p:spPr>
          <a:xfrm>
            <a:off x="1062227" y="5661878"/>
            <a:ext cx="1006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Fig-1.17-Frequency Response of the amplifier under common mode of stimulus</a:t>
            </a:r>
          </a:p>
          <a:p>
            <a:pPr algn="ctr"/>
            <a:r>
              <a:rPr lang="en-IN" sz="1600" dirty="0"/>
              <a:t>The maximum gain (in dB)= </a:t>
            </a:r>
            <a:r>
              <a:rPr lang="en-IN" sz="1600" b="1" dirty="0"/>
              <a:t>12.64228 dB(phase -180°) </a:t>
            </a:r>
            <a:r>
              <a:rPr lang="en-IN" sz="1600" dirty="0"/>
              <a:t> </a:t>
            </a:r>
          </a:p>
          <a:p>
            <a:pPr algn="ctr"/>
            <a:r>
              <a:rPr lang="en-IN" sz="1600" dirty="0"/>
              <a:t>The Upper Cut-off Frequency = </a:t>
            </a:r>
            <a:r>
              <a:rPr lang="en-IN" sz="1600" b="1" dirty="0"/>
              <a:t>8.63491 Hz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91F32-9786-C806-3A4F-253FC44BC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76" y="1118095"/>
            <a:ext cx="9819246" cy="4464225"/>
          </a:xfrm>
        </p:spPr>
      </p:pic>
    </p:spTree>
    <p:extLst>
      <p:ext uri="{BB962C8B-B14F-4D97-AF65-F5344CB8AC3E}">
        <p14:creationId xmlns:p14="http://schemas.microsoft.com/office/powerpoint/2010/main" val="170029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C897-5C31-516B-7B79-A357A51A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767C-EC15-9470-745E-2B902EE5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Common mode Input=</a:t>
                </a:r>
                <a:r>
                  <a:rPr lang="en-IN" sz="2400" b="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From the T-Model, 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𝐼𝑐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𝑉𝑡</m:t>
                        </m:r>
                      </m:den>
                    </m:f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output voltages = </a:t>
                </a:r>
                <a:r>
                  <a:rPr lang="en-I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common mode gain</a:t>
                </a:r>
                <a:r>
                  <a:rPr lang="en-US" sz="24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𝑉𝑜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−4.3154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Common mode gain</a:t>
                </a:r>
                <a:r>
                  <a:rPr lang="en-US" sz="2400" dirty="0">
                    <a:ea typeface="Cambria Math" panose="02040503050406030204" pitchFamily="18" charset="0"/>
                  </a:rPr>
                  <a:t>(in dB) =</a:t>
                </a:r>
                <a:r>
                  <a:rPr lang="en-I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en-US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𝟕𝟎𝟎𝟒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𝒅𝑩</m:t>
                    </m:r>
                  </m:oMath>
                </a14:m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767C-EC15-9470-745E-2B902EE5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928" t="-1835" b="-4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1971AE-4871-8DB9-3200-C5C2EC2C9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7"/>
          <a:stretch/>
        </p:blipFill>
        <p:spPr>
          <a:xfrm>
            <a:off x="8409944" y="1027906"/>
            <a:ext cx="3176969" cy="4473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735E7-4551-FC40-23ED-EA2259109F1B}"/>
              </a:ext>
            </a:extLst>
          </p:cNvPr>
          <p:cNvSpPr txBox="1"/>
          <p:nvPr/>
        </p:nvSpPr>
        <p:spPr>
          <a:xfrm>
            <a:off x="8488604" y="5674511"/>
            <a:ext cx="348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(T-model of Differential Amplifier)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38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A2CD-C571-1747-B9B0-5C2127A5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3AD46-FFC1-9AB9-E945-86860BC7A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upper cut-off frequency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𝑅𝑏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</a:t>
                </a:r>
                <a:r>
                  <a:rPr lang="en-US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1=117.64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1=25.55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=15.294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=761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dirty="0"/>
                  <a:t>Substituting the values 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×18.502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𝟔𝟎𝟐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𝑯𝒛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3AD46-FFC1-9AB9-E945-86860BC7A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5BB-B9CB-B78D-CF0A-94AB3B0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52" y="365125"/>
            <a:ext cx="10866120" cy="905891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Differential Gain using Transient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69507FD-25BC-3671-4A1D-32340309BE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601026"/>
                  </p:ext>
                </p:extLst>
              </p:nvPr>
            </p:nvGraphicFramePr>
            <p:xfrm>
              <a:off x="838200" y="2048891"/>
              <a:ext cx="10295625" cy="4276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7294">
                      <a:extLst>
                        <a:ext uri="{9D8B030D-6E8A-4147-A177-3AD203B41FA5}">
                          <a16:colId xmlns:a16="http://schemas.microsoft.com/office/drawing/2014/main" val="75238039"/>
                        </a:ext>
                      </a:extLst>
                    </a:gridCol>
                    <a:gridCol w="2052735">
                      <a:extLst>
                        <a:ext uri="{9D8B030D-6E8A-4147-A177-3AD203B41FA5}">
                          <a16:colId xmlns:a16="http://schemas.microsoft.com/office/drawing/2014/main" val="3622922438"/>
                        </a:ext>
                      </a:extLst>
                    </a:gridCol>
                    <a:gridCol w="2258007">
                      <a:extLst>
                        <a:ext uri="{9D8B030D-6E8A-4147-A177-3AD203B41FA5}">
                          <a16:colId xmlns:a16="http://schemas.microsoft.com/office/drawing/2014/main" val="1875098974"/>
                        </a:ext>
                      </a:extLst>
                    </a:gridCol>
                    <a:gridCol w="2295329">
                      <a:extLst>
                        <a:ext uri="{9D8B030D-6E8A-4147-A177-3AD203B41FA5}">
                          <a16:colId xmlns:a16="http://schemas.microsoft.com/office/drawing/2014/main" val="3346499496"/>
                        </a:ext>
                      </a:extLst>
                    </a:gridCol>
                    <a:gridCol w="2792260">
                      <a:extLst>
                        <a:ext uri="{9D8B030D-6E8A-4147-A177-3AD203B41FA5}">
                          <a16:colId xmlns:a16="http://schemas.microsoft.com/office/drawing/2014/main" val="3268101432"/>
                        </a:ext>
                      </a:extLst>
                    </a:gridCol>
                  </a:tblGrid>
                  <a:tr h="477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SL 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Frequency (in Hz)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V</a:t>
                          </a:r>
                          <a:r>
                            <a:rPr lang="en-IN" sz="2000" b="1" baseline="-25000"/>
                            <a:t>o </a:t>
                          </a:r>
                          <a:r>
                            <a:rPr lang="en-IN" sz="2000" b="1" baseline="0"/>
                            <a:t>(in mV)(V</a:t>
                          </a:r>
                          <a:r>
                            <a:rPr lang="en-IN" sz="2000" b="1" baseline="-25000"/>
                            <a:t>o1</a:t>
                          </a:r>
                          <a:r>
                            <a:rPr lang="en-IN" sz="2000" b="1" baseline="0"/>
                            <a:t>-V</a:t>
                          </a:r>
                          <a:r>
                            <a:rPr lang="en-IN" sz="2000" b="1" baseline="-25000"/>
                            <a:t>o2</a:t>
                          </a:r>
                          <a:r>
                            <a:rPr lang="en-IN" sz="2000" b="1" baseline="0"/>
                            <a:t>)</a:t>
                          </a:r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Gain (in V/V)</a:t>
                          </a:r>
                          <a:r>
                            <a:rPr lang="en-IN" sz="2000" b="1" baseline="0"/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Gain (in dB)  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778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315.33405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157.667025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43.95481746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84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398.30065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199.150325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45.98362039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670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404.39615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202.198075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46.11554033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08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406.26068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203.13034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46.15549591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30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407.03614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203.51807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46.17205951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63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407.44238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203.72119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46.18072409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00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408.47656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204.23828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46.20274289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86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404.62889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202.314445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46.12053784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39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250.92086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125.46043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41.97013543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551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30.354084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15.177042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23.62374272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62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69507FD-25BC-3671-4A1D-32340309BE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601026"/>
                  </p:ext>
                </p:extLst>
              </p:nvPr>
            </p:nvGraphicFramePr>
            <p:xfrm>
              <a:off x="838200" y="2048891"/>
              <a:ext cx="10295625" cy="4276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7294">
                      <a:extLst>
                        <a:ext uri="{9D8B030D-6E8A-4147-A177-3AD203B41FA5}">
                          <a16:colId xmlns:a16="http://schemas.microsoft.com/office/drawing/2014/main" val="75238039"/>
                        </a:ext>
                      </a:extLst>
                    </a:gridCol>
                    <a:gridCol w="2052735">
                      <a:extLst>
                        <a:ext uri="{9D8B030D-6E8A-4147-A177-3AD203B41FA5}">
                          <a16:colId xmlns:a16="http://schemas.microsoft.com/office/drawing/2014/main" val="3622922438"/>
                        </a:ext>
                      </a:extLst>
                    </a:gridCol>
                    <a:gridCol w="2258007">
                      <a:extLst>
                        <a:ext uri="{9D8B030D-6E8A-4147-A177-3AD203B41FA5}">
                          <a16:colId xmlns:a16="http://schemas.microsoft.com/office/drawing/2014/main" val="1875098974"/>
                        </a:ext>
                      </a:extLst>
                    </a:gridCol>
                    <a:gridCol w="2295329">
                      <a:extLst>
                        <a:ext uri="{9D8B030D-6E8A-4147-A177-3AD203B41FA5}">
                          <a16:colId xmlns:a16="http://schemas.microsoft.com/office/drawing/2014/main" val="3346499496"/>
                        </a:ext>
                      </a:extLst>
                    </a:gridCol>
                    <a:gridCol w="2792260">
                      <a:extLst>
                        <a:ext uri="{9D8B030D-6E8A-4147-A177-3AD203B41FA5}">
                          <a16:colId xmlns:a16="http://schemas.microsoft.com/office/drawing/2014/main" val="3268101432"/>
                        </a:ext>
                      </a:extLst>
                    </a:gridCol>
                  </a:tblGrid>
                  <a:tr h="5678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SL 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Frequency (in Hz)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V</a:t>
                          </a:r>
                          <a:r>
                            <a:rPr lang="en-IN" sz="2000" b="1" baseline="-25000"/>
                            <a:t>o </a:t>
                          </a:r>
                          <a:r>
                            <a:rPr lang="en-IN" sz="2000" b="1" baseline="0"/>
                            <a:t>(in mV)(V</a:t>
                          </a:r>
                          <a:r>
                            <a:rPr lang="en-IN" sz="2000" b="1" baseline="-25000"/>
                            <a:t>o1</a:t>
                          </a:r>
                          <a:r>
                            <a:rPr lang="en-IN" sz="2000" b="1" baseline="0"/>
                            <a:t>-V</a:t>
                          </a:r>
                          <a:r>
                            <a:rPr lang="en-IN" sz="2000" b="1" baseline="-25000"/>
                            <a:t>o2</a:t>
                          </a:r>
                          <a:r>
                            <a:rPr lang="en-IN" sz="2000" b="1" baseline="0"/>
                            <a:t>)</a:t>
                          </a:r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56" t="-1075" r="-122016" b="-6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9214" t="-1075" r="-437" b="-6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778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315.33405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157.667025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43.95481746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84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398.30065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199.150325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45.98362039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670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404.39615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202.198075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46.11554033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008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406.26068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203.13034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46.15549591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30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407.03614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203.51807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46.17205951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63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407.44238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203.72119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46.18072409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00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408.47656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204.23828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46.20274289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86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404.62889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202.314445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46.12053784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39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250.92086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125.46043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41.97013543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551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30.354084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>
                              <a:effectLst/>
                            </a:rPr>
                            <a:t>15.177042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/>
                            <a:t>23.62374272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62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EF1DD3-F1C1-A179-4BBE-872B79B4F979}"/>
              </a:ext>
            </a:extLst>
          </p:cNvPr>
          <p:cNvSpPr txBox="1"/>
          <p:nvPr/>
        </p:nvSpPr>
        <p:spPr>
          <a:xfrm>
            <a:off x="838200" y="1271016"/>
            <a:ext cx="1016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/>
              <a:t>Transistors Q1 and Q2 are excited with signals 0.5mV AC and -0.5mV AC signal respectively. The differential gain was calculated by varying frequency from 100Hz to 100MHz.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3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AB18-600F-2397-A9E1-EC4C466C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498D7-E856-D6FD-7B81-0663F76DDDF3}"/>
              </a:ext>
            </a:extLst>
          </p:cNvPr>
          <p:cNvSpPr txBox="1"/>
          <p:nvPr/>
        </p:nvSpPr>
        <p:spPr>
          <a:xfrm>
            <a:off x="1216090" y="5550221"/>
            <a:ext cx="975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Fig-1.18-Signals obtained at the collector nodes of the transistors when Q1 is excited with a input signal of 0.5005V,3KHz and Q2 is excited with a input signal of 0.4995V,3KHz .</a:t>
            </a:r>
          </a:p>
          <a:p>
            <a:pPr algn="ctr"/>
            <a:endParaRPr lang="en-IN" sz="1600" dirty="0"/>
          </a:p>
          <a:p>
            <a:pPr algn="ctr"/>
            <a:endParaRPr lang="en-IN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A33222-C9E7-522C-C044-933F27CD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84" y="1094105"/>
            <a:ext cx="9811631" cy="4456116"/>
          </a:xfrm>
        </p:spPr>
      </p:pic>
    </p:spTree>
    <p:extLst>
      <p:ext uri="{BB962C8B-B14F-4D97-AF65-F5344CB8AC3E}">
        <p14:creationId xmlns:p14="http://schemas.microsoft.com/office/powerpoint/2010/main" val="231676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AE5E-D167-F135-942F-85D81B16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0EF1C-3FEA-409D-A328-0958F1DFA038}"/>
                  </a:ext>
                </a:extLst>
              </p:cNvPr>
              <p:cNvSpPr txBox="1"/>
              <p:nvPr/>
            </p:nvSpPr>
            <p:spPr>
              <a:xfrm>
                <a:off x="1175657" y="5281221"/>
                <a:ext cx="9199984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Fig-1.19- Differential Output for mixed mode of stimulus when Q1 is excited with a input signal of 0.5005V,3KHz and Q2 is excited with a input signal of 0.4995V,3KHz 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differential output = 399.24244mV and the p-p differential input= 2mV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𝟑𝟗𝟗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𝟐𝟒𝟐𝟒𝟒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𝟎𝟎𝟑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0EF1C-3FEA-409D-A328-0958F1DF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5281221"/>
                <a:ext cx="9199984" cy="1322606"/>
              </a:xfrm>
              <a:prstGeom prst="rect">
                <a:avLst/>
              </a:prstGeom>
              <a:blipFill>
                <a:blip r:embed="rId2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19965-5EE1-C1AC-9FAF-0F5C31AE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984" y="1346443"/>
            <a:ext cx="8596032" cy="3921940"/>
          </a:xfrm>
        </p:spPr>
      </p:pic>
    </p:spTree>
    <p:extLst>
      <p:ext uri="{BB962C8B-B14F-4D97-AF65-F5344CB8AC3E}">
        <p14:creationId xmlns:p14="http://schemas.microsoft.com/office/powerpoint/2010/main" val="177026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725F-0C0F-5332-78F3-1FBE4206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51AB4-7D81-2339-8B09-EF400EF4F932}"/>
                  </a:ext>
                </a:extLst>
              </p:cNvPr>
              <p:cNvSpPr txBox="1"/>
              <p:nvPr/>
            </p:nvSpPr>
            <p:spPr>
              <a:xfrm>
                <a:off x="1286068" y="5374648"/>
                <a:ext cx="9619861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/>
                  <a:t>Fig-1.20- Common mode Output for mixed mode of stimulus when Q1 is excited with a input signal of 0.5005V,3KHz and Q2 is excited with a input signal of 0.4995V,3KHz .</a:t>
                </a:r>
              </a:p>
              <a:p>
                <a:pPr algn="ctr"/>
                <a:endParaRPr lang="en-IN" sz="800"/>
              </a:p>
              <a:p>
                <a:pPr algn="ctr"/>
                <a:r>
                  <a:rPr lang="en-IN" sz="1600"/>
                  <a:t>The p-p common mode output = 4.27726V and the p-p common mode input= 1V</a:t>
                </a:r>
              </a:p>
              <a:p>
                <a:pPr algn="ctr"/>
                <a:r>
                  <a:rPr lang="en-IN" sz="160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𝟐𝟕𝟕𝟐𝟔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𝟔𝟐𝟒𝟐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51AB4-7D81-2339-8B09-EF400EF4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68" y="5374648"/>
                <a:ext cx="9619861" cy="1322606"/>
              </a:xfrm>
              <a:prstGeom prst="rect">
                <a:avLst/>
              </a:prstGeom>
              <a:blipFill>
                <a:blip r:embed="rId2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E65BD5-936A-E245-E75C-8D36E5D64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536" y="1350137"/>
            <a:ext cx="8830927" cy="4024511"/>
          </a:xfrm>
        </p:spPr>
      </p:pic>
    </p:spTree>
    <p:extLst>
      <p:ext uri="{BB962C8B-B14F-4D97-AF65-F5344CB8AC3E}">
        <p14:creationId xmlns:p14="http://schemas.microsoft.com/office/powerpoint/2010/main" val="142073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63F0-434E-C1CB-C21A-64C4354B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1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Bookman Old Style" panose="02050604050505020204" pitchFamily="18" charset="0"/>
              </a:rPr>
              <a:t>Part B	: Design and Characterization of fully differential using bipolar transistor with tail Current Source</a:t>
            </a:r>
            <a:br>
              <a:rPr lang="en-IN" sz="2800" u="sng" dirty="0">
                <a:latin typeface="Bookman Old Style" panose="02050604050505020204" pitchFamily="18" charset="0"/>
              </a:rPr>
            </a:br>
            <a:endParaRPr lang="en-IN" sz="2800" u="sng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45C2C-4ED9-6CFF-A549-7A0BFAFD9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92" y="1392426"/>
            <a:ext cx="8540848" cy="43645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21F1E3-1D43-DDFF-F581-3AA275375E97}"/>
              </a:ext>
            </a:extLst>
          </p:cNvPr>
          <p:cNvSpPr txBox="1"/>
          <p:nvPr/>
        </p:nvSpPr>
        <p:spPr>
          <a:xfrm>
            <a:off x="1556004" y="5756988"/>
            <a:ext cx="907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Fig-2.1-Circuit Diagram of Fully Differential Amplifier using BJT with Tail Current Source </a:t>
            </a:r>
          </a:p>
          <a:p>
            <a:pPr algn="ctr"/>
            <a:r>
              <a:rPr lang="en-IN" sz="1600"/>
              <a:t>(with unknown resistor values)</a:t>
            </a:r>
          </a:p>
        </p:txBody>
      </p:sp>
    </p:spTree>
    <p:extLst>
      <p:ext uri="{BB962C8B-B14F-4D97-AF65-F5344CB8AC3E}">
        <p14:creationId xmlns:p14="http://schemas.microsoft.com/office/powerpoint/2010/main" val="29203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B9E9-7F25-056A-34F8-1829095F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>
                <a:latin typeface="Bookman Old Style" panose="02050604050505020204" pitchFamily="18" charset="0"/>
              </a:rPr>
              <a:t>Part A:	Design and Characterization of fully differential amplifier using bipolar transistor with tail resistor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AF086D-1DC3-9DAC-A84B-8DEEAEE4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1590862"/>
            <a:ext cx="7559695" cy="41303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D5B1D-6A8E-3E21-230B-849C9EBE774D}"/>
              </a:ext>
            </a:extLst>
          </p:cNvPr>
          <p:cNvSpPr txBox="1"/>
          <p:nvPr/>
        </p:nvSpPr>
        <p:spPr>
          <a:xfrm>
            <a:off x="1996751" y="5873470"/>
            <a:ext cx="801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Fig-1.1-Circuit Diagram of Fully Differential Amplifier using BJT with Tail Resistor </a:t>
            </a:r>
          </a:p>
          <a:p>
            <a:pPr algn="ctr"/>
            <a:r>
              <a:rPr lang="en-IN" sz="1600" dirty="0"/>
              <a:t>(with unknown resistor values) without connecting emitter terminals</a:t>
            </a:r>
          </a:p>
        </p:txBody>
      </p:sp>
    </p:spTree>
    <p:extLst>
      <p:ext uri="{BB962C8B-B14F-4D97-AF65-F5344CB8AC3E}">
        <p14:creationId xmlns:p14="http://schemas.microsoft.com/office/powerpoint/2010/main" val="195368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17AF-787E-C4A3-9612-5216652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Circuit Diagram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1E71C-1A5C-DA95-7F08-BBA4D5A2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963" y="1413242"/>
            <a:ext cx="8326074" cy="44206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F8E674-E925-5BEF-6679-2104EE89DCCA}"/>
              </a:ext>
            </a:extLst>
          </p:cNvPr>
          <p:cNvSpPr txBox="1"/>
          <p:nvPr/>
        </p:nvSpPr>
        <p:spPr>
          <a:xfrm>
            <a:off x="1527048" y="5833872"/>
            <a:ext cx="903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Fig-2.2-Circuit Diagram of Fully Differential Amplifier using BJT with Tail Current Source </a:t>
            </a:r>
          </a:p>
          <a:p>
            <a:pPr algn="ctr"/>
            <a:r>
              <a:rPr lang="en-IN" sz="1600"/>
              <a:t>after biasing</a:t>
            </a:r>
          </a:p>
        </p:txBody>
      </p:sp>
    </p:spTree>
    <p:extLst>
      <p:ext uri="{BB962C8B-B14F-4D97-AF65-F5344CB8AC3E}">
        <p14:creationId xmlns:p14="http://schemas.microsoft.com/office/powerpoint/2010/main" val="285112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D59-97AF-D3DE-D146-3D4707BF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30"/>
            <a:ext cx="10515600" cy="1325563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Signals at Collector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8FD13-116D-7355-35FE-BA43614F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122" y="1282351"/>
            <a:ext cx="9103755" cy="41583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DF0F9-B1FE-6869-1A74-F3D5515B03EF}"/>
              </a:ext>
            </a:extLst>
          </p:cNvPr>
          <p:cNvSpPr txBox="1"/>
          <p:nvPr/>
        </p:nvSpPr>
        <p:spPr>
          <a:xfrm>
            <a:off x="1429803" y="5585552"/>
            <a:ext cx="9218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Fig-2.3-Signals at collector nodes of both the Transistors  when the Q1 is excited by a input signal of 1mV and 3KHz Frequency.</a:t>
            </a:r>
          </a:p>
          <a:p>
            <a:pPr algn="ctr"/>
            <a:r>
              <a:rPr lang="en-IN" sz="1600"/>
              <a:t>From the perspective of the collector node of Q1, the transistor Q1 acts as common emitter amplifier and for that of Q2, the transistor Q2 acts as common base amplifier.</a:t>
            </a:r>
          </a:p>
        </p:txBody>
      </p:sp>
    </p:spTree>
    <p:extLst>
      <p:ext uri="{BB962C8B-B14F-4D97-AF65-F5344CB8AC3E}">
        <p14:creationId xmlns:p14="http://schemas.microsoft.com/office/powerpoint/2010/main" val="3440327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1019-8871-82EF-F254-19EB142D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Signal at Emitter Node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8264A-8F0C-DD09-1408-DD9F5E0E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03" y="1261872"/>
            <a:ext cx="9060394" cy="4123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E6719-C364-1E1E-FD07-AE7FDB5505FF}"/>
              </a:ext>
            </a:extLst>
          </p:cNvPr>
          <p:cNvSpPr txBox="1"/>
          <p:nvPr/>
        </p:nvSpPr>
        <p:spPr>
          <a:xfrm>
            <a:off x="1372469" y="5522976"/>
            <a:ext cx="9253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Fig-2.4-Signals at connected emitter nodes of the Transistors  when the Q1 is excited by a input signal of 1mV and 3KHz Frequency.</a:t>
            </a:r>
          </a:p>
          <a:p>
            <a:pPr algn="ctr"/>
            <a:r>
              <a:rPr lang="en-IN" sz="1600" dirty="0"/>
              <a:t>The signal obtained at the emitter is in phase with the input signal as the transistor acts like emitter follower.</a:t>
            </a: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676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EDC-FFE6-C7C0-90B0-9ACAEFD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Frequency Response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107BA-2535-95DE-B10E-7761668D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785" y="1487226"/>
            <a:ext cx="8812430" cy="40298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89A53-CFFE-FFEA-0F94-21C603375AC8}"/>
              </a:ext>
            </a:extLst>
          </p:cNvPr>
          <p:cNvSpPr txBox="1"/>
          <p:nvPr/>
        </p:nvSpPr>
        <p:spPr>
          <a:xfrm>
            <a:off x="1408176" y="5724144"/>
            <a:ext cx="951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Fig-2.5-Gain and Phase plot of the collector voltage of the transistor Q1.</a:t>
            </a:r>
          </a:p>
          <a:p>
            <a:pPr algn="ctr"/>
            <a:r>
              <a:rPr lang="en-IN" sz="1600" dirty="0"/>
              <a:t>The maximum gain(in dB) = </a:t>
            </a:r>
            <a:r>
              <a:rPr lang="en-IN" sz="1600" b="1" dirty="0"/>
              <a:t>40.191dB (phase -180°)</a:t>
            </a:r>
          </a:p>
        </p:txBody>
      </p:sp>
    </p:spTree>
    <p:extLst>
      <p:ext uri="{BB962C8B-B14F-4D97-AF65-F5344CB8AC3E}">
        <p14:creationId xmlns:p14="http://schemas.microsoft.com/office/powerpoint/2010/main" val="574531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D61-7B30-4B8A-1E78-E2D3DE97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Frequency Response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F8B49-972A-AE7A-1916-89C22DFD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901" y="1455476"/>
            <a:ext cx="8632198" cy="39470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942C1-E17E-AC01-4066-160F60BD8C67}"/>
              </a:ext>
            </a:extLst>
          </p:cNvPr>
          <p:cNvSpPr txBox="1"/>
          <p:nvPr/>
        </p:nvSpPr>
        <p:spPr>
          <a:xfrm>
            <a:off x="1051560" y="5568696"/>
            <a:ext cx="9985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Fig-2.6-Gain and Phase plot of the collector voltage of the transistor Q2</a:t>
            </a:r>
          </a:p>
          <a:p>
            <a:pPr algn="ctr"/>
            <a:r>
              <a:rPr lang="en-IN" sz="1600" dirty="0"/>
              <a:t>The maximum gain(in dB) = </a:t>
            </a:r>
            <a:r>
              <a:rPr lang="en-IN" sz="1600" b="1" dirty="0"/>
              <a:t>40.18631dB (phase nearly 0°)</a:t>
            </a:r>
          </a:p>
        </p:txBody>
      </p:sp>
    </p:spTree>
    <p:extLst>
      <p:ext uri="{BB962C8B-B14F-4D97-AF65-F5344CB8AC3E}">
        <p14:creationId xmlns:p14="http://schemas.microsoft.com/office/powerpoint/2010/main" val="191743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EBB-BCED-B0EA-E296-CFC5CCA8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Frequency Response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DA387-B1AD-1198-2D04-74971D7C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561" y="1388199"/>
            <a:ext cx="9272398" cy="42353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4BBCD-8560-16C4-6524-EC19F39B1A86}"/>
              </a:ext>
            </a:extLst>
          </p:cNvPr>
          <p:cNvSpPr txBox="1"/>
          <p:nvPr/>
        </p:nvSpPr>
        <p:spPr>
          <a:xfrm>
            <a:off x="1069848" y="5623560"/>
            <a:ext cx="1002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Fig-2.7-Gain and Phase plot of the connected emitter voltage of both the transistors</a:t>
            </a:r>
          </a:p>
          <a:p>
            <a:pPr algn="ctr"/>
            <a:r>
              <a:rPr lang="en-IN" sz="1600" dirty="0"/>
              <a:t>The maximum gain(in dB) = </a:t>
            </a:r>
            <a:r>
              <a:rPr lang="en-IN" sz="1600" b="1" dirty="0"/>
              <a:t>-6.018dB (phase nearly 0°)</a:t>
            </a:r>
          </a:p>
        </p:txBody>
      </p:sp>
    </p:spTree>
    <p:extLst>
      <p:ext uri="{BB962C8B-B14F-4D97-AF65-F5344CB8AC3E}">
        <p14:creationId xmlns:p14="http://schemas.microsoft.com/office/powerpoint/2010/main" val="20316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97FF-037B-BD6B-8EC0-795710B9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5125"/>
            <a:ext cx="10768584" cy="1325563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Gain under Differential Mode Stimulus</a:t>
            </a:r>
            <a:endParaRPr lang="en-IN" sz="4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DE4D9-46D8-64A6-03D9-F6751F12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3" y="1357408"/>
            <a:ext cx="8589334" cy="39095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08EDE-E11A-1D1D-3F11-B9C7C4929DAA}"/>
                  </a:ext>
                </a:extLst>
              </p:cNvPr>
              <p:cNvSpPr txBox="1"/>
              <p:nvPr/>
            </p:nvSpPr>
            <p:spPr>
              <a:xfrm>
                <a:off x="1098804" y="5266944"/>
                <a:ext cx="9994392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Fig-2.8-Waveforms of Differential Input and Differential Output of the Differential Amplifier when Q1 and Q2 are excited with signals 0.5mV,3KHz and -0.5mV,3KHz respectively.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differential output = 406.7403mV and the p-p differential input= 2mV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𝟒𝟎𝟔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𝟕𝟒𝟒𝟎𝟑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𝟏𝟔𝟔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08EDE-E11A-1D1D-3F11-B9C7C492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04" y="5266944"/>
                <a:ext cx="9994392" cy="1322606"/>
              </a:xfrm>
              <a:prstGeom prst="rect">
                <a:avLst/>
              </a:prstGeom>
              <a:blipFill>
                <a:blip r:embed="rId3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4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300-424B-35EB-4F23-E1DCDD2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>
                <a:latin typeface="Bookman Old Style" panose="02050604050505020204" pitchFamily="18" charset="0"/>
              </a:rPr>
              <a:t>Gain under Common Mode Stimulus</a:t>
            </a:r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9D74B4-0826-6EA9-B35E-1756F44D2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439" y="1325404"/>
            <a:ext cx="8729122" cy="39781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6B70B7-C380-4977-9518-ECCEFF58BAFD}"/>
                  </a:ext>
                </a:extLst>
              </p:cNvPr>
              <p:cNvSpPr txBox="1"/>
              <p:nvPr/>
            </p:nvSpPr>
            <p:spPr>
              <a:xfrm>
                <a:off x="1124712" y="5423344"/>
                <a:ext cx="10305288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Fig-2.9-Waveforms of Common mode Input and common mode output of the Differential Amplifier when Q1 and Q2 both are excited with 0.5V,1KHz signal.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common mode output = 55.5429mV and the p-p common mode input= 1V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𝟎𝟓𝟓𝟓𝟒𝟐𝟗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𝟏𝟎𝟕𝟓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6B70B7-C380-4977-9518-ECCEFF58B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12" y="5423344"/>
                <a:ext cx="10305288" cy="1322606"/>
              </a:xfrm>
              <a:prstGeom prst="rect">
                <a:avLst/>
              </a:prstGeom>
              <a:blipFill>
                <a:blip r:embed="rId3"/>
                <a:stretch>
                  <a:fillRect t="-1382" r="-296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224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8A1-53FA-8B51-2C6E-73D4D53B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355981"/>
            <a:ext cx="11100816" cy="860171"/>
          </a:xfrm>
        </p:spPr>
        <p:txBody>
          <a:bodyPr>
            <a:normAutofit/>
          </a:bodyPr>
          <a:lstStyle/>
          <a:p>
            <a:r>
              <a:rPr lang="en-IN" sz="3200" u="sng">
                <a:latin typeface="Bookman Old Style" panose="02050604050505020204" pitchFamily="18" charset="0"/>
              </a:rPr>
              <a:t>Frequency Response under Differential mode Stimulus</a:t>
            </a:r>
            <a:endParaRPr lang="en-I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DB84-1C95-31B0-D639-6D01AFEDC1C3}"/>
              </a:ext>
            </a:extLst>
          </p:cNvPr>
          <p:cNvSpPr txBox="1"/>
          <p:nvPr/>
        </p:nvSpPr>
        <p:spPr>
          <a:xfrm>
            <a:off x="1124712" y="5660136"/>
            <a:ext cx="967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Fig-2.10-Frequency Response of the amplifier under Differential mode of stimulus</a:t>
            </a:r>
          </a:p>
          <a:p>
            <a:pPr algn="ctr"/>
            <a:r>
              <a:rPr lang="en-IN" sz="1600" dirty="0"/>
              <a:t>The maximum gain (in dB) = </a:t>
            </a:r>
            <a:r>
              <a:rPr lang="en-IN" sz="1600" b="1" dirty="0"/>
              <a:t>46.217468dB (phase -180°)</a:t>
            </a:r>
          </a:p>
          <a:p>
            <a:pPr algn="ctr"/>
            <a:r>
              <a:rPr lang="en-IN" sz="1600" dirty="0"/>
              <a:t>The Upper cut-off frequency = </a:t>
            </a:r>
            <a:r>
              <a:rPr lang="en-IN" sz="1600" b="1" dirty="0"/>
              <a:t>57.2001Hz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5EF640-284F-97CA-D439-BFB91CE7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474" y="1216152"/>
            <a:ext cx="9483051" cy="4351338"/>
          </a:xfrm>
        </p:spPr>
      </p:pic>
    </p:spTree>
    <p:extLst>
      <p:ext uri="{BB962C8B-B14F-4D97-AF65-F5344CB8AC3E}">
        <p14:creationId xmlns:p14="http://schemas.microsoft.com/office/powerpoint/2010/main" val="241699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3483-23AA-7BAC-78F4-DD1A33CE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DAC7B-ED50-5361-8969-841D1B155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354" y="1632073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Differential Input voltage=</a:t>
                </a:r>
                <a:r>
                  <a:rPr lang="en-IN" sz="32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0.5−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IN" sz="2800" b="0" dirty="0"/>
              </a:p>
              <a:p>
                <a:r>
                  <a:rPr lang="en-IN" sz="2800" dirty="0"/>
                  <a:t>From the T-Model of the Differential Amplifier,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𝑰𝒆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𝑽𝒊</m:t>
                        </m:r>
                        <m:sSub>
                          <m:sSub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</m:t>
                        </m:r>
                      </m:den>
                    </m:f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en-IN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𝐼𝑐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𝑉𝑡</m:t>
                        </m:r>
                      </m:den>
                    </m:f>
                  </m:oMath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Output Voltages ,</a:t>
                </a:r>
                <a:r>
                  <a:rPr lang="en-IN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2=−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r>
                  <a:rPr lang="en-IN" sz="2800" dirty="0"/>
                  <a:t> </a:t>
                </a:r>
              </a:p>
              <a:p>
                <a:pPr marL="0" indent="0">
                  <a:buNone/>
                </a:pPr>
                <a:r>
                  <a:rPr lang="en-IN" sz="2800" dirty="0"/>
                  <a:t>Differential Output </a:t>
                </a:r>
                <a:r>
                  <a:rPr lang="en-IN" sz="2400" dirty="0"/>
                  <a:t>=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Differential Voltage Gain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=219.038 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Differential Voltage gain (in dB) =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𝟒𝟔</m:t>
                    </m:r>
                    <m:r>
                      <a:rPr lang="en-IN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𝟖𝟏𝟎</m:t>
                    </m:r>
                    <m:r>
                      <a:rPr lang="en-IN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𝒅𝑩</m:t>
                    </m:r>
                  </m:oMath>
                </a14:m>
                <a:r>
                  <a:rPr lang="en-IN" sz="2800" b="1" dirty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DAC7B-ED50-5361-8969-841D1B155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354" y="1632073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5370-6E85-B170-1E3B-6020E4C2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Suitable Values of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677CE-1518-2037-B211-33B270EB9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192" y="1295272"/>
                <a:ext cx="10515600" cy="4922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Given 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=0.67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 Value of   V</a:t>
                </a:r>
                <a:r>
                  <a:rPr lang="en-IN" sz="2000" baseline="-25000" dirty="0"/>
                  <a:t>E </a:t>
                </a:r>
                <a:r>
                  <a:rPr lang="en-IN" sz="2000" dirty="0"/>
                  <a:t>= V</a:t>
                </a:r>
                <a:r>
                  <a:rPr lang="en-IN" sz="2000" baseline="-25000" dirty="0"/>
                  <a:t>B </a:t>
                </a:r>
                <a:r>
                  <a:rPr lang="en-IN" sz="2000" dirty="0"/>
                  <a:t>– V</a:t>
                </a:r>
                <a:r>
                  <a:rPr lang="en-IN" sz="2000" baseline="-25000" dirty="0"/>
                  <a:t>BE</a:t>
                </a:r>
                <a:r>
                  <a:rPr lang="en-IN" sz="2000" dirty="0"/>
                  <a:t>= 2 - 0.67= 1.33 V</a:t>
                </a:r>
              </a:p>
              <a:p>
                <a:pPr marL="0" indent="0">
                  <a:buNone/>
                </a:pPr>
                <a:r>
                  <a:rPr lang="en-IN" sz="2000" dirty="0"/>
                  <a:t>The Value of   </a:t>
                </a:r>
                <a:r>
                  <a:rPr lang="en-IN" sz="2000" dirty="0" err="1"/>
                  <a:t>V</a:t>
                </a:r>
                <a:r>
                  <a:rPr lang="en-IN" sz="2000" baseline="-25000" dirty="0" err="1"/>
                  <a:t>c</a:t>
                </a:r>
                <a:r>
                  <a:rPr lang="en-IN" sz="2000" baseline="-25000" dirty="0"/>
                  <a:t> </a:t>
                </a:r>
                <a:r>
                  <a:rPr lang="en-IN" sz="2000" dirty="0"/>
                  <a:t>= V</a:t>
                </a:r>
                <a:r>
                  <a:rPr lang="en-IN" sz="2000" baseline="-25000" dirty="0"/>
                  <a:t>CE </a:t>
                </a:r>
                <a:r>
                  <a:rPr lang="en-IN" sz="2000" dirty="0"/>
                  <a:t>+ V</a:t>
                </a:r>
                <a:r>
                  <a:rPr lang="en-IN" sz="2000" baseline="-25000" dirty="0"/>
                  <a:t>E </a:t>
                </a:r>
                <a:r>
                  <a:rPr lang="en-IN" sz="2000" dirty="0"/>
                  <a:t>= 5.33V</a:t>
                </a:r>
              </a:p>
              <a:p>
                <a:pPr marL="0" indent="0">
                  <a:buNone/>
                </a:pPr>
                <a:r>
                  <a:rPr lang="en-IN" sz="2000" dirty="0"/>
                  <a:t>The value of collector current = </a:t>
                </a:r>
                <a:r>
                  <a:rPr lang="en-IN" sz="2000" dirty="0" err="1"/>
                  <a:t>I</a:t>
                </a:r>
                <a:r>
                  <a:rPr lang="en-IN" sz="2000" baseline="-25000" dirty="0" err="1"/>
                  <a:t>c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4+3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=1.7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b="0" dirty="0"/>
              </a:p>
              <a:p>
                <a:pPr marL="0" indent="0">
                  <a:buNone/>
                </a:pPr>
                <a:r>
                  <a:rPr lang="en-IN" sz="2000" dirty="0"/>
                  <a:t>Base current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1.7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=8.5 µ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sz="900" dirty="0"/>
              </a:p>
              <a:p>
                <a:pPr marL="0" indent="0">
                  <a:buNone/>
                </a:pPr>
                <a:r>
                  <a:rPr lang="en-IN" sz="2000" dirty="0"/>
                  <a:t>The value of emitter resistance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𝟕𝟔𝟏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value of collector resistance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𝒄𝒄</m:t>
                            </m:r>
                          </m:sub>
                        </m:s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𝒄𝒄</m:t>
                            </m:r>
                          </m:sub>
                        </m:s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𝟏𝟏𝟕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677CE-1518-2037-B211-33B270EB9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192" y="1295272"/>
                <a:ext cx="10515600" cy="4922647"/>
              </a:xfrm>
              <a:blipFill>
                <a:blip r:embed="rId2"/>
                <a:stretch>
                  <a:fillRect l="-580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463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3463-72D3-54DE-B191-16BF6495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7A6B-C4D1-4927-0C61-5BBF8C863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658"/>
                <a:ext cx="10515600" cy="45743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upper cut-off frequency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𝑅𝑏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</a:t>
                </a:r>
                <a:r>
                  <a:rPr lang="en-US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1=117.64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1=25.55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=15.294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dirty="0"/>
                  <a:t>Substituting the values 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×2.6814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𝟓𝟗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𝟑𝟓𝟒𝟔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𝑯𝒛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7A6B-C4D1-4927-0C61-5BBF8C863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658"/>
                <a:ext cx="10515600" cy="4574305"/>
              </a:xfrm>
              <a:blipFill>
                <a:blip r:embed="rId2"/>
                <a:stretch>
                  <a:fillRect l="-1217" t="-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5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CCEC-8CB2-B431-9C0D-D9C05A88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347803"/>
            <a:ext cx="10838688" cy="797096"/>
          </a:xfrm>
        </p:spPr>
        <p:txBody>
          <a:bodyPr>
            <a:normAutofit/>
          </a:bodyPr>
          <a:lstStyle/>
          <a:p>
            <a:r>
              <a:rPr lang="en-IN" sz="3200" u="sng">
                <a:latin typeface="Bookman Old Style" panose="02050604050505020204" pitchFamily="18" charset="0"/>
              </a:rPr>
              <a:t>Frequency Response under Common mode Stimulus</a:t>
            </a:r>
            <a:endParaRPr lang="en-I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E0B1B-B5A5-B609-2F0F-813D31AC0C46}"/>
              </a:ext>
            </a:extLst>
          </p:cNvPr>
          <p:cNvSpPr txBox="1"/>
          <p:nvPr/>
        </p:nvSpPr>
        <p:spPr>
          <a:xfrm>
            <a:off x="1060704" y="5733288"/>
            <a:ext cx="1021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Fig-2.11-Frequency Response of the amplifier under Common mode of stimulus</a:t>
            </a:r>
          </a:p>
          <a:p>
            <a:pPr algn="ctr"/>
            <a:r>
              <a:rPr lang="en-IN" sz="1600" dirty="0"/>
              <a:t>The common mode gain from 100Hz to 10KHz = </a:t>
            </a:r>
            <a:r>
              <a:rPr lang="en-IN" sz="1600" b="1" dirty="0"/>
              <a:t>-25.073dB (phase -180°)</a:t>
            </a:r>
          </a:p>
          <a:p>
            <a:pPr algn="ctr"/>
            <a:r>
              <a:rPr lang="en-IN" sz="1600" dirty="0"/>
              <a:t>The upper cut-off frequency = </a:t>
            </a:r>
            <a:r>
              <a:rPr lang="en-IN" sz="1600" b="1" dirty="0"/>
              <a:t>7.6856849Hz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AD4DE8-A408-994D-6112-F548E225A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90" y="1263424"/>
            <a:ext cx="9511419" cy="4351338"/>
          </a:xfrm>
        </p:spPr>
      </p:pic>
    </p:spTree>
    <p:extLst>
      <p:ext uri="{BB962C8B-B14F-4D97-AF65-F5344CB8AC3E}">
        <p14:creationId xmlns:p14="http://schemas.microsoft.com/office/powerpoint/2010/main" val="2501056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C897-5C31-516B-7B79-A357A51A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767C-EC15-9470-745E-2B902EE5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Common mode Input=</a:t>
                </a:r>
                <a:r>
                  <a:rPr lang="en-IN" sz="2400" b="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From the T-Model, 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𝐼𝑐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𝑉𝑡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output voltages = </a:t>
                </a:r>
                <a:r>
                  <a:rPr lang="en-I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𝑅𝑐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common mode gain</a:t>
                </a:r>
                <a:r>
                  <a:rPr lang="en-US" sz="24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𝑉𝑜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0.05665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Common mode gain</a:t>
                </a:r>
                <a:r>
                  <a:rPr lang="en-US" sz="2400" dirty="0">
                    <a:ea typeface="Cambria Math" panose="02040503050406030204" pitchFamily="18" charset="0"/>
                  </a:rPr>
                  <a:t>(in dB) =</a:t>
                </a:r>
                <a:r>
                  <a:rPr lang="en-I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𝟎𝟗𝟖</m:t>
                    </m:r>
                    <m:r>
                      <a:rPr lang="en-I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𝒅𝑩</m:t>
                    </m:r>
                  </m:oMath>
                </a14:m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767C-EC15-9470-745E-2B902EE5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928" t="-1835" b="-5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47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A2CD-C571-1747-B9B0-5C2127A5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3AD46-FFC1-9AB9-E945-86860BC7A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upper cut-off frequency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𝑅𝑎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𝑅𝑏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1∥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where,</a:t>
                </a:r>
                <a:r>
                  <a:rPr lang="en-US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1=117.64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1=25.55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=15.294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=58.823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Substituting the values ,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×20.953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𝟓𝟗𝟔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𝑯𝒛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3AD46-FFC1-9AB9-E945-86860BC7A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66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27A-F0DC-C429-7FB3-09DE320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23" y="346837"/>
            <a:ext cx="10664952" cy="823595"/>
          </a:xfrm>
        </p:spPr>
        <p:txBody>
          <a:bodyPr>
            <a:normAutofit/>
          </a:bodyPr>
          <a:lstStyle/>
          <a:p>
            <a:r>
              <a:rPr lang="en-IN" sz="4000" u="sng">
                <a:latin typeface="Bookman Old Style" panose="02050604050505020204" pitchFamily="18" charset="0"/>
              </a:rPr>
              <a:t>Differential Gain using Transient Analysis</a:t>
            </a:r>
            <a:endParaRPr lang="en-IN" sz="40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25B0BD3-7DDC-4B9F-A488-0D4B08635F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247697"/>
                  </p:ext>
                </p:extLst>
              </p:nvPr>
            </p:nvGraphicFramePr>
            <p:xfrm>
              <a:off x="838199" y="1994027"/>
              <a:ext cx="10515599" cy="4276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6761">
                      <a:extLst>
                        <a:ext uri="{9D8B030D-6E8A-4147-A177-3AD203B41FA5}">
                          <a16:colId xmlns:a16="http://schemas.microsoft.com/office/drawing/2014/main" val="4002060508"/>
                        </a:ext>
                      </a:extLst>
                    </a:gridCol>
                    <a:gridCol w="2158693">
                      <a:extLst>
                        <a:ext uri="{9D8B030D-6E8A-4147-A177-3AD203B41FA5}">
                          <a16:colId xmlns:a16="http://schemas.microsoft.com/office/drawing/2014/main" val="3378540727"/>
                        </a:ext>
                      </a:extLst>
                    </a:gridCol>
                    <a:gridCol w="2309195">
                      <a:extLst>
                        <a:ext uri="{9D8B030D-6E8A-4147-A177-3AD203B41FA5}">
                          <a16:colId xmlns:a16="http://schemas.microsoft.com/office/drawing/2014/main" val="840483935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1003254545"/>
                        </a:ext>
                      </a:extLst>
                    </a:gridCol>
                    <a:gridCol w="2778966">
                      <a:extLst>
                        <a:ext uri="{9D8B030D-6E8A-4147-A177-3AD203B41FA5}">
                          <a16:colId xmlns:a16="http://schemas.microsoft.com/office/drawing/2014/main" val="3534158392"/>
                        </a:ext>
                      </a:extLst>
                    </a:gridCol>
                  </a:tblGrid>
                  <a:tr h="229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SL 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Frequency (in Hz)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V</a:t>
                          </a:r>
                          <a:r>
                            <a:rPr lang="en-IN" sz="2000" b="1" baseline="-25000"/>
                            <a:t>o </a:t>
                          </a:r>
                          <a:r>
                            <a:rPr lang="en-IN" sz="2000" b="1" baseline="0"/>
                            <a:t>(in mV)(V</a:t>
                          </a:r>
                          <a:r>
                            <a:rPr lang="en-IN" sz="2000" b="1" baseline="-25000"/>
                            <a:t>o1</a:t>
                          </a:r>
                          <a:r>
                            <a:rPr lang="en-IN" sz="2000" b="1" baseline="0"/>
                            <a:t>-V</a:t>
                          </a:r>
                          <a:r>
                            <a:rPr lang="en-IN" sz="2000" b="1" baseline="-25000"/>
                            <a:t>o2</a:t>
                          </a:r>
                          <a:r>
                            <a:rPr lang="en-IN" sz="2000" b="1" baseline="0"/>
                            <a:t>)</a:t>
                          </a:r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Gain (in V/V)</a:t>
                          </a:r>
                          <a:r>
                            <a:rPr lang="en-IN" sz="2000" b="1" baseline="0"/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Gain (in dB)  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5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315.50627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157.753135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43.95955997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484785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398.36818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199.18409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45.98509292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550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404.50545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202.252725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46.11788763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9083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406.33668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203.16834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46.15712064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32550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407.07918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203.53959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46.17297791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485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407.48793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203.743965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46.18169507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7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408.51845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204.259225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46.2036336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27715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404.65712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202.32856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46.12114381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6384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250.91394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125.45697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41.96989589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357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30.359979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15.1799895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23.62542942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924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25B0BD3-7DDC-4B9F-A488-0D4B08635F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247697"/>
                  </p:ext>
                </p:extLst>
              </p:nvPr>
            </p:nvGraphicFramePr>
            <p:xfrm>
              <a:off x="838199" y="1994027"/>
              <a:ext cx="10515599" cy="42762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6761">
                      <a:extLst>
                        <a:ext uri="{9D8B030D-6E8A-4147-A177-3AD203B41FA5}">
                          <a16:colId xmlns:a16="http://schemas.microsoft.com/office/drawing/2014/main" val="4002060508"/>
                        </a:ext>
                      </a:extLst>
                    </a:gridCol>
                    <a:gridCol w="2158693">
                      <a:extLst>
                        <a:ext uri="{9D8B030D-6E8A-4147-A177-3AD203B41FA5}">
                          <a16:colId xmlns:a16="http://schemas.microsoft.com/office/drawing/2014/main" val="3378540727"/>
                        </a:ext>
                      </a:extLst>
                    </a:gridCol>
                    <a:gridCol w="2309195">
                      <a:extLst>
                        <a:ext uri="{9D8B030D-6E8A-4147-A177-3AD203B41FA5}">
                          <a16:colId xmlns:a16="http://schemas.microsoft.com/office/drawing/2014/main" val="840483935"/>
                        </a:ext>
                      </a:extLst>
                    </a:gridCol>
                    <a:gridCol w="2341984">
                      <a:extLst>
                        <a:ext uri="{9D8B030D-6E8A-4147-A177-3AD203B41FA5}">
                          <a16:colId xmlns:a16="http://schemas.microsoft.com/office/drawing/2014/main" val="1003254545"/>
                        </a:ext>
                      </a:extLst>
                    </a:gridCol>
                    <a:gridCol w="2778966">
                      <a:extLst>
                        <a:ext uri="{9D8B030D-6E8A-4147-A177-3AD203B41FA5}">
                          <a16:colId xmlns:a16="http://schemas.microsoft.com/office/drawing/2014/main" val="3534158392"/>
                        </a:ext>
                      </a:extLst>
                    </a:gridCol>
                  </a:tblGrid>
                  <a:tr h="5678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SL 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Frequency (in Hz)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/>
                            <a:t>V</a:t>
                          </a:r>
                          <a:r>
                            <a:rPr lang="en-IN" sz="2000" b="1" baseline="-25000"/>
                            <a:t>o </a:t>
                          </a:r>
                          <a:r>
                            <a:rPr lang="en-IN" sz="2000" b="1" baseline="0"/>
                            <a:t>(in mV)(V</a:t>
                          </a:r>
                          <a:r>
                            <a:rPr lang="en-IN" sz="2000" b="1" baseline="-25000"/>
                            <a:t>o1</a:t>
                          </a:r>
                          <a:r>
                            <a:rPr lang="en-IN" sz="2000" b="1" baseline="0"/>
                            <a:t>-V</a:t>
                          </a:r>
                          <a:r>
                            <a:rPr lang="en-IN" sz="2000" b="1" baseline="-25000"/>
                            <a:t>o2</a:t>
                          </a:r>
                          <a:r>
                            <a:rPr lang="en-IN" sz="2000" b="1" baseline="0"/>
                            <a:t>)</a:t>
                          </a:r>
                          <a:endParaRPr lang="en-IN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0130" t="-1075" r="-118961" b="-6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8728" t="-1075" r="-439" b="-6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453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315.50627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157.753135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43.95955997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484785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398.36818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199.18409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45.98509292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550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404.50545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202.252725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46.11788763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90837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406.33668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203.16834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46.15712064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832550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5K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407.07918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203.53959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46.17297791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485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407.48793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203.743965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46.18169507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3157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408.51845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204.259225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46.2036336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27715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404.65712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202.32856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46.12114381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6384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250.91394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125.45697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41.96989589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357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100M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30.359979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effectLst/>
                            </a:rPr>
                            <a:t>15.1799895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23.62542942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9246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6AC432-3083-1A78-B0DE-E9E3230CA21F}"/>
              </a:ext>
            </a:extLst>
          </p:cNvPr>
          <p:cNvSpPr txBox="1"/>
          <p:nvPr/>
        </p:nvSpPr>
        <p:spPr>
          <a:xfrm>
            <a:off x="838200" y="117043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/>
              <a:t>Transistors Q1 and Q2 are excited with signals 0.5mV AC and -0.5mV AC signal respectively. The differential gain was calculated by varying frequency from 100Hz to 100MHz.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87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9FE4-BA5B-AE6A-B6B4-E4DD009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97466-3769-C5CD-D533-E73455000E33}"/>
              </a:ext>
            </a:extLst>
          </p:cNvPr>
          <p:cNvSpPr txBox="1"/>
          <p:nvPr/>
        </p:nvSpPr>
        <p:spPr>
          <a:xfrm>
            <a:off x="1124712" y="5632704"/>
            <a:ext cx="10229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Fig-2.12-Signals obtained at the collector nodes of the transistors when Q1 is excited with a input signal of 0.505V,3KHz and Q2 is excited with a input signal of 0.495V,3KHz 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F6937-8D32-3B12-887E-8DCEADDB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24" y="1428360"/>
            <a:ext cx="8779951" cy="4001279"/>
          </a:xfrm>
        </p:spPr>
      </p:pic>
    </p:spTree>
    <p:extLst>
      <p:ext uri="{BB962C8B-B14F-4D97-AF65-F5344CB8AC3E}">
        <p14:creationId xmlns:p14="http://schemas.microsoft.com/office/powerpoint/2010/main" val="2541110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39F-64E9-4038-DDED-A95BD3B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C25-D48E-C309-AA1D-587625C9AF8D}"/>
                  </a:ext>
                </a:extLst>
              </p:cNvPr>
              <p:cNvSpPr txBox="1"/>
              <p:nvPr/>
            </p:nvSpPr>
            <p:spPr>
              <a:xfrm>
                <a:off x="1344168" y="5477256"/>
                <a:ext cx="9317736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Fig-2.13- Differential Output for mixed mode of stimulus when Q1 is excited with a input signal of 0.505V,3KHz and Q2 is excited with a input signal of 0.495V,3KHz 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differential output = 399.24244mV and the p-p differential input= 2mV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𝟒𝟎𝟖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𝟏𝟔𝟗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𝟏𝟗𝟔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C25-D48E-C309-AA1D-587625C9A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" y="5477256"/>
                <a:ext cx="9317736" cy="1322606"/>
              </a:xfrm>
              <a:prstGeom prst="rect">
                <a:avLst/>
              </a:prstGeom>
              <a:blipFill>
                <a:blip r:embed="rId2"/>
                <a:stretch>
                  <a:fillRect l="-65" t="-1389" r="-458" b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705368F-E88A-1E30-9B4A-2E3572B2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416" y="1402016"/>
            <a:ext cx="8865167" cy="4053967"/>
          </a:xfrm>
        </p:spPr>
      </p:pic>
    </p:spTree>
    <p:extLst>
      <p:ext uri="{BB962C8B-B14F-4D97-AF65-F5344CB8AC3E}">
        <p14:creationId xmlns:p14="http://schemas.microsoft.com/office/powerpoint/2010/main" val="422927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31F7-B599-961B-F13E-2FCB038C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9897B-E4E2-A213-D885-B2A4287B5159}"/>
                  </a:ext>
                </a:extLst>
              </p:cNvPr>
              <p:cNvSpPr txBox="1"/>
              <p:nvPr/>
            </p:nvSpPr>
            <p:spPr>
              <a:xfrm>
                <a:off x="1295399" y="5428107"/>
                <a:ext cx="9601200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Fig-2.14- Common mode Output for mixed mode of stimulus when Q1 is excited with a input signal of 0.5005V,3KHz and Q2 is excited with a input signal of 0.4995V,3KHz 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common mode output = 55.535973mV and the p-p common mode input= 1V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𝟎𝟓𝟓𝟓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𝟑𝟓𝟗𝟕𝟑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𝟏𝟎𝟗𝟒𝟒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9897B-E4E2-A213-D885-B2A4287B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428107"/>
                <a:ext cx="9601200" cy="1322606"/>
              </a:xfrm>
              <a:prstGeom prst="rect">
                <a:avLst/>
              </a:prstGeom>
              <a:blipFill>
                <a:blip r:embed="rId2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F60334-75A2-BE45-B2D6-9298B901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2419" y="1326181"/>
            <a:ext cx="8847160" cy="4038219"/>
          </a:xfrm>
        </p:spPr>
      </p:pic>
    </p:spTree>
    <p:extLst>
      <p:ext uri="{BB962C8B-B14F-4D97-AF65-F5344CB8AC3E}">
        <p14:creationId xmlns:p14="http://schemas.microsoft.com/office/powerpoint/2010/main" val="293419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0AAB-CCBE-D807-55FC-0628990B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D2557-1CA3-7C38-9F9B-0B94D28C0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08" y="1503875"/>
            <a:ext cx="8902784" cy="4012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7C37-FF27-2D53-E655-0DABA4C0013B}"/>
              </a:ext>
            </a:extLst>
          </p:cNvPr>
          <p:cNvSpPr txBox="1"/>
          <p:nvPr/>
        </p:nvSpPr>
        <p:spPr>
          <a:xfrm>
            <a:off x="1494503" y="5604387"/>
            <a:ext cx="890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Fig-2.15-Circuit Diagram of Fully Differential Amplifier with only one tail current source </a:t>
            </a:r>
          </a:p>
        </p:txBody>
      </p:sp>
    </p:spTree>
    <p:extLst>
      <p:ext uri="{BB962C8B-B14F-4D97-AF65-F5344CB8AC3E}">
        <p14:creationId xmlns:p14="http://schemas.microsoft.com/office/powerpoint/2010/main" val="4288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9FE4-BA5B-AE6A-B6B4-E4DD009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97466-3769-C5CD-D533-E73455000E33}"/>
              </a:ext>
            </a:extLst>
          </p:cNvPr>
          <p:cNvSpPr txBox="1"/>
          <p:nvPr/>
        </p:nvSpPr>
        <p:spPr>
          <a:xfrm>
            <a:off x="1124712" y="5632704"/>
            <a:ext cx="10229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Fig-2.16-Signals obtained at the collector nodes of the transistors when Q1 is excited with a input signal of 0.505V,3KHz and Q2 is excited with a input signal of 0.495V,3KHz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E6B44-4151-D93E-C2DF-40B23490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178" y="1388341"/>
            <a:ext cx="9303643" cy="4244363"/>
          </a:xfrm>
        </p:spPr>
      </p:pic>
    </p:spTree>
    <p:extLst>
      <p:ext uri="{BB962C8B-B14F-4D97-AF65-F5344CB8AC3E}">
        <p14:creationId xmlns:p14="http://schemas.microsoft.com/office/powerpoint/2010/main" val="10473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07A9-DEF9-1F1E-3A34-DF5D0051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92BDD-EA5E-E320-7514-7E6070FF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808" y="1539564"/>
            <a:ext cx="7666384" cy="41913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F7227-4DC4-83D4-E62C-1AA9F75E59FF}"/>
              </a:ext>
            </a:extLst>
          </p:cNvPr>
          <p:cNvSpPr txBox="1"/>
          <p:nvPr/>
        </p:nvSpPr>
        <p:spPr>
          <a:xfrm>
            <a:off x="1651518" y="5803641"/>
            <a:ext cx="882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Fig-1.2-Circuit Diagram of Fully Differential Amplifier using BJT with Tail Resistor </a:t>
            </a:r>
          </a:p>
          <a:p>
            <a:pPr algn="ctr"/>
            <a:r>
              <a:rPr lang="en-IN" sz="1600" dirty="0"/>
              <a:t>after biasing without connecting emitter terminals </a:t>
            </a:r>
          </a:p>
        </p:txBody>
      </p:sp>
    </p:spTree>
    <p:extLst>
      <p:ext uri="{BB962C8B-B14F-4D97-AF65-F5344CB8AC3E}">
        <p14:creationId xmlns:p14="http://schemas.microsoft.com/office/powerpoint/2010/main" val="1103579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39F-64E9-4038-DDED-A95BD3B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C25-D48E-C309-AA1D-587625C9AF8D}"/>
                  </a:ext>
                </a:extLst>
              </p:cNvPr>
              <p:cNvSpPr txBox="1"/>
              <p:nvPr/>
            </p:nvSpPr>
            <p:spPr>
              <a:xfrm>
                <a:off x="1344168" y="5477256"/>
                <a:ext cx="9317736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Fig-2.17- Differential Output for mixed mode of stimulus when Q1 is excited with a input signal of 0.505V,3KHz and Q2 is excited with a input signal of 0.495V,3KHz 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differential output = 399.24244mV and the p-p differential input= 2mV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𝟒𝟎𝟖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𝟏𝟗𝟐𝟑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𝟏𝟗𝟕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C25-D48E-C309-AA1D-587625C9A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" y="5477256"/>
                <a:ext cx="9317736" cy="1322606"/>
              </a:xfrm>
              <a:prstGeom prst="rect">
                <a:avLst/>
              </a:prstGeom>
              <a:blipFill>
                <a:blip r:embed="rId2"/>
                <a:stretch>
                  <a:fillRect l="-65" t="-1389" r="-458" b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91EE9-03A7-8942-AA02-B12791F8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5863" y="1319652"/>
            <a:ext cx="9134345" cy="4157604"/>
          </a:xfrm>
        </p:spPr>
      </p:pic>
    </p:spTree>
    <p:extLst>
      <p:ext uri="{BB962C8B-B14F-4D97-AF65-F5344CB8AC3E}">
        <p14:creationId xmlns:p14="http://schemas.microsoft.com/office/powerpoint/2010/main" val="3500322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31F7-B599-961B-F13E-2FCB038C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Mixed Mode of Stimulus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9897B-E4E2-A213-D885-B2A4287B5159}"/>
                  </a:ext>
                </a:extLst>
              </p:cNvPr>
              <p:cNvSpPr txBox="1"/>
              <p:nvPr/>
            </p:nvSpPr>
            <p:spPr>
              <a:xfrm>
                <a:off x="1295399" y="5428107"/>
                <a:ext cx="9601200" cy="13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Fig-2.18- Common mode Output for mixed mode of stimulus when Q1 is excited with a input signal of 0.5005V,3KHz and Q2 is excited with a input signal of 0.4995V,3KHz .</a:t>
                </a:r>
              </a:p>
              <a:p>
                <a:pPr algn="ctr"/>
                <a:endParaRPr lang="en-IN" sz="800" dirty="0"/>
              </a:p>
              <a:p>
                <a:pPr algn="ctr"/>
                <a:r>
                  <a:rPr lang="en-IN" sz="1600" dirty="0"/>
                  <a:t>The p-p common mode output = 54.841462mV and the p-p common mode input= 1V</a:t>
                </a:r>
              </a:p>
              <a:p>
                <a:pPr algn="ctr"/>
                <a:r>
                  <a:rPr lang="en-IN" sz="1600" dirty="0"/>
                  <a:t>The gain (in dB)=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𝟐𝟎</m:t>
                    </m:r>
                    <m:func>
                      <m:func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I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𝟎𝟓𝟒𝟖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𝟒𝟏𝟒𝟔𝟐</m:t>
                                </m:r>
                              </m:num>
                              <m:den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𝟐𝟏𝟖𝟎𝟓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𝒅𝑩</m:t>
                        </m:r>
                      </m:e>
                    </m:func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9897B-E4E2-A213-D885-B2A4287B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428107"/>
                <a:ext cx="9601200" cy="1322606"/>
              </a:xfrm>
              <a:prstGeom prst="rect">
                <a:avLst/>
              </a:prstGeom>
              <a:blipFill>
                <a:blip r:embed="rId2"/>
                <a:stretch>
                  <a:fillRect t="-1382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EFBB2-66B4-5DE9-A7E0-071F3E721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794" y="1357003"/>
            <a:ext cx="8882410" cy="4071104"/>
          </a:xfrm>
        </p:spPr>
      </p:pic>
    </p:spTree>
    <p:extLst>
      <p:ext uri="{BB962C8B-B14F-4D97-AF65-F5344CB8AC3E}">
        <p14:creationId xmlns:p14="http://schemas.microsoft.com/office/powerpoint/2010/main" val="3814632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BE53-85C8-0313-F9FE-CA024BD5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C1A97-D4FE-313F-D071-D8C15D849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330"/>
                <a:ext cx="10515600" cy="461363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The common mode gain of a differential amplifier should be low for high common mode rejection ratio. As, CMRR=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For the first case, the cm-gain is around 12dB. But in the second case, it reduced to -25dB as the emitter is connected very high resistance (current source).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C1A97-D4FE-313F-D071-D8C15D849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330"/>
                <a:ext cx="10515600" cy="4613634"/>
              </a:xfrm>
              <a:blipFill>
                <a:blip r:embed="rId2"/>
                <a:stretch>
                  <a:fillRect l="-1217" t="-2246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36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C935-0D3A-FDB5-C77A-C6B0808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BC-17ED-CBEA-FD4C-5B2EE1DE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DC Operating Point Analysis-1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50185-63D7-8777-E843-071CF92C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663"/>
            <a:ext cx="5262725" cy="3947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F7DBC-D419-6AEA-EEDD-812C4940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4" y="1690688"/>
            <a:ext cx="5295280" cy="3070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BD5A6-F28D-2153-25C1-D9B5C5627DE2}"/>
              </a:ext>
            </a:extLst>
          </p:cNvPr>
          <p:cNvSpPr txBox="1"/>
          <p:nvPr/>
        </p:nvSpPr>
        <p:spPr>
          <a:xfrm>
            <a:off x="1017037" y="5775649"/>
            <a:ext cx="1033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Fig-1.3- DC operating point of the fully differential amplifier without connecting the emitter terminals</a:t>
            </a:r>
          </a:p>
        </p:txBody>
      </p:sp>
    </p:spTree>
    <p:extLst>
      <p:ext uri="{BB962C8B-B14F-4D97-AF65-F5344CB8AC3E}">
        <p14:creationId xmlns:p14="http://schemas.microsoft.com/office/powerpoint/2010/main" val="425400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F43-7C69-CDD2-EAD7-5B8E85D8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latin typeface="Bookman Old Style" panose="02050604050505020204" pitchFamily="18" charset="0"/>
              </a:rPr>
              <a:t>DC Operating Point Analysis-2 </a:t>
            </a:r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159981-A51A-6824-AA29-5EF3FF92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18" y="1606421"/>
            <a:ext cx="5210628" cy="39079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576CE-B110-1FA7-682D-4E3548C9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07" y="1690688"/>
            <a:ext cx="4775432" cy="2769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A84D8E-6A01-3FAA-C1E3-141DB1EAF283}"/>
              </a:ext>
            </a:extLst>
          </p:cNvPr>
          <p:cNvSpPr txBox="1"/>
          <p:nvPr/>
        </p:nvSpPr>
        <p:spPr>
          <a:xfrm>
            <a:off x="1194318" y="5738327"/>
            <a:ext cx="1003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Fig-1.4- DC operating point of the fully differential amplifier connecting the emitter terminals</a:t>
            </a:r>
          </a:p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09295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683E-F033-8EF2-91E2-A1B623E7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3449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95F9C-B934-83C5-9C0F-C407D8DA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879" y="1185897"/>
            <a:ext cx="8938236" cy="40658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68665-A10D-64B2-8FAD-6C5682441F83}"/>
              </a:ext>
            </a:extLst>
          </p:cNvPr>
          <p:cNvSpPr txBox="1"/>
          <p:nvPr/>
        </p:nvSpPr>
        <p:spPr>
          <a:xfrm>
            <a:off x="1090124" y="5315707"/>
            <a:ext cx="10011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Fig-1.5-Signals at collector and emitter nodes of the Transistor Q1 when the Q1 is excited by a input signal of 1mV and 3KHz Frequency without connecting the emitter terminals </a:t>
            </a:r>
          </a:p>
          <a:p>
            <a:pPr algn="ctr"/>
            <a:r>
              <a:rPr lang="en-IN" sz="1600"/>
              <a:t>The signal obtained at the collector is out of phase with the input signal as from the collector perspective, the transistor configuration is common-emitter configuration and from the emitter perspective, the transistor acts as emitter follower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0440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D98-44EF-DE55-C592-892B19C8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>
                <a:latin typeface="Bookman Old Style" panose="02050604050505020204" pitchFamily="18" charset="0"/>
              </a:rPr>
              <a:t>Signals at Collector and Emitter nodes for Q2</a:t>
            </a:r>
            <a:endParaRPr lang="en-IN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FDB61-59DA-32D4-2F74-3151614F8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754" y="1194261"/>
            <a:ext cx="8906486" cy="40910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B93C2-AA3D-AF70-29B9-9282ABF6A6FD}"/>
              </a:ext>
            </a:extLst>
          </p:cNvPr>
          <p:cNvSpPr txBox="1"/>
          <p:nvPr/>
        </p:nvSpPr>
        <p:spPr>
          <a:xfrm>
            <a:off x="1212526" y="5305713"/>
            <a:ext cx="9766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Fig-1.6-Signals at collector and emitter nodes of the Transistor Q2 when the Q2 is excited by a input signal of 1mV and 3KHz Frequency without connecting the emitter terminals.</a:t>
            </a:r>
          </a:p>
          <a:p>
            <a:pPr algn="ctr"/>
            <a:r>
              <a:rPr lang="en-IN" sz="1600"/>
              <a:t>The signal obtained at the collector is out of phase with the input signal as from the collector perspective, the transistor configuration is common-emitter configuration and from the emitter perspective, the transistor acts as emitter follower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552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Microsoft Office PowerPoint</Application>
  <PresentationFormat>Widescreen</PresentationFormat>
  <Paragraphs>337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Bookman Old Style</vt:lpstr>
      <vt:lpstr>Calibri</vt:lpstr>
      <vt:lpstr>Calibri Light</vt:lpstr>
      <vt:lpstr>Cambria Math</vt:lpstr>
      <vt:lpstr>Century Schoolbook</vt:lpstr>
      <vt:lpstr>Office Theme</vt:lpstr>
      <vt:lpstr>Electronics Lab (Experiment-5)</vt:lpstr>
      <vt:lpstr>Objective of The Experiment</vt:lpstr>
      <vt:lpstr>Part A: Design and Characterization of fully differential amplifier using bipolar transistor with tail resistor</vt:lpstr>
      <vt:lpstr>Suitable Values of Resistors</vt:lpstr>
      <vt:lpstr>Circuit Diagram</vt:lpstr>
      <vt:lpstr>DC Operating Point Analysis-1 </vt:lpstr>
      <vt:lpstr>DC Operating Point Analysis-2 </vt:lpstr>
      <vt:lpstr>Signals at Collector and Emitter nodes for Q1</vt:lpstr>
      <vt:lpstr>Signals at Collector and Emitter nodes for Q2</vt:lpstr>
      <vt:lpstr>Signals at Collector and Emitter nodes for Q1</vt:lpstr>
      <vt:lpstr>Signals at Collector and Emitter nodes for Q2</vt:lpstr>
      <vt:lpstr>Signals at Collector and Emitter nodes for Q1</vt:lpstr>
      <vt:lpstr>Signals at Collector and Emitter nodes for Q2</vt:lpstr>
      <vt:lpstr>v Frequency Response </vt:lpstr>
      <vt:lpstr>V Frequency Response </vt:lpstr>
      <vt:lpstr>V Frequency Response </vt:lpstr>
      <vt:lpstr>Gain under Differential Mode Stimulus</vt:lpstr>
      <vt:lpstr>Gain under Common Mode Stimulus</vt:lpstr>
      <vt:lpstr>Frequency Response under Differential mode Stimulus</vt:lpstr>
      <vt:lpstr>Calculations</vt:lpstr>
      <vt:lpstr>Calculations</vt:lpstr>
      <vt:lpstr>Frequency Response under Common mode Stimulus</vt:lpstr>
      <vt:lpstr>Calculations</vt:lpstr>
      <vt:lpstr>Calculations</vt:lpstr>
      <vt:lpstr>Differential Gain using Transient Analysis</vt:lpstr>
      <vt:lpstr>Mixed Mode of Stimulus</vt:lpstr>
      <vt:lpstr>Mixed Mode of Stimulus</vt:lpstr>
      <vt:lpstr>Mixed Mode of Stimulus</vt:lpstr>
      <vt:lpstr>Part B : Design and Characterization of fully differential using bipolar transistor with tail Current Source </vt:lpstr>
      <vt:lpstr>Circuit Diagram</vt:lpstr>
      <vt:lpstr>Signals at Collector Nodes</vt:lpstr>
      <vt:lpstr>Signal at Emitter Node</vt:lpstr>
      <vt:lpstr>Frequency Response </vt:lpstr>
      <vt:lpstr>Frequency Response </vt:lpstr>
      <vt:lpstr>Frequency Response </vt:lpstr>
      <vt:lpstr>Gain under Differential Mode Stimulus</vt:lpstr>
      <vt:lpstr>Gain under Common Mode Stimulus</vt:lpstr>
      <vt:lpstr>Frequency Response under Differential mode Stimulus</vt:lpstr>
      <vt:lpstr>Calculations</vt:lpstr>
      <vt:lpstr>Calculations</vt:lpstr>
      <vt:lpstr>Frequency Response under Common mode Stimulus</vt:lpstr>
      <vt:lpstr>Calculations</vt:lpstr>
      <vt:lpstr>Calculations</vt:lpstr>
      <vt:lpstr>Differential Gain using Transient Analysis</vt:lpstr>
      <vt:lpstr>Mixed Mode of Stimulus</vt:lpstr>
      <vt:lpstr>Mixed Mode of Stimulus</vt:lpstr>
      <vt:lpstr>Mixed Mode of Stimulus</vt:lpstr>
      <vt:lpstr>Circuit Diagram</vt:lpstr>
      <vt:lpstr>Mixed Mode of Stimulus</vt:lpstr>
      <vt:lpstr>Mixed Mode of Stimulus</vt:lpstr>
      <vt:lpstr>Mixed Mode of Stimulus</vt:lpstr>
      <vt:lpstr>Observations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Lab (Experiment-5)</dc:title>
  <dc:creator>P Manoj Kumar</dc:creator>
  <cp:lastModifiedBy>P Manoj Kumar</cp:lastModifiedBy>
  <cp:revision>1</cp:revision>
  <dcterms:created xsi:type="dcterms:W3CDTF">2023-04-03T11:21:38Z</dcterms:created>
  <dcterms:modified xsi:type="dcterms:W3CDTF">2023-04-10T06:48:36Z</dcterms:modified>
</cp:coreProperties>
</file>