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76" r:id="rId8"/>
    <p:sldId id="261" r:id="rId9"/>
    <p:sldId id="262" r:id="rId10"/>
    <p:sldId id="280" r:id="rId11"/>
    <p:sldId id="281" r:id="rId12"/>
    <p:sldId id="267" r:id="rId13"/>
    <p:sldId id="268" r:id="rId14"/>
    <p:sldId id="277" r:id="rId15"/>
    <p:sldId id="278" r:id="rId16"/>
    <p:sldId id="283" r:id="rId17"/>
    <p:sldId id="270" r:id="rId18"/>
    <p:sldId id="271" r:id="rId19"/>
    <p:sldId id="272" r:id="rId20"/>
    <p:sldId id="279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FB07-FEB9-8668-C72A-C63E5E689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70DD6-97C9-F790-5569-041A29DA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066F-43D3-0D8B-C99C-FD451BF1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2AC2-83BB-D3E6-3CD8-9AEF49D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A722-88FA-954E-B0C6-8614617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7B76-BAE1-4BCD-CADA-D4119DB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9079C-5F19-E894-1775-89B50F12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0CBC-1264-C674-44D1-35BDFC64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6A1F-F7B9-F7F5-959E-7258FD9F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1DD6-2A5A-3AA6-14B0-F0BDC107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F52BA-7F4A-1AF3-FF9F-8B01E774E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7FCC0-DE25-3954-51E6-31BD6B91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C288-1D08-9303-4DD7-D79B8B42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C953-9DD9-56FF-51F7-8D933DD5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97C5-033B-96CF-B95E-E54A2D96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FCA1-4B90-160C-352B-96CE93EF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1E41-7DD3-89F8-1C7A-F6A92092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7E1C-A967-5D08-E4BB-E1FDE350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ADB-FF06-8374-984F-E69572E0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662A-6425-FA71-4224-B7AFE834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26C-1550-0BDD-F193-4D5EF53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5F6F-BF35-6CE6-D22C-53D604AD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9B2-8DD9-8225-95B1-E3393853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B222-468E-B1DE-C0A6-0AA9C798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E36-367D-3AC2-9BFE-A13BBCB3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EBEE-F5BB-9F68-2C20-3F2123EB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949F-EB4B-DE9F-A152-D96B3555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5376A-6F84-41BF-D65B-F1AE419A9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5F80-83EB-D12B-064F-29D086A5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E499-40FE-176A-7C69-82C0926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B590-725D-698C-2DE1-CFC3C79A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9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F7F8-27D4-EE59-7146-B8F1A246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0237-8260-F249-2817-3528D7E5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B059-DA61-68B1-F779-90AABD37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5A066-617A-4A41-5CDD-BD4C2AB0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69BE6-91B9-339C-2970-7908BDF6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1B9BC-B6BA-ADE5-8E69-42343948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8AB3-AC05-D3F3-3455-5CACDBDA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193D8-8C7F-D0A8-0368-ABA6833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88-AE70-6CD2-9C2B-54241E5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AD83-E5DE-2438-35BA-BB782FB0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7BF9-6A79-D3F8-DDD9-31DB7A21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489A3-22F3-86FC-6BE9-DD6F40E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9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5222C-7906-3AA9-C8C1-6B2877A2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6EF49-6F1A-C168-1FBC-19C1575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2F69-32C2-58B6-7959-74FF18A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F8D1-BD8E-2562-D6D5-CDCCF93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87D6-4621-6810-4300-CE4D9B97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891D-0B42-8259-AC63-2DB0ECF8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E24D-6A28-CFE7-C0D3-FB56A0A1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2832D-82CB-F4D7-2642-4302B152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81C1-B65D-89C5-DCC8-8321CF7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FB39-0CBB-8C4A-06D9-36626DA0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380D2-4682-C1A0-76B6-1311E633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E3AC-2528-BCBD-C620-ADBE9332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DBC3-BC78-A818-E536-1CF1E248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AF8F-84A7-53C6-5B04-49EF117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8ECCE-9417-E1AC-F27C-23233F72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3986B-09DC-36FC-B341-D1B5C5E6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496E-62E5-D91A-3AD5-4F7ABAC8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2DAE-702E-AF13-95BA-206351A8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4E58-A1C6-60D9-CFC4-FC6A81B3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2EAD-B919-5156-4E2B-9D05FB98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0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CB1-7D0C-75C4-E614-B57EFD356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013"/>
            <a:ext cx="9144000" cy="2387600"/>
          </a:xfrm>
        </p:spPr>
        <p:txBody>
          <a:bodyPr/>
          <a:lstStyle/>
          <a:p>
            <a:r>
              <a:rPr lang="en-IN" sz="9600"/>
              <a:t>Electronics Lab</a:t>
            </a:r>
            <a:br>
              <a:rPr lang="en-IN" sz="3600"/>
            </a:br>
            <a:r>
              <a:rPr lang="en-IN" sz="4800"/>
              <a:t>(</a:t>
            </a:r>
            <a:r>
              <a:rPr lang="en-IN" sz="4800" b="1">
                <a:solidFill>
                  <a:schemeClr val="accent4">
                    <a:lumMod val="75000"/>
                  </a:schemeClr>
                </a:solidFill>
              </a:rPr>
              <a:t>Experiment-3</a:t>
            </a:r>
            <a:r>
              <a:rPr lang="en-IN" sz="480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6518-315F-D7E8-108B-7A81C46F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548"/>
            <a:ext cx="9144000" cy="1664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>
                <a:latin typeface="Bookman Old Style"/>
              </a:rPr>
              <a:t>C. Pranav Vignesh </a:t>
            </a:r>
            <a:r>
              <a:rPr lang="en-IN" sz="2000">
                <a:latin typeface="Century Schoolbook"/>
              </a:rPr>
              <a:t>Roll no : 21IE10011 </a:t>
            </a:r>
            <a:endParaRPr lang="en-IN" sz="2000">
              <a:latin typeface="Century Schoolbook" panose="02040604050505020304" pitchFamily="18" charset="0"/>
            </a:endParaRPr>
          </a:p>
          <a:p>
            <a:r>
              <a:rPr lang="en-IN" sz="2800">
                <a:latin typeface="Bookman Old Style"/>
              </a:rPr>
              <a:t>P . Manoj Kumar</a:t>
            </a:r>
            <a:r>
              <a:rPr lang="en-IN">
                <a:latin typeface="Bookman Old Style"/>
              </a:rPr>
              <a:t>    </a:t>
            </a:r>
            <a:r>
              <a:rPr lang="en-IN" sz="2000">
                <a:latin typeface="Century Schoolbook"/>
              </a:rPr>
              <a:t>Roll no : 21IE10027</a:t>
            </a:r>
          </a:p>
          <a:p>
            <a:r>
              <a:rPr lang="en-IN" sz="2800">
                <a:latin typeface="Bookman Old Style"/>
              </a:rPr>
              <a:t> </a:t>
            </a:r>
            <a:r>
              <a:rPr lang="en-IN" sz="2800" err="1">
                <a:latin typeface="Bookman Old Style"/>
              </a:rPr>
              <a:t>Bibhujit</a:t>
            </a:r>
            <a:r>
              <a:rPr lang="en-IN" sz="2800">
                <a:latin typeface="Bookman Old Style"/>
              </a:rPr>
              <a:t>  Nayak</a:t>
            </a:r>
            <a:r>
              <a:rPr lang="en-IN" sz="3200">
                <a:latin typeface="Bookman Old Style"/>
              </a:rPr>
              <a:t>     </a:t>
            </a:r>
            <a:r>
              <a:rPr lang="en-IN" sz="2000">
                <a:latin typeface="Century Schoolbook"/>
              </a:rPr>
              <a:t>Roll no : 21IE10046 </a:t>
            </a:r>
            <a:endParaRPr lang="en-IN" sz="2000">
              <a:latin typeface="Century Schoolbook" panose="020406040505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F378-8409-83BC-0F15-CFFD9274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Circuit Diagram and DC-Gain-II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C8DC-3615-F6EB-3CBA-5FE4F3B6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Fig-2.2-Circuit Diagram and DC gain of Common emitter amplifier in self bias configuration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69593-9E2F-F57F-88AA-5F4CC383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06" y="1690688"/>
            <a:ext cx="3398815" cy="374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3716D4-C496-2360-25B3-7AD41849669E}"/>
                  </a:ext>
                </a:extLst>
              </p:cNvPr>
              <p:cNvSpPr/>
              <p:nvPr/>
            </p:nvSpPr>
            <p:spPr>
              <a:xfrm>
                <a:off x="6204857" y="1690688"/>
                <a:ext cx="5075853" cy="37493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</m:oMath>
                  </m:oMathPara>
                </a14:m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sz="1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3716D4-C496-2360-25B3-7AD418496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1690688"/>
                <a:ext cx="5075853" cy="3749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B244-AB75-1C37-7DEA-82143B33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>
                <a:latin typeface="Bookman Old Style" panose="02050604050505020204" pitchFamily="18" charset="0"/>
              </a:rPr>
              <a:t>DC gain vs </a:t>
            </a:r>
            <a:r>
              <a:rPr lang="en-IN" u="sng" err="1">
                <a:latin typeface="Bookman Old Style" panose="02050604050505020204" pitchFamily="18" charset="0"/>
              </a:rPr>
              <a:t>Vce</a:t>
            </a:r>
            <a:r>
              <a:rPr lang="en-IN" u="sng">
                <a:latin typeface="Bookman Old Style" panose="02050604050505020204" pitchFamily="18" charset="0"/>
              </a:rPr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D5E5-2342-6DC1-9C42-F842883F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/>
              <a:t>         </a:t>
            </a: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/>
              <a:t>       Fig-2.3-DC gain vs </a:t>
            </a:r>
            <a:r>
              <a:rPr lang="en-IN" sz="1600" err="1"/>
              <a:t>V</a:t>
            </a:r>
            <a:r>
              <a:rPr lang="en-IN" sz="1600" baseline="-25000" err="1"/>
              <a:t>ce</a:t>
            </a:r>
            <a:r>
              <a:rPr lang="en-IN" sz="1600"/>
              <a:t> plot for fixed bias configuration               Fig-2.4-DC gain vs </a:t>
            </a:r>
            <a:r>
              <a:rPr lang="en-IN" sz="1600" err="1"/>
              <a:t>V</a:t>
            </a:r>
            <a:r>
              <a:rPr lang="en-IN" sz="1600" baseline="-25000" err="1"/>
              <a:t>ce</a:t>
            </a:r>
            <a:r>
              <a:rPr lang="en-IN" sz="1600"/>
              <a:t> plot for self bias configuration with R</a:t>
            </a:r>
            <a:r>
              <a:rPr lang="en-IN" sz="1600" baseline="-25000"/>
              <a:t>E</a:t>
            </a:r>
            <a:r>
              <a:rPr lang="en-IN" sz="16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E33F-AD22-12A6-5FFD-8D0B002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4" y="2115834"/>
            <a:ext cx="5360402" cy="245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579F0-C170-9A4B-8E88-46914A13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70" y="2159377"/>
            <a:ext cx="5288890" cy="2415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B643A-2032-B166-8F39-BA899DB9B817}"/>
              </a:ext>
            </a:extLst>
          </p:cNvPr>
          <p:cNvSpPr txBox="1"/>
          <p:nvPr/>
        </p:nvSpPr>
        <p:spPr>
          <a:xfrm>
            <a:off x="6415067" y="5683045"/>
            <a:ext cx="51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base current decreases in self bias with increase in temperature, so there is an increase in gain.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24DD6-1A3A-9C17-0161-69A938B4165D}"/>
              </a:ext>
            </a:extLst>
          </p:cNvPr>
          <p:cNvSpPr txBox="1"/>
          <p:nvPr/>
        </p:nvSpPr>
        <p:spPr>
          <a:xfrm>
            <a:off x="731254" y="5683045"/>
            <a:ext cx="5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base current increases in self bias with increase in temperature, so there is an decrease in gain.</a:t>
            </a:r>
          </a:p>
        </p:txBody>
      </p:sp>
    </p:spTree>
    <p:extLst>
      <p:ext uri="{BB962C8B-B14F-4D97-AF65-F5344CB8AC3E}">
        <p14:creationId xmlns:p14="http://schemas.microsoft.com/office/powerpoint/2010/main" val="42735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0B5-383F-B888-A12C-E49CDCCA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3-Circuit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7141-88DC-5D4C-0362-A3A68D53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r>
              <a:rPr lang="en-IN" sz="2300" dirty="0"/>
              <a:t>Fig-2.1-Circuit Diagram of Common emitter amplifier with coupling capacitances and load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60E87-C40E-CB2C-9B8C-A3C59C02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21" y="1451641"/>
            <a:ext cx="5747650" cy="43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A6DE-8138-9E1F-ED9F-CC91B89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Small Signal model of the CE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081-05AF-5D5E-DACB-D723BD4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8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Fig-3.2-Small signal model (T-model) of the Common emitter amplifier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5FE01-9565-7EAF-FEA3-DE695EBD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35" y="1320919"/>
            <a:ext cx="6719730" cy="44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008EE0-D646-843C-42E3-7134B94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2" y="51973"/>
            <a:ext cx="8313107" cy="876715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/>
              </a:rPr>
              <a:t>Hand Calculation</a:t>
            </a:r>
            <a:endParaRPr lang="en-US" sz="40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C23E8D-7069-567C-2314-FB8451B9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76" y="931154"/>
            <a:ext cx="4778676" cy="57146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D8C41BF-CCCA-DBDA-978D-E2B20EA9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1" y="933424"/>
            <a:ext cx="4777943" cy="5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008EE0-D646-843C-42E3-7134B94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2" y="51973"/>
            <a:ext cx="8313107" cy="876715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/>
              </a:rPr>
              <a:t>Hand Calculation</a:t>
            </a:r>
            <a:endParaRPr lang="en-US" sz="4000"/>
          </a:p>
        </p:txBody>
      </p:sp>
      <p:pic>
        <p:nvPicPr>
          <p:cNvPr id="2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EC0EC155-93D8-DF2A-8460-33E95A93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1" y="931935"/>
            <a:ext cx="4721340" cy="5713493"/>
          </a:xfrm>
          <a:prstGeom prst="rect">
            <a:avLst/>
          </a:prstGeom>
        </p:spPr>
      </p:pic>
      <p:pic>
        <p:nvPicPr>
          <p:cNvPr id="3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572E739-221C-B5EF-6152-96A78E94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1" y="936473"/>
            <a:ext cx="4721045" cy="57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1A61-82A4-AEF2-1D94-FD51305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>
                <a:latin typeface="Bookman Old Style"/>
              </a:rPr>
              <a:t>Hand Calculation( Lower Cut-off Frequencies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4F74-3EB9-2507-0E85-7F81DB56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Fig-3.3-Calculation Of poles</a:t>
            </a:r>
          </a:p>
        </p:txBody>
      </p:sp>
      <p:pic>
        <p:nvPicPr>
          <p:cNvPr id="4" name="Picture 5" descr="A picture containing text, whiteboard">
            <a:extLst>
              <a:ext uri="{FF2B5EF4-FFF2-40B4-BE49-F238E27FC236}">
                <a16:creationId xmlns:a16="http://schemas.microsoft.com/office/drawing/2014/main" id="{35F51311-70E1-DE00-E420-001C7AF1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3" y="1690688"/>
            <a:ext cx="3508783" cy="4184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26025-0BB2-A1C1-701C-13D110FE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89" y="1690688"/>
            <a:ext cx="7288623" cy="41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F91CF-8851-AE4A-22FB-6267937E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30753"/>
            <a:ext cx="8625031" cy="875533"/>
          </a:xfrm>
        </p:spPr>
        <p:txBody>
          <a:bodyPr anchor="b">
            <a:normAutofit/>
          </a:bodyPr>
          <a:lstStyle/>
          <a:p>
            <a:r>
              <a:rPr lang="en-IN" sz="5400" u="sng">
                <a:latin typeface="Bookman Old Style"/>
              </a:rPr>
              <a:t>4-Circuit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662F98-2B68-771F-570F-2E5D4F10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464906"/>
            <a:ext cx="10985676" cy="5150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Fig-2.1-Circuit Diagram of Common emitter amplifier with coupling capacitances and load</a:t>
            </a:r>
          </a:p>
        </p:txBody>
      </p:sp>
      <p:pic>
        <p:nvPicPr>
          <p:cNvPr id="9" name="Picture 8" descr="Diagram, schematic">
            <a:extLst>
              <a:ext uri="{FF2B5EF4-FFF2-40B4-BE49-F238E27FC236}">
                <a16:creationId xmlns:a16="http://schemas.microsoft.com/office/drawing/2014/main" id="{416D6E8D-3371-D98A-866C-8DD2D265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9" y="1295011"/>
            <a:ext cx="6058031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DD015-5BBD-F5EF-6D73-A3189631F549}"/>
              </a:ext>
            </a:extLst>
          </p:cNvPr>
          <p:cNvSpPr txBox="1"/>
          <p:nvPr/>
        </p:nvSpPr>
        <p:spPr>
          <a:xfrm>
            <a:off x="378389" y="309582"/>
            <a:ext cx="109396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u="sng">
                <a:latin typeface="Bookman Old Style"/>
              </a:rPr>
              <a:t>Theory</a:t>
            </a:r>
            <a:r>
              <a:rPr lang="en-US" sz="4400">
                <a:latin typeface="Bookman Old Style"/>
              </a:rPr>
              <a:t> :-</a:t>
            </a:r>
            <a:endParaRPr lang="en-US" sz="4400" u="sng">
              <a:latin typeface="Bookman Old Styl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090B-48B8-641A-66EC-1FF9A4A085EC}"/>
              </a:ext>
            </a:extLst>
          </p:cNvPr>
          <p:cNvSpPr txBox="1"/>
          <p:nvPr/>
        </p:nvSpPr>
        <p:spPr>
          <a:xfrm>
            <a:off x="378390" y="1276089"/>
            <a:ext cx="1144304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Power-up Time</a:t>
            </a:r>
            <a:r>
              <a:rPr lang="en-US" sz="2000">
                <a:cs typeface="Calibri"/>
              </a:rPr>
              <a:t> - </a:t>
            </a:r>
            <a:r>
              <a:rPr lang="en-US" sz="2000">
                <a:ea typeface="+mn-lt"/>
                <a:cs typeface="+mn-lt"/>
              </a:rPr>
              <a:t>The power-up time of the amplifier refers to the time it takes for the amplifier to stabilize and reach a steady-state operating condition.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To calculate the power-up time from the graph, you need to determine the time it takes for the output voltage to reach a certain percentage of its steady-state value.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cs typeface="Calibri"/>
              </a:rPr>
              <a:t> </a:t>
            </a:r>
            <a:r>
              <a:rPr lang="en-US" sz="2000">
                <a:ea typeface="+mn-lt"/>
                <a:cs typeface="+mn-lt"/>
              </a:rPr>
              <a:t>Coupling capacitors, </a:t>
            </a:r>
            <a:r>
              <a:rPr lang="en-US" sz="2000" err="1">
                <a:ea typeface="+mn-lt"/>
                <a:cs typeface="+mn-lt"/>
              </a:rPr>
              <a:t>C</a:t>
            </a:r>
            <a:r>
              <a:rPr lang="en-US" sz="2000" baseline="-25000" err="1">
                <a:ea typeface="+mn-lt"/>
                <a:cs typeface="+mn-lt"/>
              </a:rPr>
              <a:t>in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C</a:t>
            </a:r>
            <a:r>
              <a:rPr lang="en-US" sz="2000" baseline="-25000" err="1">
                <a:ea typeface="+mn-lt"/>
                <a:cs typeface="+mn-lt"/>
              </a:rPr>
              <a:t>out</a:t>
            </a:r>
            <a:r>
              <a:rPr lang="en-US" sz="2000">
                <a:ea typeface="+mn-lt"/>
                <a:cs typeface="+mn-lt"/>
              </a:rPr>
              <a:t>, play an important role in the operation of the common emitter amplifier.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ea typeface="+mn-lt"/>
              <a:cs typeface="+mn-lt"/>
            </a:endParaRPr>
          </a:p>
          <a:p>
            <a:r>
              <a:rPr lang="en-US" sz="2800" b="1" err="1">
                <a:ea typeface="+mn-lt"/>
                <a:cs typeface="+mn-lt"/>
              </a:rPr>
              <a:t>C</a:t>
            </a:r>
            <a:r>
              <a:rPr lang="en-US" sz="2000" b="1" err="1">
                <a:ea typeface="+mn-lt"/>
                <a:cs typeface="+mn-lt"/>
              </a:rPr>
              <a:t>in</a:t>
            </a:r>
            <a:r>
              <a:rPr lang="en-US" sz="2000">
                <a:ea typeface="+mn-lt"/>
                <a:cs typeface="+mn-lt"/>
              </a:rPr>
              <a:t> is the input coupling capacitor which blocks any DC voltage at the input from reaching the amplifier, while allowing the AC signal to pass through. 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800" b="1" err="1">
                <a:ea typeface="+mn-lt"/>
                <a:cs typeface="+mn-lt"/>
              </a:rPr>
              <a:t>C</a:t>
            </a:r>
            <a:r>
              <a:rPr lang="en-US" sz="2000" b="1" err="1">
                <a:ea typeface="+mn-lt"/>
                <a:cs typeface="+mn-lt"/>
              </a:rPr>
              <a:t>out</a:t>
            </a:r>
            <a:r>
              <a:rPr lang="en-US" sz="2000">
                <a:ea typeface="+mn-lt"/>
                <a:cs typeface="+mn-lt"/>
              </a:rPr>
              <a:t> is the output coupling capacitor which blocks any DC voltage at the output from reaching the load, while allowing the AC signal to pass through.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09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0" y="701281"/>
            <a:ext cx="4220045" cy="666766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8ECFB1-F38A-3B76-5767-00E4F134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3" y="1370593"/>
            <a:ext cx="10759856" cy="3885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54697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-5400000">
            <a:off x="-1020349" y="229670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Vout</a:t>
            </a:r>
            <a:r>
              <a:rPr lang="en-US" sz="2000">
                <a:cs typeface="Calibri"/>
              </a:rPr>
              <a:t>(in mV) --&gt;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864498" y="5642367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38.954469us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A50855-8B22-8203-96BE-F0FCD0BDBB96}"/>
              </a:ext>
            </a:extLst>
          </p:cNvPr>
          <p:cNvSpPr/>
          <p:nvPr/>
        </p:nvSpPr>
        <p:spPr>
          <a:xfrm>
            <a:off x="7837320" y="3837835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1517B-FAB9-7042-892C-11B99AFB551C}"/>
              </a:ext>
            </a:extLst>
          </p:cNvPr>
          <p:cNvSpPr txBox="1"/>
          <p:nvPr/>
        </p:nvSpPr>
        <p:spPr>
          <a:xfrm>
            <a:off x="639349" y="6076718"/>
            <a:ext cx="103496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>
                <a:cs typeface="Calibri"/>
              </a:rPr>
              <a:t>A lower value of capacitance will result in a shorter time constant, and a shorter power-up time.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algn="l"/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4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A4C1-1A27-5ACD-F678-9D079AD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Objective of the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AAB1B-9F6E-77E7-14EA-BB58F0D22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816" y="1920331"/>
                <a:ext cx="10734805" cy="360945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To Compare how does the relation between base current and temperature change for both fixed and self-biased configuration.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To show DC gain </a:t>
                </a:r>
                <a:r>
                  <a:rPr lang="en-IN" sz="2800" b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>
                    <a:ea typeface="+mn-lt"/>
                    <a:cs typeface="+mn-lt"/>
                  </a:rPr>
                  <a:t>and how this gain is a function of </a:t>
                </a:r>
                <a:r>
                  <a:rPr lang="en-IN" err="1">
                    <a:ea typeface="+mn-lt"/>
                    <a:cs typeface="+mn-lt"/>
                  </a:rPr>
                  <a:t>V</a:t>
                </a:r>
                <a:r>
                  <a:rPr lang="en-IN" baseline="-25000" err="1">
                    <a:ea typeface="+mn-lt"/>
                    <a:cs typeface="+mn-lt"/>
                  </a:rPr>
                  <a:t>ce</a:t>
                </a:r>
                <a:r>
                  <a:rPr lang="en-IN">
                    <a:ea typeface="+mn-lt"/>
                    <a:cs typeface="+mn-lt"/>
                  </a:rPr>
                  <a:t>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Hand calculating pole-zero values for 2B(</a:t>
                </a:r>
                <a:r>
                  <a:rPr lang="en-IN" err="1">
                    <a:cs typeface="Calibri" panose="020F0502020204030204"/>
                  </a:rPr>
                  <a:t>i</a:t>
                </a:r>
                <a:r>
                  <a:rPr lang="en-IN">
                    <a:cs typeface="Calibri" panose="020F0502020204030204"/>
                  </a:rPr>
                  <a:t>) and comparing those lower cut-off frequency values in </a:t>
                </a:r>
                <a:r>
                  <a:rPr lang="en-IN" err="1">
                    <a:cs typeface="Calibri" panose="020F0502020204030204"/>
                  </a:rPr>
                  <a:t>Ltspice</a:t>
                </a:r>
                <a:r>
                  <a:rPr lang="en-IN">
                    <a:cs typeface="Calibri" panose="020F0502020204030204"/>
                  </a:rPr>
                  <a:t>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ea typeface="+mn-lt"/>
                    <a:cs typeface="+mn-lt"/>
                  </a:rPr>
                  <a:t>To study the impact of Coupling capacitance </a:t>
                </a:r>
                <a:r>
                  <a:rPr lang="en-IN" err="1">
                    <a:ea typeface="+mn-lt"/>
                    <a:cs typeface="+mn-lt"/>
                  </a:rPr>
                  <a:t>Cin</a:t>
                </a:r>
                <a:r>
                  <a:rPr lang="en-IN">
                    <a:ea typeface="+mn-lt"/>
                    <a:cs typeface="+mn-lt"/>
                  </a:rPr>
                  <a:t> and </a:t>
                </a:r>
                <a:r>
                  <a:rPr lang="en-IN" err="1">
                    <a:ea typeface="+mn-lt"/>
                    <a:cs typeface="+mn-lt"/>
                  </a:rPr>
                  <a:t>Cout</a:t>
                </a:r>
                <a:r>
                  <a:rPr lang="en-IN">
                    <a:ea typeface="+mn-lt"/>
                    <a:cs typeface="+mn-lt"/>
                  </a:rPr>
                  <a:t> on the power-up time. </a:t>
                </a:r>
                <a:endParaRPr lang="en-IN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AAB1B-9F6E-77E7-14EA-BB58F0D22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816" y="1920331"/>
                <a:ext cx="10734805" cy="3609454"/>
              </a:xfrm>
              <a:blipFill>
                <a:blip r:embed="rId2"/>
                <a:stretch>
                  <a:fillRect l="-96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9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0" y="701281"/>
            <a:ext cx="4220045" cy="666766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10pF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54697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-5400000">
            <a:off x="-1020349" y="229670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Vout</a:t>
            </a:r>
            <a:r>
              <a:rPr lang="en-US" sz="2000">
                <a:cs typeface="Calibri"/>
              </a:rPr>
              <a:t>(in mV) --&gt;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906251" y="5788504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39.9323us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3BCC0C6-2B9F-8742-9824-B0C864C2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444486"/>
            <a:ext cx="10759856" cy="38020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C95887-9B5C-2E4F-374C-ACC87F35C1A4}"/>
              </a:ext>
            </a:extLst>
          </p:cNvPr>
          <p:cNvSpPr/>
          <p:nvPr/>
        </p:nvSpPr>
        <p:spPr>
          <a:xfrm>
            <a:off x="7774690" y="3733451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7" y="775364"/>
            <a:ext cx="4407935" cy="497433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100pF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12363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16200000">
            <a:off x="-1105016" y="232845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Vout</a:t>
            </a:r>
            <a:r>
              <a:rPr lang="en-US" sz="2000" dirty="0">
                <a:cs typeface="Calibri"/>
              </a:rPr>
              <a:t>(in mV) --&gt;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885375" y="5608587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42.689732us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D111F64-8DBF-B5DA-FE18-F791216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" y="1309004"/>
            <a:ext cx="10770295" cy="39027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79A67E9-D5FB-CFE7-3C91-96BABC416B57}"/>
              </a:ext>
            </a:extLst>
          </p:cNvPr>
          <p:cNvSpPr/>
          <p:nvPr/>
        </p:nvSpPr>
        <p:spPr>
          <a:xfrm>
            <a:off x="7669726" y="3649365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C3B0E-668B-41CC-28A1-C9EC816041E2}"/>
              </a:ext>
            </a:extLst>
          </p:cNvPr>
          <p:cNvSpPr txBox="1"/>
          <p:nvPr/>
        </p:nvSpPr>
        <p:spPr>
          <a:xfrm>
            <a:off x="881062" y="6143625"/>
            <a:ext cx="109272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A higher value of capacitance will result in a longer time constant, and a longer power-up time.</a:t>
            </a:r>
            <a:endParaRPr lang="en-US" b="1">
              <a:ea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56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DD015-5BBD-F5EF-6D73-A3189631F549}"/>
              </a:ext>
            </a:extLst>
          </p:cNvPr>
          <p:cNvSpPr txBox="1"/>
          <p:nvPr/>
        </p:nvSpPr>
        <p:spPr>
          <a:xfrm>
            <a:off x="626178" y="325608"/>
            <a:ext cx="109396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u="sng">
                <a:latin typeface="Bookman Old Style"/>
              </a:rPr>
              <a:t>Impact of Coupling Capacitors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090B-48B8-641A-66EC-1FF9A4A085EC}"/>
              </a:ext>
            </a:extLst>
          </p:cNvPr>
          <p:cNvSpPr txBox="1"/>
          <p:nvPr/>
        </p:nvSpPr>
        <p:spPr>
          <a:xfrm>
            <a:off x="300392" y="1308829"/>
            <a:ext cx="1159121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   </a:t>
            </a:r>
            <a:r>
              <a:rPr lang="en-US" sz="2000">
                <a:ea typeface="+mn-lt"/>
                <a:cs typeface="+mn-lt"/>
              </a:rPr>
              <a:t>The coupling capacitors can impact the power-up time in the following ways: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Capacitance value</a:t>
            </a:r>
            <a:r>
              <a:rPr lang="en-US" sz="2000">
                <a:ea typeface="+mn-lt"/>
                <a:cs typeface="+mn-lt"/>
              </a:rPr>
              <a:t>:  A higher value of capacitance will result in a longer time constant, and thus a longer power-up time. Conversely, a lower value of capacitance will result in a shorter time constant, and a shorter power-up time.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Charging and discharging</a:t>
            </a:r>
            <a:r>
              <a:rPr lang="en-US" sz="2000">
                <a:ea typeface="+mn-lt"/>
                <a:cs typeface="+mn-lt"/>
              </a:rPr>
              <a:t>: If the capacitance value is too high, the charging time will be longer, and it will take longer for the amplifier to stabilize. Similarly, during power-down, the coupling capacitors must discharge, and a high capacitance value will result in a longer discharge time.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Impedance matching</a:t>
            </a:r>
            <a:r>
              <a:rPr lang="en-US" sz="2000">
                <a:ea typeface="+mn-lt"/>
                <a:cs typeface="+mn-lt"/>
              </a:rPr>
              <a:t>: The impedance of the coupling capacitors must match the source and load impedances to ensure proper signal transfer. A mismatch in impedance can result in signal loss, distortion, or noise. The coupling capacitors should be chosen to have a low impedance at the frequency range of interest.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Calibri"/>
            </a:endParaRPr>
          </a:p>
          <a:p>
            <a:endParaRPr lang="en-US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F311E-CCFA-A6FE-7337-97CC311429C8}"/>
              </a:ext>
            </a:extLst>
          </p:cNvPr>
          <p:cNvSpPr txBox="1"/>
          <p:nvPr/>
        </p:nvSpPr>
        <p:spPr>
          <a:xfrm>
            <a:off x="861527" y="690018"/>
            <a:ext cx="1046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u="sng">
                <a:solidFill>
                  <a:srgbClr val="000000"/>
                </a:solidFill>
                <a:latin typeface="Bookman Old Style" panose="02050604050505020204" pitchFamily="18" charset="0"/>
                <a:cs typeface="Calibri"/>
              </a:rPr>
              <a:t>OBSERVATIONS</a:t>
            </a:r>
            <a:endParaRPr lang="en-US" sz="4400" u="sng">
              <a:solidFill>
                <a:srgbClr val="000000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D2504-8B6C-B372-8200-7BB70E119281}"/>
              </a:ext>
            </a:extLst>
          </p:cNvPr>
          <p:cNvSpPr txBox="1"/>
          <p:nvPr/>
        </p:nvSpPr>
        <p:spPr>
          <a:xfrm>
            <a:off x="704589" y="1670137"/>
            <a:ext cx="1079326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 panose="020F0502020204030204"/>
              </a:rPr>
              <a:t>A higher value of capacitance will result in a longer power-up time and lower value of capacitance will result in shorter power up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ea typeface="+mn-lt"/>
                <a:cs typeface="+mn-lt"/>
              </a:rPr>
              <a:t>In a self-biased common emitter amplifier, the emitter resistor (RE) is used to stabilize the operating point by providing negative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 panose="020F0502020204030204"/>
              </a:rPr>
              <a:t>Transfer function for common emitter amplifier with self-biased configuration has 3 poles and 3 zeros.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 panose="020F0502020204030204"/>
              </a:rPr>
              <a:t>The emitter part gives the dominant lower cut-off frequency among the three.</a:t>
            </a:r>
          </a:p>
          <a:p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93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F5DF-999C-3F02-1E3B-8DEB880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1.Circuit Diagram-I</a:t>
            </a:r>
            <a:endParaRPr lang="en-IN" u="sng">
              <a:latin typeface="Bookman Old Style" panose="020506040505050202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F65C2C-B426-0B34-DDBA-12F95D61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317"/>
            <a:ext cx="10515600" cy="4837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Fig-1.1-Circuit Diagram and DC operating point analysis of a fixed bias common emitter configuration having only one resistance at base.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7BB6D4B-F5E2-C735-97DD-6605285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4" y="1554317"/>
            <a:ext cx="3961285" cy="3749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566F6-0D84-2781-FBF7-EE3A695C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61" y="1690688"/>
            <a:ext cx="618797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C567-06C0-FC1C-4066-C6BA58A2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Circuit Diagram-II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BA31-049C-73B8-8733-05BB564D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Fig-1.2-Circuit Diagram and DC operating point analysis of a self bias common emitter configuration having emitter degeneration.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172DDD-5105-F56C-2FB3-0E0ACBEC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06" y="1690688"/>
            <a:ext cx="3398815" cy="374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B3936-84C9-7461-1BE7-754A6C4F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31" y="1690688"/>
            <a:ext cx="5031946" cy="2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B38-B94F-398D-4E7C-6F7CDCCE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Circuit Diagram-III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E0FB2-6F83-43B5-72AE-8C4D895A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Fig-1.3-Circuit Diagram and DC operating point analysis of a self bias common emitter configuration without having emitter degeneration.</a:t>
            </a: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7E2EFA-D443-52A9-ECD0-50F3BA8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16" y="1578722"/>
            <a:ext cx="3629820" cy="3833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AA250-0D71-D5BF-0581-7E2B73AC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52" y="1578722"/>
            <a:ext cx="5712669" cy="28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C48-718C-F974-2C51-09EA8EE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-28398"/>
            <a:ext cx="1117651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u="sng">
                <a:latin typeface="Bookman Old Style" panose="02050604050505020204" pitchFamily="18" charset="0"/>
              </a:rPr>
              <a:t>Variation of base current with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D5E0-7EBB-F98F-1DB0-E60E4965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						Fig-1.4- </a:t>
            </a:r>
            <a:r>
              <a:rPr lang="en-IN" err="1"/>
              <a:t>I</a:t>
            </a:r>
            <a:r>
              <a:rPr lang="en-IN" baseline="-25000" err="1"/>
              <a:t>b</a:t>
            </a:r>
            <a:r>
              <a:rPr lang="en-IN" baseline="-25000"/>
              <a:t> </a:t>
            </a:r>
            <a:r>
              <a:rPr lang="en-IN"/>
              <a:t>vs temperature plot for the</a:t>
            </a:r>
          </a:p>
          <a:p>
            <a:pPr marL="0" indent="0">
              <a:buNone/>
            </a:pPr>
            <a:r>
              <a:rPr lang="en-IN"/>
              <a:t>						three configurations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BA23D-6088-F8AC-037C-BB857328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" y="1003076"/>
            <a:ext cx="5689900" cy="2607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67CF9-C92A-1105-EA7A-D93A71CD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7" y="3718797"/>
            <a:ext cx="5709362" cy="2607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C5C76-23CC-D96C-C31B-719A40B1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134" y="1003076"/>
            <a:ext cx="5702862" cy="26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FB2F-C23D-7AFB-8888-AA24592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980F-1926-D761-9128-6A882FCA6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4237"/>
                <a:ext cx="10974355" cy="470272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1200"/>
              </a:p>
              <a:p>
                <a:pPr marL="0" indent="0">
                  <a:buNone/>
                </a:pPr>
                <a:r>
                  <a:rPr lang="en-IN" sz="2000"/>
                  <a:t>1. For fixed bias,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IN" sz="2000" b="0"/>
              </a:p>
              <a:p>
                <a:pPr marL="0" indent="0">
                  <a:buNone/>
                </a:pPr>
                <a:endParaRPr lang="en-IN" sz="2400"/>
              </a:p>
              <a:p>
                <a:pPr marL="0" indent="0">
                  <a:buNone/>
                </a:pPr>
                <a:r>
                  <a:rPr lang="en-IN" sz="2000"/>
                  <a:t>2. For Self bias configuration  With R</a:t>
                </a:r>
                <a:r>
                  <a:rPr lang="en-IN" sz="2000" baseline="-25000"/>
                  <a:t>E </a:t>
                </a:r>
                <a:r>
                  <a:rPr lang="en-IN" sz="2000"/>
                  <a:t>, </a:t>
                </a:r>
              </a:p>
              <a:p>
                <a:pPr marL="0" indent="0">
                  <a:buNone/>
                </a:pPr>
                <a:r>
                  <a:rPr lang="en-I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/>
                  <a:t> ,</a:t>
                </a:r>
              </a:p>
              <a:p>
                <a:pPr marL="0" indent="0">
                  <a:buNone/>
                </a:pPr>
                <a:r>
                  <a:rPr lang="en-IN" sz="2000"/>
                  <a:t> where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𝒄𝒄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IN" sz="2000" b="1"/>
              </a:p>
              <a:p>
                <a:pPr marL="0" indent="0">
                  <a:buNone/>
                </a:pPr>
                <a:endParaRPr lang="en-IN" sz="2000"/>
              </a:p>
              <a:p>
                <a:pPr marL="0" indent="0">
                  <a:buNone/>
                </a:pPr>
                <a:r>
                  <a:rPr lang="en-IN" sz="2000"/>
                  <a:t>3. For Self bias Configuration without R</a:t>
                </a:r>
                <a:r>
                  <a:rPr lang="en-IN" sz="2000" baseline="-25000"/>
                  <a:t>E </a:t>
                </a:r>
                <a:r>
                  <a:rPr lang="en-IN" sz="2000"/>
                  <a:t>, </a:t>
                </a:r>
              </a:p>
              <a:p>
                <a:pPr marL="0" indent="0">
                  <a:buNone/>
                </a:pPr>
                <a:endParaRPr lang="en-IN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980F-1926-D761-9128-6A882FCA6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4237"/>
                <a:ext cx="10974355" cy="4702726"/>
              </a:xfr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92142-B04A-941F-C2BC-7C771708CD0C}"/>
                  </a:ext>
                </a:extLst>
              </p:cNvPr>
              <p:cNvSpPr/>
              <p:nvPr/>
            </p:nvSpPr>
            <p:spPr>
              <a:xfrm>
                <a:off x="5299789" y="1548881"/>
                <a:ext cx="2416628" cy="85841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92142-B04A-941F-C2BC-7C771708C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1548881"/>
                <a:ext cx="2416628" cy="85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0A43B3-801C-D9B2-0530-C7BA9F98E802}"/>
                  </a:ext>
                </a:extLst>
              </p:cNvPr>
              <p:cNvSpPr/>
              <p:nvPr/>
            </p:nvSpPr>
            <p:spPr>
              <a:xfrm>
                <a:off x="5299789" y="2899463"/>
                <a:ext cx="3637383" cy="105907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0A43B3-801C-D9B2-0530-C7BA9F98E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2899463"/>
                <a:ext cx="3637383" cy="1059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3128A5-623D-EFED-A2F5-89DEC86B328B}"/>
                  </a:ext>
                </a:extLst>
              </p:cNvPr>
              <p:cNvSpPr/>
              <p:nvPr/>
            </p:nvSpPr>
            <p:spPr>
              <a:xfrm>
                <a:off x="5299789" y="4551183"/>
                <a:ext cx="2743200" cy="132556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/>
              </a:p>
              <a:p>
                <a:pPr algn="ctr"/>
                <a:endParaRPr lang="en-IN" sz="2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3128A5-623D-EFED-A2F5-89DEC86B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4551183"/>
                <a:ext cx="274320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E518-D19D-2FC9-4DDF-078E8A7A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Variation of base current with temperature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5C4C-105B-ABFA-BC5D-59F9EC67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6"/>
            <a:ext cx="10515600" cy="4572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	In fixed bias configuration and self-bias configuration without R</a:t>
            </a:r>
            <a:r>
              <a:rPr lang="en-IN" baseline="-25000"/>
              <a:t>E </a:t>
            </a:r>
            <a:r>
              <a:rPr lang="en-IN"/>
              <a:t>,the increase in temperature causes an increase in the intrinsic carrier concentration leading to a corresponding increase in the base current. There is a decrease in the base-emitter voltage.</a:t>
            </a:r>
            <a:endParaRPr lang="en-US"/>
          </a:p>
          <a:p>
            <a:pPr marL="0" indent="0">
              <a:buNone/>
            </a:pPr>
            <a:r>
              <a:rPr lang="en-IN"/>
              <a:t>            The</a:t>
            </a:r>
            <a:r>
              <a:rPr lang="en-IN">
                <a:ea typeface="+mn-lt"/>
                <a:cs typeface="+mn-lt"/>
              </a:rPr>
              <a:t> presence of RE in a self-biased common emitter amplifier stabilizes the operating point, leading to a decrease in </a:t>
            </a:r>
            <a:r>
              <a:rPr lang="en-IN" err="1">
                <a:ea typeface="+mn-lt"/>
                <a:cs typeface="+mn-lt"/>
              </a:rPr>
              <a:t>Ib</a:t>
            </a:r>
            <a:r>
              <a:rPr lang="en-IN">
                <a:ea typeface="+mn-lt"/>
                <a:cs typeface="+mn-lt"/>
              </a:rPr>
              <a:t> with an increase in temperature.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             However, when RE is removed, there is no stabilization, leading to an increase in </a:t>
            </a:r>
            <a:r>
              <a:rPr lang="en-IN" err="1">
                <a:ea typeface="+mn-lt"/>
                <a:cs typeface="+mn-lt"/>
              </a:rPr>
              <a:t>Ib</a:t>
            </a:r>
            <a:r>
              <a:rPr lang="en-IN">
                <a:ea typeface="+mn-lt"/>
                <a:cs typeface="+mn-lt"/>
              </a:rPr>
              <a:t> with an increase in temperature.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91CF-8851-AE4A-22FB-6267937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2-Circuit Diagram and DC-Gain-I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662F98-2B68-771F-570F-2E5D4F10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Fig-2.1-Circuit Diagram and DC gain  of Common emitter amplifier in fixed bias configuration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5739DF1-6E0F-220B-72B5-F0F7BC3C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1" y="1617525"/>
            <a:ext cx="4241760" cy="4014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3A13D1-6F5B-D363-68E0-3EC5D1770D58}"/>
                  </a:ext>
                </a:extLst>
              </p:cNvPr>
              <p:cNvSpPr/>
              <p:nvPr/>
            </p:nvSpPr>
            <p:spPr>
              <a:xfrm>
                <a:off x="6438679" y="1690688"/>
                <a:ext cx="4795377" cy="36669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 sz="1800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sz="1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sz="18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3A13D1-6F5B-D363-68E0-3EC5D1770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9" y="1690688"/>
                <a:ext cx="4795377" cy="3666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3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1133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Arial,Sans-Serif</vt:lpstr>
      <vt:lpstr>Bookman Old Style</vt:lpstr>
      <vt:lpstr>Calibri</vt:lpstr>
      <vt:lpstr>Calibri Light</vt:lpstr>
      <vt:lpstr>Cambria Math</vt:lpstr>
      <vt:lpstr>Century Schoolbook</vt:lpstr>
      <vt:lpstr>Times New Roman</vt:lpstr>
      <vt:lpstr>Wingdings</vt:lpstr>
      <vt:lpstr>Office Theme</vt:lpstr>
      <vt:lpstr>Electronics Lab (Experiment-3)</vt:lpstr>
      <vt:lpstr>Objective of the Experiment</vt:lpstr>
      <vt:lpstr>1.Circuit Diagram-I</vt:lpstr>
      <vt:lpstr>Circuit Diagram-II</vt:lpstr>
      <vt:lpstr>Circuit Diagram-III</vt:lpstr>
      <vt:lpstr>Variation of base current with temperature</vt:lpstr>
      <vt:lpstr>Calculations</vt:lpstr>
      <vt:lpstr>Variation of base current with temperature</vt:lpstr>
      <vt:lpstr>2-Circuit Diagram and DC-Gain-I</vt:lpstr>
      <vt:lpstr>Circuit Diagram and DC-Gain-II</vt:lpstr>
      <vt:lpstr>DC gain vs Vce plot</vt:lpstr>
      <vt:lpstr>3-Circuit Diagram</vt:lpstr>
      <vt:lpstr>Small Signal model of the CE Amplifier</vt:lpstr>
      <vt:lpstr>Hand Calculation</vt:lpstr>
      <vt:lpstr>Hand Calculation</vt:lpstr>
      <vt:lpstr>Hand Calculation( Lower Cut-off Frequencies</vt:lpstr>
      <vt:lpstr>4-Circuit Diagram</vt:lpstr>
      <vt:lpstr>PowerPoint Presentation</vt:lpstr>
      <vt:lpstr>For C1 = C2 = 1pF</vt:lpstr>
      <vt:lpstr>For C1 = C2 = 10pF</vt:lpstr>
      <vt:lpstr>For C1 = C2 = 100pF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Lab (Experiment-3)</dc:title>
  <dc:creator>P Manoj Kumar</dc:creator>
  <cp:lastModifiedBy>P Manoj Kumar</cp:lastModifiedBy>
  <cp:revision>5</cp:revision>
  <dcterms:created xsi:type="dcterms:W3CDTF">2023-03-17T10:36:08Z</dcterms:created>
  <dcterms:modified xsi:type="dcterms:W3CDTF">2023-03-30T09:39:29Z</dcterms:modified>
</cp:coreProperties>
</file>