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5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2b82686a_2_7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2b82686a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12b8268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12b8268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12b826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12b826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12b82686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12b82686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2b82686a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12b82686a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12b82686a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12b82686a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12b82686a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12b82686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12b82686a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12b82686a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12b82686a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12b82686a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12b82686a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12b82686a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12b82686a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12b82686a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12b82686a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12b82686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0" y="0"/>
            <a:ext cx="76881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2400"/>
              </a:spcBef>
              <a:spcAft>
                <a:spcPts val="60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1" lang="en-GB" sz="2947">
                <a:latin typeface="Arial"/>
                <a:ea typeface="Arial"/>
                <a:cs typeface="Arial"/>
                <a:sym typeface="Arial"/>
              </a:rPr>
              <a:t>✅ Part 1: Simple Linear Regression</a:t>
            </a:r>
            <a:endParaRPr b="1" sz="5200"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727950" y="2479200"/>
            <a:ext cx="7688100" cy="24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2305">
              <a:solidFill>
                <a:schemeClr val="dk1"/>
              </a:solidFill>
            </a:endParaRPr>
          </a:p>
        </p:txBody>
      </p:sp>
      <p:pic>
        <p:nvPicPr>
          <p:cNvPr descr="fwrgr " id="132" name="Google Shape;132;p25" title="Screenshot 2025-04-25 1058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75" y="724200"/>
            <a:ext cx="6381900" cy="25332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25" title="Screenshot 2025-04-25 1058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463" y="3389100"/>
            <a:ext cx="3114600" cy="15051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81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3: Mean Squared Error (MSE)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830600"/>
            <a:ext cx="8520600" cy="39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Squared Error is a measure of how well the model predictions approximate the actual outcomes.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penalizes larger errors more heavily than smaller ones.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 :                                            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Form of MSE: =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4" title="Screenshot 2025-04-25 133343.png"/>
          <p:cNvPicPr preferRelativeResize="0"/>
          <p:nvPr/>
        </p:nvPicPr>
        <p:blipFill rotWithShape="1">
          <a:blip r:embed="rId3">
            <a:alphaModFix/>
          </a:blip>
          <a:srcRect b="14934" l="9828" r="0" t="21946"/>
          <a:stretch/>
        </p:blipFill>
        <p:spPr>
          <a:xfrm>
            <a:off x="1329325" y="1860100"/>
            <a:ext cx="2055075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4" title="Screenshot 2025-04-25 1333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75" y="2387100"/>
            <a:ext cx="1871350" cy="10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 title="Screenshot 2025-04-25 133405.png"/>
          <p:cNvPicPr preferRelativeResize="0"/>
          <p:nvPr/>
        </p:nvPicPr>
        <p:blipFill rotWithShape="1">
          <a:blip r:embed="rId5">
            <a:alphaModFix/>
          </a:blip>
          <a:srcRect b="13300" l="0" r="0" t="-13300"/>
          <a:stretch/>
        </p:blipFill>
        <p:spPr>
          <a:xfrm>
            <a:off x="2396713" y="3213475"/>
            <a:ext cx="31527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 title="Screenshot 2025-04-25 13341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425" y="3994525"/>
            <a:ext cx="2121475" cy="8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9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3117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4: Coefficient of Determination (R² Score)</a:t>
            </a:r>
            <a:endParaRPr/>
          </a:p>
        </p:txBody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311700" y="647850"/>
            <a:ext cx="8520600" cy="4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R² Score tells us how much of the variability in the dependent variable is explained by the model.it is also known as the "Goodness of Fit"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Formula: =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Form: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35" title="Screenshot 2025-04-25 134855.png"/>
          <p:cNvPicPr preferRelativeResize="0"/>
          <p:nvPr/>
        </p:nvPicPr>
        <p:blipFill rotWithShape="1">
          <a:blip r:embed="rId3">
            <a:alphaModFix/>
          </a:blip>
          <a:srcRect b="8639" l="0" r="0" t="18388"/>
          <a:stretch/>
        </p:blipFill>
        <p:spPr>
          <a:xfrm>
            <a:off x="4373925" y="1551362"/>
            <a:ext cx="1943100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 title="Screenshot 2025-04-25 1349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96550"/>
            <a:ext cx="3775200" cy="92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5" title="Screenshot 2025-04-25 13570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75" y="3685050"/>
            <a:ext cx="4415875" cy="12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5" title="Screenshot 2025-04-25 134917.png"/>
          <p:cNvPicPr preferRelativeResize="0"/>
          <p:nvPr/>
        </p:nvPicPr>
        <p:blipFill rotWithShape="1">
          <a:blip r:embed="rId6">
            <a:alphaModFix/>
          </a:blip>
          <a:srcRect b="0" l="0" r="0" t="27320"/>
          <a:stretch/>
        </p:blipFill>
        <p:spPr>
          <a:xfrm>
            <a:off x="1777825" y="3221972"/>
            <a:ext cx="3238500" cy="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PART 5: Adjusted R² and Other Evaluation Metrics</a:t>
            </a:r>
            <a:endParaRPr b="1"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0" y="607800"/>
            <a:ext cx="8520600" cy="4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Adjusted R²?</a:t>
            </a:r>
            <a:b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Unlike R², which always increases when more predictors are added, Adjusted R² penalizes for adding</a:t>
            </a:r>
            <a:endParaRPr b="1" sz="1400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Formula: =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  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R² increases only if the new feature improves the model.</a:t>
            </a:r>
            <a:b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reliable when comparing models with different numbers of features.</a:t>
            </a:r>
            <a:endParaRPr b="1" sz="1200"/>
          </a:p>
        </p:txBody>
      </p:sp>
      <p:pic>
        <p:nvPicPr>
          <p:cNvPr id="225" name="Google Shape;225;p36" title="Screenshot 2025-04-25 1405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76" y="2030475"/>
            <a:ext cx="3981501" cy="15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6" title="Screenshot 2025-04-25 140459.png"/>
          <p:cNvPicPr preferRelativeResize="0"/>
          <p:nvPr/>
        </p:nvPicPr>
        <p:blipFill rotWithShape="1">
          <a:blip r:embed="rId4">
            <a:alphaModFix/>
          </a:blip>
          <a:srcRect b="0" l="0" r="0" t="22797"/>
          <a:stretch/>
        </p:blipFill>
        <p:spPr>
          <a:xfrm>
            <a:off x="1013375" y="1341900"/>
            <a:ext cx="2750025" cy="68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Step 1: Define the Cost Function (Mean Squared Error)</a:t>
            </a:r>
            <a:endParaRPr b="1" sz="1500"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0" y="535200"/>
            <a:ext cx="7688700" cy="28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-GB" sz="1812">
                <a:solidFill>
                  <a:schemeClr val="accent2"/>
                </a:solidFill>
              </a:rPr>
              <a:t>We define the cost function as:</a:t>
            </a:r>
            <a:endParaRPr b="1" sz="1812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812">
              <a:solidFill>
                <a:schemeClr val="accent2"/>
              </a:solidFill>
            </a:endParaRPr>
          </a:p>
        </p:txBody>
      </p:sp>
      <p:pic>
        <p:nvPicPr>
          <p:cNvPr id="140" name="Google Shape;140;p26" title="Screenshot 2025-04-25 110513.png"/>
          <p:cNvPicPr preferRelativeResize="0"/>
          <p:nvPr/>
        </p:nvPicPr>
        <p:blipFill rotWithShape="1">
          <a:blip r:embed="rId3">
            <a:alphaModFix/>
          </a:blip>
          <a:srcRect b="-15393" l="0" r="-15393" t="0"/>
          <a:stretch/>
        </p:blipFill>
        <p:spPr>
          <a:xfrm>
            <a:off x="211050" y="940904"/>
            <a:ext cx="8451225" cy="2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 Step 2: Take Partial Derivatives</a:t>
            </a:r>
            <a:endParaRPr b="1" sz="4600"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500"/>
          </a:p>
        </p:txBody>
      </p:sp>
      <p:pic>
        <p:nvPicPr>
          <p:cNvPr id="147" name="Google Shape;147;p27" title="Screenshot 2025-04-25 1106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8039100" cy="2400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Step 3: Set Derivatives = 0 (Minimize the Loss)</a:t>
            </a:r>
            <a:endParaRPr b="1" sz="4500"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2089125"/>
            <a:ext cx="8520600" cy="24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 title="Screenshot 2025-04-25 110908.png"/>
          <p:cNvPicPr preferRelativeResize="0"/>
          <p:nvPr/>
        </p:nvPicPr>
        <p:blipFill rotWithShape="1">
          <a:blip r:embed="rId3">
            <a:alphaModFix/>
          </a:blip>
          <a:srcRect b="-2103" l="0" r="-2103" t="0"/>
          <a:stretch/>
        </p:blipFill>
        <p:spPr>
          <a:xfrm>
            <a:off x="609600" y="528650"/>
            <a:ext cx="6785100" cy="3498300"/>
          </a:xfrm>
          <a:prstGeom prst="round2DiagRect">
            <a:avLst>
              <a:gd fmla="val 5479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Step 4: Solve System of Equations</a:t>
            </a:r>
            <a:endParaRPr b="1" sz="4500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4513600"/>
            <a:ext cx="8520600" cy="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 title="Screenshot 2025-04-25 1111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250" y="1017800"/>
            <a:ext cx="68961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 title="Screenshot 2025-04-25 1111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00" y="2855813"/>
            <a:ext cx="25146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GB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2: Multiple Linear Regression</a:t>
            </a:r>
            <a:endParaRPr b="1" sz="4800"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229875"/>
            <a:ext cx="85206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0" title="Screenshot 2025-04-25 1045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63"/>
            <a:ext cx="64389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0" title="Screenshot 2025-04-25 1045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75" y="2784050"/>
            <a:ext cx="5643525" cy="20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GB"/>
              <a:t>Step 1: Define the Cost Function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29875"/>
            <a:ext cx="8520600" cy="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 title="Screenshot 2025-04-25 1048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33337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 title="Screenshot 2025-04-25 1050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75" y="2267850"/>
            <a:ext cx="5746473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 title="Screenshot 2025-04-25 10504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028050"/>
            <a:ext cx="61436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/>
          <p:nvPr/>
        </p:nvSpPr>
        <p:spPr>
          <a:xfrm>
            <a:off x="443725" y="2351050"/>
            <a:ext cx="464700" cy="44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246250" y="1084925"/>
            <a:ext cx="8665500" cy="2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908425" y="1912525"/>
            <a:ext cx="8665500" cy="22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Step 3: Set Derivative = 0 and Solve</a:t>
            </a:r>
            <a:endParaRPr b="1"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 title="Screenshot 2025-04-25 1052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29875"/>
            <a:ext cx="29051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311700" y="2335050"/>
            <a:ext cx="54987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✅ Final Matrix Formula for Coefficients</a:t>
            </a:r>
            <a:endParaRPr b="1"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32" title="Screenshot 2025-04-25 1054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13" y="2957400"/>
            <a:ext cx="47148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GB"/>
              <a:t>Key Notes</a:t>
            </a:r>
            <a:endParaRPr b="1"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 title="Screenshot 2025-04-25 1054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229875"/>
            <a:ext cx="6845701" cy="261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